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0"/>
  </p:notesMasterIdLst>
  <p:sldIdLst>
    <p:sldId id="291" r:id="rId2"/>
    <p:sldId id="258" r:id="rId3"/>
    <p:sldId id="328" r:id="rId4"/>
    <p:sldId id="260" r:id="rId5"/>
    <p:sldId id="327" r:id="rId6"/>
    <p:sldId id="326" r:id="rId7"/>
    <p:sldId id="294" r:id="rId8"/>
    <p:sldId id="32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055E0-77D4-47F9-BE66-7880A78952C0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AFAB-A96D-4067-A2DB-3F59D3A294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979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42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30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324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8410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291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611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347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434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85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753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25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19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0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77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03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90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3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16AADA-84F7-4760-A3B8-BE377875D01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8934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hyperlink" Target="https://www.nkp.hu/tankonyv/irodalom_10/lecke_01_007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E6A222EB-A81E-4238-B08D-AAB1828C8E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014676C-074B-475A-8346-9C901C86CB9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179C4C8E-197B-4679-AE96-B5147F971C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>
                <a:alpha val="7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54295" y="1266958"/>
            <a:ext cx="6808362" cy="4528457"/>
          </a:xfrm>
        </p:spPr>
        <p:txBody>
          <a:bodyPr anchor="ctr">
            <a:normAutofit/>
          </a:bodyPr>
          <a:lstStyle/>
          <a:p>
            <a:r>
              <a:rPr lang="hu-HU" dirty="0" smtClean="0">
                <a:latin typeface="Candara" panose="020E0502030303020204" pitchFamily="34" charset="0"/>
              </a:rPr>
              <a:t>A NYELVÚJÍTÁS</a:t>
            </a: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39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91B28F63-CF00-448F-B141-FE33C33B18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2AE609E2-8522-44E4-9077-980E5BCF3E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="" xmlns:a16="http://schemas.microsoft.com/office/drawing/2014/main" id="{4FA533C5-33E3-4611-AF9F-72811D8B26A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8949AD42-25FD-4C3D-9EEE-B7FEC580998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6AC7D913-60B7-4603-881B-831DA5D3A94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87F0FDC4-AD8C-47D9-9131-623C98ADB0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DE27238C-8EAF-4098-86E6-7723B7DAE6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36">
            <a:extLst>
              <a:ext uri="{FF2B5EF4-FFF2-40B4-BE49-F238E27FC236}">
                <a16:creationId xmlns="" xmlns:a16="http://schemas.microsoft.com/office/drawing/2014/main" id="{992F97B1-1891-4FCC-9E5F-BA97EDB48F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="" xmlns:a16="http://schemas.microsoft.com/office/drawing/2014/main" id="{78C6C821-FEE1-4EB6-9590-C021440C77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4365" y="1242692"/>
            <a:ext cx="8345378" cy="43726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„Minden nemzet a maga nyelvén lett tudós, de idegenen sohasem.”</a:t>
            </a:r>
            <a:br>
              <a:rPr lang="en-US" sz="34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34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34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Bessenyei György, 1778, Magyarság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400" b="0" i="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400" b="0" i="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B61A74B3-E247-44D4-8C48-FAE8E20564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47482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6">
            <a:extLst>
              <a:ext uri="{FF2B5EF4-FFF2-40B4-BE49-F238E27FC236}">
                <a16:creationId xmlns="" xmlns:a16="http://schemas.microsoft.com/office/drawing/2014/main" id="{91B28F63-CF00-448F-B141-FE33C33B18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27" name="Picture 8">
            <a:extLst>
              <a:ext uri="{FF2B5EF4-FFF2-40B4-BE49-F238E27FC236}">
                <a16:creationId xmlns="" xmlns:a16="http://schemas.microsoft.com/office/drawing/2014/main" id="{2AE609E2-8522-44E4-9077-980E5BCF3E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28" name="Oval 10">
            <a:extLst>
              <a:ext uri="{FF2B5EF4-FFF2-40B4-BE49-F238E27FC236}">
                <a16:creationId xmlns="" xmlns:a16="http://schemas.microsoft.com/office/drawing/2014/main" id="{4FA533C5-33E3-4611-AF9F-72811D8B26A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9" name="Picture 12">
            <a:extLst>
              <a:ext uri="{FF2B5EF4-FFF2-40B4-BE49-F238E27FC236}">
                <a16:creationId xmlns="" xmlns:a16="http://schemas.microsoft.com/office/drawing/2014/main" id="{8949AD42-25FD-4C3D-9EEE-B7FEC580998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30" name="Picture 14">
            <a:extLst>
              <a:ext uri="{FF2B5EF4-FFF2-40B4-BE49-F238E27FC236}">
                <a16:creationId xmlns="" xmlns:a16="http://schemas.microsoft.com/office/drawing/2014/main" id="{6AC7D913-60B7-4603-881B-831DA5D3A94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31" name="Rectangle 16">
            <a:extLst>
              <a:ext uri="{FF2B5EF4-FFF2-40B4-BE49-F238E27FC236}">
                <a16:creationId xmlns="" xmlns:a16="http://schemas.microsoft.com/office/drawing/2014/main" id="{87F0FDC4-AD8C-47D9-9131-623C98ADB0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Rectangle 18">
            <a:extLst>
              <a:ext uri="{FF2B5EF4-FFF2-40B4-BE49-F238E27FC236}">
                <a16:creationId xmlns="" xmlns:a16="http://schemas.microsoft.com/office/drawing/2014/main" id="{DE27238C-8EAF-4098-86E6-7723B7DAE6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6">
            <a:extLst>
              <a:ext uri="{FF2B5EF4-FFF2-40B4-BE49-F238E27FC236}">
                <a16:creationId xmlns="" xmlns:a16="http://schemas.microsoft.com/office/drawing/2014/main" id="{992F97B1-1891-4FCC-9E5F-BA97EDB48F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Freeform: Shape 22">
            <a:extLst>
              <a:ext uri="{FF2B5EF4-FFF2-40B4-BE49-F238E27FC236}">
                <a16:creationId xmlns="" xmlns:a16="http://schemas.microsoft.com/office/drawing/2014/main" id="{78C6C821-FEE1-4EB6-9590-C021440C77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5945" y="1764209"/>
            <a:ext cx="7735975" cy="33295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6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 nyelvet is lehet alakítani, változtatni, javítani.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B61A74B3-E247-44D4-8C48-FAE8E20564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85465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mage result for kazinczy feren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6914" y="708895"/>
            <a:ext cx="4261089" cy="552237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48979" y="708895"/>
            <a:ext cx="6406108" cy="39107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sz="2400" dirty="0">
                <a:latin typeface="+mj-lt"/>
                <a:ea typeface="+mj-ea"/>
                <a:cs typeface="+mj-cs"/>
              </a:rPr>
              <a:t>Kazinczy Ferenc</a:t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r>
              <a:rPr lang="en-US" sz="2400" dirty="0">
                <a:latin typeface="+mj-lt"/>
                <a:ea typeface="+mj-ea"/>
                <a:cs typeface="+mj-cs"/>
              </a:rPr>
              <a:t>(1759–1831)</a:t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r>
              <a:rPr lang="en-US" sz="2400" dirty="0">
                <a:latin typeface="+mj-lt"/>
                <a:ea typeface="+mj-ea"/>
                <a:cs typeface="+mj-cs"/>
              </a:rPr>
              <a:t/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r>
              <a:rPr lang="en-US" sz="2400" dirty="0">
                <a:latin typeface="+mj-lt"/>
                <a:ea typeface="+mj-ea"/>
                <a:cs typeface="+mj-cs"/>
              </a:rPr>
              <a:t>az első magyar folyóirat, a Magyar Museum, majd </a:t>
            </a:r>
            <a:r>
              <a:rPr lang="en-US" sz="2400" dirty="0" err="1">
                <a:latin typeface="+mj-lt"/>
                <a:ea typeface="+mj-ea"/>
                <a:cs typeface="+mj-cs"/>
              </a:rPr>
              <a:t>az</a:t>
            </a:r>
            <a:r>
              <a:rPr lang="en-US" sz="2400" dirty="0">
                <a:latin typeface="+mj-lt"/>
                <a:ea typeface="+mj-ea"/>
                <a:cs typeface="+mj-cs"/>
              </a:rPr>
              <a:t> Orpheus </a:t>
            </a:r>
            <a:r>
              <a:rPr lang="en-US" sz="2400" dirty="0" err="1">
                <a:latin typeface="+mj-lt"/>
                <a:ea typeface="+mj-ea"/>
                <a:cs typeface="+mj-cs"/>
              </a:rPr>
              <a:t>szerkesztője</a:t>
            </a:r>
            <a:r>
              <a:rPr lang="en-US" sz="2400" dirty="0">
                <a:latin typeface="+mj-lt"/>
                <a:ea typeface="+mj-ea"/>
                <a:cs typeface="+mj-cs"/>
              </a:rPr>
              <a:t>, író</a:t>
            </a:r>
          </a:p>
          <a:p>
            <a:pPr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endParaRPr lang="en-US" sz="2400" dirty="0">
              <a:latin typeface="+mj-lt"/>
              <a:ea typeface="+mj-ea"/>
              <a:cs typeface="+mj-cs"/>
            </a:endParaRPr>
          </a:p>
          <a:p>
            <a:pPr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sz="2400" dirty="0">
                <a:latin typeface="+mj-lt"/>
                <a:ea typeface="+mj-ea"/>
                <a:cs typeface="+mj-cs"/>
              </a:rPr>
              <a:t>Felesége Török Sophie</a:t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r>
              <a:rPr lang="en-US" sz="2400" dirty="0">
                <a:latin typeface="+mj-lt"/>
                <a:ea typeface="+mj-ea"/>
                <a:cs typeface="+mj-cs"/>
              </a:rPr>
              <a:t/>
            </a:r>
            <a:br>
              <a:rPr lang="en-US" sz="2400" dirty="0">
                <a:latin typeface="+mj-lt"/>
                <a:ea typeface="+mj-ea"/>
                <a:cs typeface="+mj-cs"/>
              </a:rPr>
            </a:br>
            <a:r>
              <a:rPr lang="en-US" sz="2400" dirty="0">
                <a:latin typeface="+mj-lt"/>
                <a:ea typeface="+mj-ea"/>
                <a:cs typeface="+mj-cs"/>
              </a:rPr>
              <a:t>Minden fontos íróval, költővel levelezett.</a:t>
            </a:r>
            <a:r>
              <a:rPr lang="en-US" dirty="0">
                <a:latin typeface="+mj-lt"/>
                <a:ea typeface="+mj-ea"/>
                <a:cs typeface="+mj-cs"/>
              </a:rPr>
              <a:t/>
            </a:r>
            <a:br>
              <a:rPr lang="en-US" dirty="0">
                <a:latin typeface="+mj-lt"/>
                <a:ea typeface="+mj-ea"/>
                <a:cs typeface="+mj-cs"/>
              </a:rPr>
            </a:br>
            <a:endParaRPr lang="en-US" dirty="0"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8706BD4-FE58-49C4-A3E1-4422B6628124}"/>
              </a:ext>
            </a:extLst>
          </p:cNvPr>
          <p:cNvSpPr/>
          <p:nvPr/>
        </p:nvSpPr>
        <p:spPr>
          <a:xfrm>
            <a:off x="11168963" y="6611779"/>
            <a:ext cx="102303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chemeClr val="accent4">
                    <a:lumMod val="50000"/>
                  </a:schemeClr>
                </a:solidFill>
              </a:rPr>
              <a:t>wikipedia.org</a:t>
            </a:r>
          </a:p>
        </p:txBody>
      </p:sp>
    </p:spTree>
    <p:extLst>
      <p:ext uri="{BB962C8B-B14F-4D97-AF65-F5344CB8AC3E}">
        <p14:creationId xmlns:p14="http://schemas.microsoft.com/office/powerpoint/2010/main" val="909252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hueMod val="88000"/>
                <a:satMod val="130000"/>
                <a:lumMod val="124000"/>
              </a:schemeClr>
            </a:gs>
            <a:gs pos="100000">
              <a:schemeClr val="bg1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8A0B882D-4FEF-4E28-9811-11D57386D4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83171" y="1764209"/>
            <a:ext cx="8825658" cy="33295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>
              <a:spcAft>
                <a:spcPts val="600"/>
              </a:spcAft>
            </a:pPr>
            <a: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ortológusok </a:t>
            </a:r>
            <a: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 </a:t>
            </a:r>
            <a:r>
              <a:rPr lang="en-US" sz="29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neológusok</a:t>
            </a:r>
            <a: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lang="en-US" sz="29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vitája</a:t>
            </a:r>
            <a: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/>
            </a:r>
            <a:b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</a:br>
            <a: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/>
            </a:r>
            <a:b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</a:br>
            <a: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1811: Kazinczy (neológusok): Tövisek és virágok</a:t>
            </a:r>
            <a:b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</a:br>
            <a: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ortológusok: Mondolat</a:t>
            </a:r>
            <a:b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</a:br>
            <a: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neológusok: Felelet a Mondolatra</a:t>
            </a:r>
            <a:br>
              <a:rPr lang="en-US" sz="29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</a:br>
            <a:endParaRPr lang="en-US" sz="2900" b="0" i="0" kern="1200" dirty="0">
              <a:solidFill>
                <a:schemeClr val="tx2"/>
              </a:solidFill>
              <a:latin typeface="+mj-lt"/>
              <a:ea typeface="+mj-ea"/>
              <a:cs typeface="+mj-cs"/>
              <a:sym typeface="Wingdings" panose="05000000000000000000" pitchFamily="2" charset="2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8DA6D14-0849-4180-8DEF-F2F6BF1232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665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1832" y="1453896"/>
            <a:ext cx="100309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Kazinczy Ferenc: A NYELVRONTÓK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hu-HU" sz="3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Rontott, mert építni akart, Palladio, benne</a:t>
            </a:r>
          </a:p>
          <a:p>
            <a:r>
              <a:rPr lang="hu-HU" sz="3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Csak rontót látál, vad kora, jó ideig.</a:t>
            </a:r>
          </a:p>
          <a:p>
            <a:r>
              <a:rPr lang="hu-HU" sz="3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A művész érzette magát, s neked én fogok, úgy mond,</a:t>
            </a:r>
          </a:p>
          <a:p>
            <a:r>
              <a:rPr lang="hu-HU" sz="3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Törvényt és példát adni, de nem te nekem.</a:t>
            </a:r>
          </a:p>
          <a:p>
            <a:r>
              <a:rPr lang="hu-HU" sz="3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S ím áll a roppant csarnok, s bizonyítja: ki több itt,</a:t>
            </a:r>
          </a:p>
          <a:p>
            <a:r>
              <a:rPr lang="hu-HU" sz="3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A művész-e, vagy a szolgai tompa szokás.</a:t>
            </a:r>
          </a:p>
        </p:txBody>
      </p:sp>
    </p:spTree>
    <p:extLst>
      <p:ext uri="{BB962C8B-B14F-4D97-AF65-F5344CB8AC3E}">
        <p14:creationId xmlns:p14="http://schemas.microsoft.com/office/powerpoint/2010/main" val="956891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9ECDD5C-152A-4CC7-8333-0F367B3A62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7F5C92A3-369B-43F3-BDCE-E560B1B0EC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="" xmlns:a16="http://schemas.microsoft.com/office/drawing/2014/main" id="{AEBE9F1A-B38D-446E-83AE-14B17CE77F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915B5014-A7EC-4BA6-9C83-8840CF81DB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022C43AB-86D7-420D-8AD7-DC0A15FDD0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5E3EB826-A471-488F-9E8A-D65528A3C0C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DFB3CEA1-88D9-42FB-88ED-1E9807FE65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0">
            <a:extLst>
              <a:ext uri="{FF2B5EF4-FFF2-40B4-BE49-F238E27FC236}">
                <a16:creationId xmlns="" xmlns:a16="http://schemas.microsoft.com/office/drawing/2014/main" id="{9A6C928E-4252-4F33-8C34-E50A12A317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2388358" y="5067538"/>
            <a:ext cx="746532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7"/>
              </a:rPr>
              <a:t>https://www.nkp.hu/tankonyv/irodalom_10/lecke_01_007</a:t>
            </a:r>
            <a:endParaRPr lang="tr-TR" sz="1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8"/>
          <a:srcRect l="5261" t="35217" r="34179" b="19985"/>
          <a:stretch/>
        </p:blipFill>
        <p:spPr>
          <a:xfrm>
            <a:off x="2270972" y="2083330"/>
            <a:ext cx="7383440" cy="307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445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1832" y="1453896"/>
            <a:ext cx="100309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HOGYAN „CSINÁLTÁK” A NYELVÚJÍTÁST?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Új szavakat találtak ki.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Sok sikeres lett és maradt a nyelvben, sok nem volt sikeres, és elfelejtették.</a:t>
            </a:r>
          </a:p>
          <a:p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Miért?</a:t>
            </a:r>
          </a:p>
          <a:p>
            <a:endParaRPr lang="hu-HU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Szép volt-e, tetszett-e az embereknek?</a:t>
            </a:r>
          </a:p>
          <a:p>
            <a:pPr marL="457200" indent="-457200">
              <a:buFontTx/>
              <a:buChar char="-"/>
            </a:pPr>
            <a:r>
              <a:rPr lang="hu-HU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Hasznos volt-e, volt-e rá szükség?</a:t>
            </a:r>
          </a:p>
        </p:txBody>
      </p:sp>
    </p:spTree>
    <p:extLst>
      <p:ext uri="{BB962C8B-B14F-4D97-AF65-F5344CB8AC3E}">
        <p14:creationId xmlns:p14="http://schemas.microsoft.com/office/powerpoint/2010/main" val="596343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861</TotalTime>
  <Words>151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Candara</vt:lpstr>
      <vt:lpstr>Century Gothic</vt:lpstr>
      <vt:lpstr>Wingdings</vt:lpstr>
      <vt:lpstr>Wingdings 3</vt:lpstr>
      <vt:lpstr>Ion</vt:lpstr>
      <vt:lpstr>A NYELVÚJÍTÁS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YAKUP YILDIZLAR</dc:creator>
  <cp:lastModifiedBy>Éva Tóth</cp:lastModifiedBy>
  <cp:revision>81</cp:revision>
  <dcterms:created xsi:type="dcterms:W3CDTF">2018-09-27T18:07:16Z</dcterms:created>
  <dcterms:modified xsi:type="dcterms:W3CDTF">2020-05-11T22:51:49Z</dcterms:modified>
</cp:coreProperties>
</file>