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10"/>
  </p:notesMasterIdLst>
  <p:sldIdLst>
    <p:sldId id="291" r:id="rId2"/>
    <p:sldId id="258" r:id="rId3"/>
    <p:sldId id="328" r:id="rId4"/>
    <p:sldId id="260" r:id="rId5"/>
    <p:sldId id="327" r:id="rId6"/>
    <p:sldId id="326" r:id="rId7"/>
    <p:sldId id="294" r:id="rId8"/>
    <p:sldId id="32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055E0-77D4-47F9-BE66-7880A78952C0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D4AFAB-A96D-4067-A2DB-3F59D3A294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9794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5425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1305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9324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8410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5291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4611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1347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3434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985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2753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1254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19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30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9771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0038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7904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232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116AADA-84F7-4760-A3B8-BE377875D01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8934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hyperlink" Target="https://www.nkp.hu/tankonyv/irodalom_10/lecke_01_00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E6A222EB-A81E-4238-B08D-AAB1828C8E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E014676C-074B-475A-8346-9C901C86CB9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179C4C8E-197B-4679-AE96-B5147F971C9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>
                <a:alpha val="7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54295" y="1266958"/>
            <a:ext cx="6808362" cy="4528457"/>
          </a:xfrm>
        </p:spPr>
        <p:txBody>
          <a:bodyPr anchor="ctr">
            <a:normAutofit/>
          </a:bodyPr>
          <a:lstStyle/>
          <a:p>
            <a:r>
              <a:rPr lang="hu-HU" dirty="0" smtClean="0">
                <a:latin typeface="Candara" panose="020E0502030303020204" pitchFamily="34" charset="0"/>
              </a:rPr>
              <a:t>A NYELVÚJÍTÁS</a:t>
            </a:r>
            <a:endParaRPr lang="tr-TR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639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88000"/>
                <a:satMod val="130000"/>
                <a:lumMod val="124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91B28F63-CF00-448F-B141-FE33C33B189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2AE609E2-8522-44E4-9077-980E5BCF3E1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="" xmlns:a16="http://schemas.microsoft.com/office/drawing/2014/main" id="{4FA533C5-33E3-4611-AF9F-72811D8B26A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8949AD42-25FD-4C3D-9EEE-B7FEC580998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6AC7D913-60B7-4603-881B-831DA5D3A94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87F0FDC4-AD8C-47D9-9131-623C98ADB0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DE27238C-8EAF-4098-86E6-7723B7DAE60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36">
            <a:extLst>
              <a:ext uri="{FF2B5EF4-FFF2-40B4-BE49-F238E27FC236}">
                <a16:creationId xmlns="" xmlns:a16="http://schemas.microsoft.com/office/drawing/2014/main" id="{992F97B1-1891-4FCC-9E5F-BA97EDB48F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9351010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Freeform: Shape 22">
            <a:extLst>
              <a:ext uri="{FF2B5EF4-FFF2-40B4-BE49-F238E27FC236}">
                <a16:creationId xmlns="" xmlns:a16="http://schemas.microsoft.com/office/drawing/2014/main" id="{78C6C821-FEE1-4EB6-9590-C021440C77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3175" y="0"/>
            <a:ext cx="9700459" cy="6858001"/>
          </a:xfrm>
          <a:custGeom>
            <a:avLst/>
            <a:gdLst>
              <a:gd name="connsiteX0" fmla="*/ 0 w 9700459"/>
              <a:gd name="connsiteY0" fmla="*/ 0 h 6858001"/>
              <a:gd name="connsiteX1" fmla="*/ 1323975 w 9700459"/>
              <a:gd name="connsiteY1" fmla="*/ 0 h 6858001"/>
              <a:gd name="connsiteX2" fmla="*/ 1517015 w 9700459"/>
              <a:gd name="connsiteY2" fmla="*/ 0 h 6858001"/>
              <a:gd name="connsiteX3" fmla="*/ 3241265 w 9700459"/>
              <a:gd name="connsiteY3" fmla="*/ 0 h 6858001"/>
              <a:gd name="connsiteX4" fmla="*/ 3241265 w 9700459"/>
              <a:gd name="connsiteY4" fmla="*/ 1 h 6858001"/>
              <a:gd name="connsiteX5" fmla="*/ 8355744 w 9700459"/>
              <a:gd name="connsiteY5" fmla="*/ 1 h 6858001"/>
              <a:gd name="connsiteX6" fmla="*/ 8355744 w 9700459"/>
              <a:gd name="connsiteY6" fmla="*/ 0 h 6858001"/>
              <a:gd name="connsiteX7" fmla="*/ 9699282 w 9700459"/>
              <a:gd name="connsiteY7" fmla="*/ 0 h 6858001"/>
              <a:gd name="connsiteX8" fmla="*/ 9674237 w 9700459"/>
              <a:gd name="connsiteY8" fmla="*/ 155677 h 6858001"/>
              <a:gd name="connsiteX9" fmla="*/ 9650368 w 9700459"/>
              <a:gd name="connsiteY9" fmla="*/ 310668 h 6858001"/>
              <a:gd name="connsiteX10" fmla="*/ 9627004 w 9700459"/>
              <a:gd name="connsiteY10" fmla="*/ 466344 h 6858001"/>
              <a:gd name="connsiteX11" fmla="*/ 9607001 w 9700459"/>
              <a:gd name="connsiteY11" fmla="*/ 622707 h 6858001"/>
              <a:gd name="connsiteX12" fmla="*/ 9586830 w 9700459"/>
              <a:gd name="connsiteY12" fmla="*/ 778383 h 6858001"/>
              <a:gd name="connsiteX13" fmla="*/ 9568004 w 9700459"/>
              <a:gd name="connsiteY13" fmla="*/ 934746 h 6858001"/>
              <a:gd name="connsiteX14" fmla="*/ 9551868 w 9700459"/>
              <a:gd name="connsiteY14" fmla="*/ 1089051 h 6858001"/>
              <a:gd name="connsiteX15" fmla="*/ 9536572 w 9700459"/>
              <a:gd name="connsiteY15" fmla="*/ 1245413 h 6858001"/>
              <a:gd name="connsiteX16" fmla="*/ 9522620 w 9700459"/>
              <a:gd name="connsiteY16" fmla="*/ 1401090 h 6858001"/>
              <a:gd name="connsiteX17" fmla="*/ 9510518 w 9700459"/>
              <a:gd name="connsiteY17" fmla="*/ 1554023 h 6858001"/>
              <a:gd name="connsiteX18" fmla="*/ 9498415 w 9700459"/>
              <a:gd name="connsiteY18" fmla="*/ 1709014 h 6858001"/>
              <a:gd name="connsiteX19" fmla="*/ 9488330 w 9700459"/>
              <a:gd name="connsiteY19" fmla="*/ 1861947 h 6858001"/>
              <a:gd name="connsiteX20" fmla="*/ 9480430 w 9700459"/>
              <a:gd name="connsiteY20" fmla="*/ 2014881 h 6858001"/>
              <a:gd name="connsiteX21" fmla="*/ 9472193 w 9700459"/>
              <a:gd name="connsiteY21" fmla="*/ 2167128 h 6858001"/>
              <a:gd name="connsiteX22" fmla="*/ 9465302 w 9700459"/>
              <a:gd name="connsiteY22" fmla="*/ 2318004 h 6858001"/>
              <a:gd name="connsiteX23" fmla="*/ 9460427 w 9700459"/>
              <a:gd name="connsiteY23" fmla="*/ 2467509 h 6858001"/>
              <a:gd name="connsiteX24" fmla="*/ 9456225 w 9700459"/>
              <a:gd name="connsiteY24" fmla="*/ 2617013 h 6858001"/>
              <a:gd name="connsiteX25" fmla="*/ 9452191 w 9700459"/>
              <a:gd name="connsiteY25" fmla="*/ 2765146 h 6858001"/>
              <a:gd name="connsiteX26" fmla="*/ 9450342 w 9700459"/>
              <a:gd name="connsiteY26" fmla="*/ 2911221 h 6858001"/>
              <a:gd name="connsiteX27" fmla="*/ 9448325 w 9700459"/>
              <a:gd name="connsiteY27" fmla="*/ 3057297 h 6858001"/>
              <a:gd name="connsiteX28" fmla="*/ 9447316 w 9700459"/>
              <a:gd name="connsiteY28" fmla="*/ 3201315 h 6858001"/>
              <a:gd name="connsiteX29" fmla="*/ 9448325 w 9700459"/>
              <a:gd name="connsiteY29" fmla="*/ 3343961 h 6858001"/>
              <a:gd name="connsiteX30" fmla="*/ 9448325 w 9700459"/>
              <a:gd name="connsiteY30" fmla="*/ 3485236 h 6858001"/>
              <a:gd name="connsiteX31" fmla="*/ 9450342 w 9700459"/>
              <a:gd name="connsiteY31" fmla="*/ 3625139 h 6858001"/>
              <a:gd name="connsiteX32" fmla="*/ 9453367 w 9700459"/>
              <a:gd name="connsiteY32" fmla="*/ 3762299 h 6858001"/>
              <a:gd name="connsiteX33" fmla="*/ 9456225 w 9700459"/>
              <a:gd name="connsiteY33" fmla="*/ 3898087 h 6858001"/>
              <a:gd name="connsiteX34" fmla="*/ 9459419 w 9700459"/>
              <a:gd name="connsiteY34" fmla="*/ 4031133 h 6858001"/>
              <a:gd name="connsiteX35" fmla="*/ 9464293 w 9700459"/>
              <a:gd name="connsiteY35" fmla="*/ 4163492 h 6858001"/>
              <a:gd name="connsiteX36" fmla="*/ 9469504 w 9700459"/>
              <a:gd name="connsiteY36" fmla="*/ 4293793 h 6858001"/>
              <a:gd name="connsiteX37" fmla="*/ 9474210 w 9700459"/>
              <a:gd name="connsiteY37" fmla="*/ 4421352 h 6858001"/>
              <a:gd name="connsiteX38" fmla="*/ 9487490 w 9700459"/>
              <a:gd name="connsiteY38" fmla="*/ 4670298 h 6858001"/>
              <a:gd name="connsiteX39" fmla="*/ 9501609 w 9700459"/>
              <a:gd name="connsiteY39" fmla="*/ 4908956 h 6858001"/>
              <a:gd name="connsiteX40" fmla="*/ 9516401 w 9700459"/>
              <a:gd name="connsiteY40" fmla="*/ 5138013 h 6858001"/>
              <a:gd name="connsiteX41" fmla="*/ 9532706 w 9700459"/>
              <a:gd name="connsiteY41" fmla="*/ 5354726 h 6858001"/>
              <a:gd name="connsiteX42" fmla="*/ 9549683 w 9700459"/>
              <a:gd name="connsiteY42" fmla="*/ 5561838 h 6858001"/>
              <a:gd name="connsiteX43" fmla="*/ 9568004 w 9700459"/>
              <a:gd name="connsiteY43" fmla="*/ 5753862 h 6858001"/>
              <a:gd name="connsiteX44" fmla="*/ 9585990 w 9700459"/>
              <a:gd name="connsiteY44" fmla="*/ 5934227 h 6858001"/>
              <a:gd name="connsiteX45" fmla="*/ 9603975 w 9700459"/>
              <a:gd name="connsiteY45" fmla="*/ 6100191 h 6858001"/>
              <a:gd name="connsiteX46" fmla="*/ 9620952 w 9700459"/>
              <a:gd name="connsiteY46" fmla="*/ 6252438 h 6858001"/>
              <a:gd name="connsiteX47" fmla="*/ 9637089 w 9700459"/>
              <a:gd name="connsiteY47" fmla="*/ 6387541 h 6858001"/>
              <a:gd name="connsiteX48" fmla="*/ 9652385 w 9700459"/>
              <a:gd name="connsiteY48" fmla="*/ 6509613 h 6858001"/>
              <a:gd name="connsiteX49" fmla="*/ 9665160 w 9700459"/>
              <a:gd name="connsiteY49" fmla="*/ 6612483 h 6858001"/>
              <a:gd name="connsiteX50" fmla="*/ 9677262 w 9700459"/>
              <a:gd name="connsiteY50" fmla="*/ 6698894 h 6858001"/>
              <a:gd name="connsiteX51" fmla="*/ 9694576 w 9700459"/>
              <a:gd name="connsiteY51" fmla="*/ 6817538 h 6858001"/>
              <a:gd name="connsiteX52" fmla="*/ 9700459 w 9700459"/>
              <a:gd name="connsiteY52" fmla="*/ 6858000 h 6858001"/>
              <a:gd name="connsiteX53" fmla="*/ 8795105 w 9700459"/>
              <a:gd name="connsiteY53" fmla="*/ 6858000 h 6858001"/>
              <a:gd name="connsiteX54" fmla="*/ 8795105 w 9700459"/>
              <a:gd name="connsiteY54" fmla="*/ 6858001 h 6858001"/>
              <a:gd name="connsiteX55" fmla="*/ 2704541 w 9700459"/>
              <a:gd name="connsiteY55" fmla="*/ 6858001 h 6858001"/>
              <a:gd name="connsiteX56" fmla="*/ 2704541 w 9700459"/>
              <a:gd name="connsiteY56" fmla="*/ 6858000 h 6858001"/>
              <a:gd name="connsiteX57" fmla="*/ 1517015 w 9700459"/>
              <a:gd name="connsiteY57" fmla="*/ 6858000 h 6858001"/>
              <a:gd name="connsiteX58" fmla="*/ 1323975 w 9700459"/>
              <a:gd name="connsiteY58" fmla="*/ 6858000 h 6858001"/>
              <a:gd name="connsiteX59" fmla="*/ 0 w 9700459"/>
              <a:gd name="connsiteY5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700459" h="6858001">
                <a:moveTo>
                  <a:pt x="0" y="0"/>
                </a:moveTo>
                <a:lnTo>
                  <a:pt x="1323975" y="0"/>
                </a:lnTo>
                <a:lnTo>
                  <a:pt x="1517015" y="0"/>
                </a:lnTo>
                <a:lnTo>
                  <a:pt x="3241265" y="0"/>
                </a:lnTo>
                <a:lnTo>
                  <a:pt x="3241265" y="1"/>
                </a:lnTo>
                <a:lnTo>
                  <a:pt x="8355744" y="1"/>
                </a:lnTo>
                <a:lnTo>
                  <a:pt x="8355744" y="0"/>
                </a:lnTo>
                <a:lnTo>
                  <a:pt x="9699282" y="0"/>
                </a:lnTo>
                <a:lnTo>
                  <a:pt x="9674237" y="155677"/>
                </a:lnTo>
                <a:lnTo>
                  <a:pt x="9650368" y="310668"/>
                </a:lnTo>
                <a:lnTo>
                  <a:pt x="9627004" y="466344"/>
                </a:lnTo>
                <a:lnTo>
                  <a:pt x="9607001" y="622707"/>
                </a:lnTo>
                <a:lnTo>
                  <a:pt x="9586830" y="778383"/>
                </a:lnTo>
                <a:lnTo>
                  <a:pt x="9568004" y="934746"/>
                </a:lnTo>
                <a:lnTo>
                  <a:pt x="9551868" y="1089051"/>
                </a:lnTo>
                <a:lnTo>
                  <a:pt x="9536572" y="1245413"/>
                </a:lnTo>
                <a:lnTo>
                  <a:pt x="9522620" y="1401090"/>
                </a:lnTo>
                <a:lnTo>
                  <a:pt x="9510518" y="1554023"/>
                </a:lnTo>
                <a:lnTo>
                  <a:pt x="9498415" y="1709014"/>
                </a:lnTo>
                <a:lnTo>
                  <a:pt x="9488330" y="1861947"/>
                </a:lnTo>
                <a:lnTo>
                  <a:pt x="9480430" y="2014881"/>
                </a:lnTo>
                <a:lnTo>
                  <a:pt x="9472193" y="2167128"/>
                </a:lnTo>
                <a:lnTo>
                  <a:pt x="9465302" y="2318004"/>
                </a:lnTo>
                <a:lnTo>
                  <a:pt x="9460427" y="2467509"/>
                </a:lnTo>
                <a:lnTo>
                  <a:pt x="9456225" y="2617013"/>
                </a:lnTo>
                <a:lnTo>
                  <a:pt x="9452191" y="2765146"/>
                </a:lnTo>
                <a:lnTo>
                  <a:pt x="9450342" y="2911221"/>
                </a:lnTo>
                <a:lnTo>
                  <a:pt x="9448325" y="3057297"/>
                </a:lnTo>
                <a:lnTo>
                  <a:pt x="9447316" y="3201315"/>
                </a:lnTo>
                <a:lnTo>
                  <a:pt x="9448325" y="3343961"/>
                </a:lnTo>
                <a:lnTo>
                  <a:pt x="9448325" y="3485236"/>
                </a:lnTo>
                <a:lnTo>
                  <a:pt x="9450342" y="3625139"/>
                </a:lnTo>
                <a:lnTo>
                  <a:pt x="9453367" y="3762299"/>
                </a:lnTo>
                <a:lnTo>
                  <a:pt x="9456225" y="3898087"/>
                </a:lnTo>
                <a:lnTo>
                  <a:pt x="9459419" y="4031133"/>
                </a:lnTo>
                <a:lnTo>
                  <a:pt x="9464293" y="4163492"/>
                </a:lnTo>
                <a:lnTo>
                  <a:pt x="9469504" y="4293793"/>
                </a:lnTo>
                <a:lnTo>
                  <a:pt x="9474210" y="4421352"/>
                </a:lnTo>
                <a:lnTo>
                  <a:pt x="9487490" y="4670298"/>
                </a:lnTo>
                <a:lnTo>
                  <a:pt x="9501609" y="4908956"/>
                </a:lnTo>
                <a:lnTo>
                  <a:pt x="9516401" y="5138013"/>
                </a:lnTo>
                <a:lnTo>
                  <a:pt x="9532706" y="5354726"/>
                </a:lnTo>
                <a:lnTo>
                  <a:pt x="9549683" y="5561838"/>
                </a:lnTo>
                <a:lnTo>
                  <a:pt x="9568004" y="5753862"/>
                </a:lnTo>
                <a:lnTo>
                  <a:pt x="9585990" y="5934227"/>
                </a:lnTo>
                <a:lnTo>
                  <a:pt x="9603975" y="6100191"/>
                </a:lnTo>
                <a:lnTo>
                  <a:pt x="9620952" y="6252438"/>
                </a:lnTo>
                <a:lnTo>
                  <a:pt x="9637089" y="6387541"/>
                </a:lnTo>
                <a:lnTo>
                  <a:pt x="9652385" y="6509613"/>
                </a:lnTo>
                <a:lnTo>
                  <a:pt x="9665160" y="6612483"/>
                </a:lnTo>
                <a:lnTo>
                  <a:pt x="9677262" y="6698894"/>
                </a:lnTo>
                <a:lnTo>
                  <a:pt x="9694576" y="6817538"/>
                </a:lnTo>
                <a:lnTo>
                  <a:pt x="9700459" y="6858000"/>
                </a:lnTo>
                <a:lnTo>
                  <a:pt x="8795105" y="6858000"/>
                </a:lnTo>
                <a:lnTo>
                  <a:pt x="8795105" y="6858001"/>
                </a:lnTo>
                <a:lnTo>
                  <a:pt x="2704541" y="6858001"/>
                </a:lnTo>
                <a:lnTo>
                  <a:pt x="2704541" y="6858000"/>
                </a:lnTo>
                <a:lnTo>
                  <a:pt x="1517015" y="6858000"/>
                </a:lnTo>
                <a:lnTo>
                  <a:pt x="132397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74365" y="1242692"/>
            <a:ext cx="8345378" cy="43726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4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„Minden nemzet a maga nyelvén lett tudós, de idegenen sohasem.”</a:t>
            </a:r>
            <a:br>
              <a:rPr lang="en-US" sz="34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34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4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34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Bessenyei György, 1778, Magyarság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400" b="0" i="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400" b="0" i="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B61A74B3-E247-44D4-8C48-FAE8E205640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4748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88000"/>
                <a:satMod val="130000"/>
                <a:lumMod val="124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6">
            <a:extLst>
              <a:ext uri="{FF2B5EF4-FFF2-40B4-BE49-F238E27FC236}">
                <a16:creationId xmlns="" xmlns:a16="http://schemas.microsoft.com/office/drawing/2014/main" id="{91B28F63-CF00-448F-B141-FE33C33B189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27" name="Picture 8">
            <a:extLst>
              <a:ext uri="{FF2B5EF4-FFF2-40B4-BE49-F238E27FC236}">
                <a16:creationId xmlns="" xmlns:a16="http://schemas.microsoft.com/office/drawing/2014/main" id="{2AE609E2-8522-44E4-9077-980E5BCF3E1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28" name="Oval 10">
            <a:extLst>
              <a:ext uri="{FF2B5EF4-FFF2-40B4-BE49-F238E27FC236}">
                <a16:creationId xmlns="" xmlns:a16="http://schemas.microsoft.com/office/drawing/2014/main" id="{4FA533C5-33E3-4611-AF9F-72811D8B26A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9" name="Picture 12">
            <a:extLst>
              <a:ext uri="{FF2B5EF4-FFF2-40B4-BE49-F238E27FC236}">
                <a16:creationId xmlns="" xmlns:a16="http://schemas.microsoft.com/office/drawing/2014/main" id="{8949AD42-25FD-4C3D-9EEE-B7FEC580998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30" name="Picture 14">
            <a:extLst>
              <a:ext uri="{FF2B5EF4-FFF2-40B4-BE49-F238E27FC236}">
                <a16:creationId xmlns="" xmlns:a16="http://schemas.microsoft.com/office/drawing/2014/main" id="{6AC7D913-60B7-4603-881B-831DA5D3A94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31" name="Rectangle 16">
            <a:extLst>
              <a:ext uri="{FF2B5EF4-FFF2-40B4-BE49-F238E27FC236}">
                <a16:creationId xmlns="" xmlns:a16="http://schemas.microsoft.com/office/drawing/2014/main" id="{87F0FDC4-AD8C-47D9-9131-623C98ADB0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Rectangle 18">
            <a:extLst>
              <a:ext uri="{FF2B5EF4-FFF2-40B4-BE49-F238E27FC236}">
                <a16:creationId xmlns="" xmlns:a16="http://schemas.microsoft.com/office/drawing/2014/main" id="{DE27238C-8EAF-4098-86E6-7723B7DAE60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6">
            <a:extLst>
              <a:ext uri="{FF2B5EF4-FFF2-40B4-BE49-F238E27FC236}">
                <a16:creationId xmlns="" xmlns:a16="http://schemas.microsoft.com/office/drawing/2014/main" id="{992F97B1-1891-4FCC-9E5F-BA97EDB48F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9351010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Freeform: Shape 22">
            <a:extLst>
              <a:ext uri="{FF2B5EF4-FFF2-40B4-BE49-F238E27FC236}">
                <a16:creationId xmlns="" xmlns:a16="http://schemas.microsoft.com/office/drawing/2014/main" id="{78C6C821-FEE1-4EB6-9590-C021440C77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3175" y="0"/>
            <a:ext cx="9700459" cy="6858001"/>
          </a:xfrm>
          <a:custGeom>
            <a:avLst/>
            <a:gdLst>
              <a:gd name="connsiteX0" fmla="*/ 0 w 9700459"/>
              <a:gd name="connsiteY0" fmla="*/ 0 h 6858001"/>
              <a:gd name="connsiteX1" fmla="*/ 1323975 w 9700459"/>
              <a:gd name="connsiteY1" fmla="*/ 0 h 6858001"/>
              <a:gd name="connsiteX2" fmla="*/ 1517015 w 9700459"/>
              <a:gd name="connsiteY2" fmla="*/ 0 h 6858001"/>
              <a:gd name="connsiteX3" fmla="*/ 3241265 w 9700459"/>
              <a:gd name="connsiteY3" fmla="*/ 0 h 6858001"/>
              <a:gd name="connsiteX4" fmla="*/ 3241265 w 9700459"/>
              <a:gd name="connsiteY4" fmla="*/ 1 h 6858001"/>
              <a:gd name="connsiteX5" fmla="*/ 8355744 w 9700459"/>
              <a:gd name="connsiteY5" fmla="*/ 1 h 6858001"/>
              <a:gd name="connsiteX6" fmla="*/ 8355744 w 9700459"/>
              <a:gd name="connsiteY6" fmla="*/ 0 h 6858001"/>
              <a:gd name="connsiteX7" fmla="*/ 9699282 w 9700459"/>
              <a:gd name="connsiteY7" fmla="*/ 0 h 6858001"/>
              <a:gd name="connsiteX8" fmla="*/ 9674237 w 9700459"/>
              <a:gd name="connsiteY8" fmla="*/ 155677 h 6858001"/>
              <a:gd name="connsiteX9" fmla="*/ 9650368 w 9700459"/>
              <a:gd name="connsiteY9" fmla="*/ 310668 h 6858001"/>
              <a:gd name="connsiteX10" fmla="*/ 9627004 w 9700459"/>
              <a:gd name="connsiteY10" fmla="*/ 466344 h 6858001"/>
              <a:gd name="connsiteX11" fmla="*/ 9607001 w 9700459"/>
              <a:gd name="connsiteY11" fmla="*/ 622707 h 6858001"/>
              <a:gd name="connsiteX12" fmla="*/ 9586830 w 9700459"/>
              <a:gd name="connsiteY12" fmla="*/ 778383 h 6858001"/>
              <a:gd name="connsiteX13" fmla="*/ 9568004 w 9700459"/>
              <a:gd name="connsiteY13" fmla="*/ 934746 h 6858001"/>
              <a:gd name="connsiteX14" fmla="*/ 9551868 w 9700459"/>
              <a:gd name="connsiteY14" fmla="*/ 1089051 h 6858001"/>
              <a:gd name="connsiteX15" fmla="*/ 9536572 w 9700459"/>
              <a:gd name="connsiteY15" fmla="*/ 1245413 h 6858001"/>
              <a:gd name="connsiteX16" fmla="*/ 9522620 w 9700459"/>
              <a:gd name="connsiteY16" fmla="*/ 1401090 h 6858001"/>
              <a:gd name="connsiteX17" fmla="*/ 9510518 w 9700459"/>
              <a:gd name="connsiteY17" fmla="*/ 1554023 h 6858001"/>
              <a:gd name="connsiteX18" fmla="*/ 9498415 w 9700459"/>
              <a:gd name="connsiteY18" fmla="*/ 1709014 h 6858001"/>
              <a:gd name="connsiteX19" fmla="*/ 9488330 w 9700459"/>
              <a:gd name="connsiteY19" fmla="*/ 1861947 h 6858001"/>
              <a:gd name="connsiteX20" fmla="*/ 9480430 w 9700459"/>
              <a:gd name="connsiteY20" fmla="*/ 2014881 h 6858001"/>
              <a:gd name="connsiteX21" fmla="*/ 9472193 w 9700459"/>
              <a:gd name="connsiteY21" fmla="*/ 2167128 h 6858001"/>
              <a:gd name="connsiteX22" fmla="*/ 9465302 w 9700459"/>
              <a:gd name="connsiteY22" fmla="*/ 2318004 h 6858001"/>
              <a:gd name="connsiteX23" fmla="*/ 9460427 w 9700459"/>
              <a:gd name="connsiteY23" fmla="*/ 2467509 h 6858001"/>
              <a:gd name="connsiteX24" fmla="*/ 9456225 w 9700459"/>
              <a:gd name="connsiteY24" fmla="*/ 2617013 h 6858001"/>
              <a:gd name="connsiteX25" fmla="*/ 9452191 w 9700459"/>
              <a:gd name="connsiteY25" fmla="*/ 2765146 h 6858001"/>
              <a:gd name="connsiteX26" fmla="*/ 9450342 w 9700459"/>
              <a:gd name="connsiteY26" fmla="*/ 2911221 h 6858001"/>
              <a:gd name="connsiteX27" fmla="*/ 9448325 w 9700459"/>
              <a:gd name="connsiteY27" fmla="*/ 3057297 h 6858001"/>
              <a:gd name="connsiteX28" fmla="*/ 9447316 w 9700459"/>
              <a:gd name="connsiteY28" fmla="*/ 3201315 h 6858001"/>
              <a:gd name="connsiteX29" fmla="*/ 9448325 w 9700459"/>
              <a:gd name="connsiteY29" fmla="*/ 3343961 h 6858001"/>
              <a:gd name="connsiteX30" fmla="*/ 9448325 w 9700459"/>
              <a:gd name="connsiteY30" fmla="*/ 3485236 h 6858001"/>
              <a:gd name="connsiteX31" fmla="*/ 9450342 w 9700459"/>
              <a:gd name="connsiteY31" fmla="*/ 3625139 h 6858001"/>
              <a:gd name="connsiteX32" fmla="*/ 9453367 w 9700459"/>
              <a:gd name="connsiteY32" fmla="*/ 3762299 h 6858001"/>
              <a:gd name="connsiteX33" fmla="*/ 9456225 w 9700459"/>
              <a:gd name="connsiteY33" fmla="*/ 3898087 h 6858001"/>
              <a:gd name="connsiteX34" fmla="*/ 9459419 w 9700459"/>
              <a:gd name="connsiteY34" fmla="*/ 4031133 h 6858001"/>
              <a:gd name="connsiteX35" fmla="*/ 9464293 w 9700459"/>
              <a:gd name="connsiteY35" fmla="*/ 4163492 h 6858001"/>
              <a:gd name="connsiteX36" fmla="*/ 9469504 w 9700459"/>
              <a:gd name="connsiteY36" fmla="*/ 4293793 h 6858001"/>
              <a:gd name="connsiteX37" fmla="*/ 9474210 w 9700459"/>
              <a:gd name="connsiteY37" fmla="*/ 4421352 h 6858001"/>
              <a:gd name="connsiteX38" fmla="*/ 9487490 w 9700459"/>
              <a:gd name="connsiteY38" fmla="*/ 4670298 h 6858001"/>
              <a:gd name="connsiteX39" fmla="*/ 9501609 w 9700459"/>
              <a:gd name="connsiteY39" fmla="*/ 4908956 h 6858001"/>
              <a:gd name="connsiteX40" fmla="*/ 9516401 w 9700459"/>
              <a:gd name="connsiteY40" fmla="*/ 5138013 h 6858001"/>
              <a:gd name="connsiteX41" fmla="*/ 9532706 w 9700459"/>
              <a:gd name="connsiteY41" fmla="*/ 5354726 h 6858001"/>
              <a:gd name="connsiteX42" fmla="*/ 9549683 w 9700459"/>
              <a:gd name="connsiteY42" fmla="*/ 5561838 h 6858001"/>
              <a:gd name="connsiteX43" fmla="*/ 9568004 w 9700459"/>
              <a:gd name="connsiteY43" fmla="*/ 5753862 h 6858001"/>
              <a:gd name="connsiteX44" fmla="*/ 9585990 w 9700459"/>
              <a:gd name="connsiteY44" fmla="*/ 5934227 h 6858001"/>
              <a:gd name="connsiteX45" fmla="*/ 9603975 w 9700459"/>
              <a:gd name="connsiteY45" fmla="*/ 6100191 h 6858001"/>
              <a:gd name="connsiteX46" fmla="*/ 9620952 w 9700459"/>
              <a:gd name="connsiteY46" fmla="*/ 6252438 h 6858001"/>
              <a:gd name="connsiteX47" fmla="*/ 9637089 w 9700459"/>
              <a:gd name="connsiteY47" fmla="*/ 6387541 h 6858001"/>
              <a:gd name="connsiteX48" fmla="*/ 9652385 w 9700459"/>
              <a:gd name="connsiteY48" fmla="*/ 6509613 h 6858001"/>
              <a:gd name="connsiteX49" fmla="*/ 9665160 w 9700459"/>
              <a:gd name="connsiteY49" fmla="*/ 6612483 h 6858001"/>
              <a:gd name="connsiteX50" fmla="*/ 9677262 w 9700459"/>
              <a:gd name="connsiteY50" fmla="*/ 6698894 h 6858001"/>
              <a:gd name="connsiteX51" fmla="*/ 9694576 w 9700459"/>
              <a:gd name="connsiteY51" fmla="*/ 6817538 h 6858001"/>
              <a:gd name="connsiteX52" fmla="*/ 9700459 w 9700459"/>
              <a:gd name="connsiteY52" fmla="*/ 6858000 h 6858001"/>
              <a:gd name="connsiteX53" fmla="*/ 8795105 w 9700459"/>
              <a:gd name="connsiteY53" fmla="*/ 6858000 h 6858001"/>
              <a:gd name="connsiteX54" fmla="*/ 8795105 w 9700459"/>
              <a:gd name="connsiteY54" fmla="*/ 6858001 h 6858001"/>
              <a:gd name="connsiteX55" fmla="*/ 2704541 w 9700459"/>
              <a:gd name="connsiteY55" fmla="*/ 6858001 h 6858001"/>
              <a:gd name="connsiteX56" fmla="*/ 2704541 w 9700459"/>
              <a:gd name="connsiteY56" fmla="*/ 6858000 h 6858001"/>
              <a:gd name="connsiteX57" fmla="*/ 1517015 w 9700459"/>
              <a:gd name="connsiteY57" fmla="*/ 6858000 h 6858001"/>
              <a:gd name="connsiteX58" fmla="*/ 1323975 w 9700459"/>
              <a:gd name="connsiteY58" fmla="*/ 6858000 h 6858001"/>
              <a:gd name="connsiteX59" fmla="*/ 0 w 9700459"/>
              <a:gd name="connsiteY5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700459" h="6858001">
                <a:moveTo>
                  <a:pt x="0" y="0"/>
                </a:moveTo>
                <a:lnTo>
                  <a:pt x="1323975" y="0"/>
                </a:lnTo>
                <a:lnTo>
                  <a:pt x="1517015" y="0"/>
                </a:lnTo>
                <a:lnTo>
                  <a:pt x="3241265" y="0"/>
                </a:lnTo>
                <a:lnTo>
                  <a:pt x="3241265" y="1"/>
                </a:lnTo>
                <a:lnTo>
                  <a:pt x="8355744" y="1"/>
                </a:lnTo>
                <a:lnTo>
                  <a:pt x="8355744" y="0"/>
                </a:lnTo>
                <a:lnTo>
                  <a:pt x="9699282" y="0"/>
                </a:lnTo>
                <a:lnTo>
                  <a:pt x="9674237" y="155677"/>
                </a:lnTo>
                <a:lnTo>
                  <a:pt x="9650368" y="310668"/>
                </a:lnTo>
                <a:lnTo>
                  <a:pt x="9627004" y="466344"/>
                </a:lnTo>
                <a:lnTo>
                  <a:pt x="9607001" y="622707"/>
                </a:lnTo>
                <a:lnTo>
                  <a:pt x="9586830" y="778383"/>
                </a:lnTo>
                <a:lnTo>
                  <a:pt x="9568004" y="934746"/>
                </a:lnTo>
                <a:lnTo>
                  <a:pt x="9551868" y="1089051"/>
                </a:lnTo>
                <a:lnTo>
                  <a:pt x="9536572" y="1245413"/>
                </a:lnTo>
                <a:lnTo>
                  <a:pt x="9522620" y="1401090"/>
                </a:lnTo>
                <a:lnTo>
                  <a:pt x="9510518" y="1554023"/>
                </a:lnTo>
                <a:lnTo>
                  <a:pt x="9498415" y="1709014"/>
                </a:lnTo>
                <a:lnTo>
                  <a:pt x="9488330" y="1861947"/>
                </a:lnTo>
                <a:lnTo>
                  <a:pt x="9480430" y="2014881"/>
                </a:lnTo>
                <a:lnTo>
                  <a:pt x="9472193" y="2167128"/>
                </a:lnTo>
                <a:lnTo>
                  <a:pt x="9465302" y="2318004"/>
                </a:lnTo>
                <a:lnTo>
                  <a:pt x="9460427" y="2467509"/>
                </a:lnTo>
                <a:lnTo>
                  <a:pt x="9456225" y="2617013"/>
                </a:lnTo>
                <a:lnTo>
                  <a:pt x="9452191" y="2765146"/>
                </a:lnTo>
                <a:lnTo>
                  <a:pt x="9450342" y="2911221"/>
                </a:lnTo>
                <a:lnTo>
                  <a:pt x="9448325" y="3057297"/>
                </a:lnTo>
                <a:lnTo>
                  <a:pt x="9447316" y="3201315"/>
                </a:lnTo>
                <a:lnTo>
                  <a:pt x="9448325" y="3343961"/>
                </a:lnTo>
                <a:lnTo>
                  <a:pt x="9448325" y="3485236"/>
                </a:lnTo>
                <a:lnTo>
                  <a:pt x="9450342" y="3625139"/>
                </a:lnTo>
                <a:lnTo>
                  <a:pt x="9453367" y="3762299"/>
                </a:lnTo>
                <a:lnTo>
                  <a:pt x="9456225" y="3898087"/>
                </a:lnTo>
                <a:lnTo>
                  <a:pt x="9459419" y="4031133"/>
                </a:lnTo>
                <a:lnTo>
                  <a:pt x="9464293" y="4163492"/>
                </a:lnTo>
                <a:lnTo>
                  <a:pt x="9469504" y="4293793"/>
                </a:lnTo>
                <a:lnTo>
                  <a:pt x="9474210" y="4421352"/>
                </a:lnTo>
                <a:lnTo>
                  <a:pt x="9487490" y="4670298"/>
                </a:lnTo>
                <a:lnTo>
                  <a:pt x="9501609" y="4908956"/>
                </a:lnTo>
                <a:lnTo>
                  <a:pt x="9516401" y="5138013"/>
                </a:lnTo>
                <a:lnTo>
                  <a:pt x="9532706" y="5354726"/>
                </a:lnTo>
                <a:lnTo>
                  <a:pt x="9549683" y="5561838"/>
                </a:lnTo>
                <a:lnTo>
                  <a:pt x="9568004" y="5753862"/>
                </a:lnTo>
                <a:lnTo>
                  <a:pt x="9585990" y="5934227"/>
                </a:lnTo>
                <a:lnTo>
                  <a:pt x="9603975" y="6100191"/>
                </a:lnTo>
                <a:lnTo>
                  <a:pt x="9620952" y="6252438"/>
                </a:lnTo>
                <a:lnTo>
                  <a:pt x="9637089" y="6387541"/>
                </a:lnTo>
                <a:lnTo>
                  <a:pt x="9652385" y="6509613"/>
                </a:lnTo>
                <a:lnTo>
                  <a:pt x="9665160" y="6612483"/>
                </a:lnTo>
                <a:lnTo>
                  <a:pt x="9677262" y="6698894"/>
                </a:lnTo>
                <a:lnTo>
                  <a:pt x="9694576" y="6817538"/>
                </a:lnTo>
                <a:lnTo>
                  <a:pt x="9700459" y="6858000"/>
                </a:lnTo>
                <a:lnTo>
                  <a:pt x="8795105" y="6858000"/>
                </a:lnTo>
                <a:lnTo>
                  <a:pt x="8795105" y="6858001"/>
                </a:lnTo>
                <a:lnTo>
                  <a:pt x="2704541" y="6858001"/>
                </a:lnTo>
                <a:lnTo>
                  <a:pt x="2704541" y="6858000"/>
                </a:lnTo>
                <a:lnTo>
                  <a:pt x="1517015" y="6858000"/>
                </a:lnTo>
                <a:lnTo>
                  <a:pt x="132397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25945" y="1764209"/>
            <a:ext cx="7735975" cy="33295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6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 nyelvet is lehet alakítani, változtatni, javítani.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B61A74B3-E247-44D4-8C48-FAE8E205640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854651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Image result for kazinczy feren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6914" y="708895"/>
            <a:ext cx="4261089" cy="552237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48979" y="708895"/>
            <a:ext cx="6406108" cy="39107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</a:pPr>
            <a:r>
              <a:rPr lang="en-US" sz="2400" dirty="0">
                <a:latin typeface="+mj-lt"/>
                <a:ea typeface="+mj-ea"/>
                <a:cs typeface="+mj-cs"/>
              </a:rPr>
              <a:t>Kazinczy Ferenc</a:t>
            </a:r>
            <a:br>
              <a:rPr lang="en-US" sz="2400" dirty="0">
                <a:latin typeface="+mj-lt"/>
                <a:ea typeface="+mj-ea"/>
                <a:cs typeface="+mj-cs"/>
              </a:rPr>
            </a:br>
            <a:r>
              <a:rPr lang="en-US" sz="2400" dirty="0">
                <a:latin typeface="+mj-lt"/>
                <a:ea typeface="+mj-ea"/>
                <a:cs typeface="+mj-cs"/>
              </a:rPr>
              <a:t>(1759–1831)</a:t>
            </a:r>
            <a:br>
              <a:rPr lang="en-US" sz="2400" dirty="0">
                <a:latin typeface="+mj-lt"/>
                <a:ea typeface="+mj-ea"/>
                <a:cs typeface="+mj-cs"/>
              </a:rPr>
            </a:br>
            <a:r>
              <a:rPr lang="en-US" sz="2400" dirty="0">
                <a:latin typeface="+mj-lt"/>
                <a:ea typeface="+mj-ea"/>
                <a:cs typeface="+mj-cs"/>
              </a:rPr>
              <a:t/>
            </a:r>
            <a:br>
              <a:rPr lang="en-US" sz="2400" dirty="0">
                <a:latin typeface="+mj-lt"/>
                <a:ea typeface="+mj-ea"/>
                <a:cs typeface="+mj-cs"/>
              </a:rPr>
            </a:br>
            <a:r>
              <a:rPr lang="en-US" sz="2400" dirty="0">
                <a:latin typeface="+mj-lt"/>
                <a:ea typeface="+mj-ea"/>
                <a:cs typeface="+mj-cs"/>
              </a:rPr>
              <a:t>az első magyar folyóirat, a Magyar Museum, majd </a:t>
            </a:r>
            <a:r>
              <a:rPr lang="en-US" sz="2400" dirty="0" err="1">
                <a:latin typeface="+mj-lt"/>
                <a:ea typeface="+mj-ea"/>
                <a:cs typeface="+mj-cs"/>
              </a:rPr>
              <a:t>az</a:t>
            </a:r>
            <a:r>
              <a:rPr lang="en-US" sz="2400" dirty="0">
                <a:latin typeface="+mj-lt"/>
                <a:ea typeface="+mj-ea"/>
                <a:cs typeface="+mj-cs"/>
              </a:rPr>
              <a:t> Orpheus </a:t>
            </a:r>
            <a:r>
              <a:rPr lang="en-US" sz="2400" dirty="0" err="1">
                <a:latin typeface="+mj-lt"/>
                <a:ea typeface="+mj-ea"/>
                <a:cs typeface="+mj-cs"/>
              </a:rPr>
              <a:t>szerkesztője</a:t>
            </a:r>
            <a:r>
              <a:rPr lang="en-US" sz="2400" dirty="0">
                <a:latin typeface="+mj-lt"/>
                <a:ea typeface="+mj-ea"/>
                <a:cs typeface="+mj-cs"/>
              </a:rPr>
              <a:t>, író</a:t>
            </a:r>
          </a:p>
          <a:p>
            <a:pPr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endParaRPr lang="en-US" sz="2400" dirty="0">
              <a:latin typeface="+mj-lt"/>
              <a:ea typeface="+mj-ea"/>
              <a:cs typeface="+mj-cs"/>
            </a:endParaRPr>
          </a:p>
          <a:p>
            <a:pPr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</a:pPr>
            <a:r>
              <a:rPr lang="en-US" sz="2400" dirty="0">
                <a:latin typeface="+mj-lt"/>
                <a:ea typeface="+mj-ea"/>
                <a:cs typeface="+mj-cs"/>
              </a:rPr>
              <a:t>Felesége Török Sophie</a:t>
            </a:r>
            <a:br>
              <a:rPr lang="en-US" sz="2400" dirty="0">
                <a:latin typeface="+mj-lt"/>
                <a:ea typeface="+mj-ea"/>
                <a:cs typeface="+mj-cs"/>
              </a:rPr>
            </a:br>
            <a:r>
              <a:rPr lang="en-US" sz="2400" dirty="0">
                <a:latin typeface="+mj-lt"/>
                <a:ea typeface="+mj-ea"/>
                <a:cs typeface="+mj-cs"/>
              </a:rPr>
              <a:t/>
            </a:r>
            <a:br>
              <a:rPr lang="en-US" sz="2400" dirty="0">
                <a:latin typeface="+mj-lt"/>
                <a:ea typeface="+mj-ea"/>
                <a:cs typeface="+mj-cs"/>
              </a:rPr>
            </a:br>
            <a:r>
              <a:rPr lang="en-US" sz="2400" dirty="0">
                <a:latin typeface="+mj-lt"/>
                <a:ea typeface="+mj-ea"/>
                <a:cs typeface="+mj-cs"/>
              </a:rPr>
              <a:t>Minden fontos íróval, költővel levelezett.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F8706BD4-FE58-49C4-A3E1-4422B6628124}"/>
              </a:ext>
            </a:extLst>
          </p:cNvPr>
          <p:cNvSpPr/>
          <p:nvPr/>
        </p:nvSpPr>
        <p:spPr>
          <a:xfrm>
            <a:off x="11168963" y="6611779"/>
            <a:ext cx="102303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accent4">
                    <a:lumMod val="50000"/>
                  </a:schemeClr>
                </a:solidFill>
              </a:rPr>
              <a:t>wikipedia.org</a:t>
            </a:r>
          </a:p>
        </p:txBody>
      </p:sp>
    </p:spTree>
    <p:extLst>
      <p:ext uri="{BB962C8B-B14F-4D97-AF65-F5344CB8AC3E}">
        <p14:creationId xmlns:p14="http://schemas.microsoft.com/office/powerpoint/2010/main" val="909252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hueMod val="88000"/>
                <a:satMod val="130000"/>
                <a:lumMod val="124000"/>
              </a:schemeClr>
            </a:gs>
            <a:gs pos="100000">
              <a:schemeClr val="bg1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8A0B882D-4FEF-4E28-9811-11D57386D4F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83171" y="1764209"/>
            <a:ext cx="8825658" cy="33295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>
              <a:spcAft>
                <a:spcPts val="600"/>
              </a:spcAft>
            </a:pPr>
            <a:r>
              <a:rPr lang="en-US" sz="29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ortológusok </a:t>
            </a:r>
            <a:r>
              <a:rPr lang="en-US" sz="29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 </a:t>
            </a:r>
            <a:r>
              <a:rPr lang="en-US" sz="2900" b="0" i="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neológusok</a:t>
            </a:r>
            <a:r>
              <a:rPr lang="en-US" sz="29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 </a:t>
            </a:r>
            <a:r>
              <a:rPr lang="en-US" sz="2900" b="0" i="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vitája</a:t>
            </a:r>
            <a:r>
              <a:rPr lang="en-US" sz="29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/>
            </a:r>
            <a:br>
              <a:rPr lang="en-US" sz="29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</a:br>
            <a:r>
              <a:rPr lang="en-US" sz="29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/>
            </a:r>
            <a:br>
              <a:rPr lang="en-US" sz="29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</a:br>
            <a:r>
              <a:rPr lang="en-US" sz="29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1811: Kazinczy (neológusok): Tövisek és virágok</a:t>
            </a:r>
            <a:br>
              <a:rPr lang="en-US" sz="29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</a:br>
            <a:r>
              <a:rPr lang="en-US" sz="29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ortológusok: Mondolat</a:t>
            </a:r>
            <a:br>
              <a:rPr lang="en-US" sz="29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</a:br>
            <a:r>
              <a:rPr lang="en-US" sz="29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neológusok: Felelet a Mondolatra</a:t>
            </a:r>
            <a:br>
              <a:rPr lang="en-US" sz="29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</a:br>
            <a:endParaRPr lang="en-US" sz="2900" b="0" i="0" kern="1200" dirty="0">
              <a:solidFill>
                <a:schemeClr val="tx2"/>
              </a:solidFill>
              <a:latin typeface="+mj-lt"/>
              <a:ea typeface="+mj-ea"/>
              <a:cs typeface="+mj-cs"/>
              <a:sym typeface="Wingdings" panose="05000000000000000000" pitchFamily="2" charset="2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E8DA6D14-0849-4180-8DEF-F2F6BF12320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6650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1832" y="1453896"/>
            <a:ext cx="100309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Kazinczy Ferenc: A NYELVRONTÓK</a:t>
            </a:r>
          </a:p>
          <a:p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r>
              <a:rPr lang="hu-HU" sz="3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Rontott, mert építni akart, Palladio, benne</a:t>
            </a:r>
          </a:p>
          <a:p>
            <a:r>
              <a:rPr lang="hu-HU" sz="3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Csak rontót látál, vad kora, jó ideig.</a:t>
            </a:r>
          </a:p>
          <a:p>
            <a:r>
              <a:rPr lang="hu-HU" sz="3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A művész érzette magát, s neked én fogok, úgy mond,</a:t>
            </a:r>
          </a:p>
          <a:p>
            <a:r>
              <a:rPr lang="hu-HU" sz="3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Törvényt és példát adni, de nem te nekem.</a:t>
            </a:r>
          </a:p>
          <a:p>
            <a:r>
              <a:rPr lang="hu-HU" sz="3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S ím áll a roppant csarnok, s bizonyítja: ki több itt,</a:t>
            </a:r>
          </a:p>
          <a:p>
            <a:r>
              <a:rPr lang="hu-HU" sz="3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A művész-e, vagy a szolgai tompa szokás.</a:t>
            </a:r>
          </a:p>
        </p:txBody>
      </p:sp>
    </p:spTree>
    <p:extLst>
      <p:ext uri="{BB962C8B-B14F-4D97-AF65-F5344CB8AC3E}">
        <p14:creationId xmlns:p14="http://schemas.microsoft.com/office/powerpoint/2010/main" val="956891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C9ECDD5C-152A-4CC7-8333-0F367B3A62E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7F5C92A3-369B-43F3-BDCE-E560B1B0EC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="" xmlns:a16="http://schemas.microsoft.com/office/drawing/2014/main" id="{AEBE9F1A-B38D-446E-83AE-14B17CE77FF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915B5014-A7EC-4BA6-9C83-8840CF81DB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022C43AB-86D7-420D-8AD7-DC0A15FDD0A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5E3EB826-A471-488F-9E8A-D65528A3C0C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DFB3CEA1-88D9-42FB-88ED-1E9807FE659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0">
            <a:extLst>
              <a:ext uri="{FF2B5EF4-FFF2-40B4-BE49-F238E27FC236}">
                <a16:creationId xmlns="" xmlns:a16="http://schemas.microsoft.com/office/drawing/2014/main" id="{9A6C928E-4252-4F33-8C34-E50A12A317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Rectangle 2"/>
          <p:cNvSpPr/>
          <p:nvPr/>
        </p:nvSpPr>
        <p:spPr>
          <a:xfrm>
            <a:off x="2388358" y="5067538"/>
            <a:ext cx="746532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00" dirty="0">
                <a:hlinkClick r:id="rId7"/>
              </a:rPr>
              <a:t>https://www.nkp.hu/tankonyv/irodalom_10/lecke_01_007</a:t>
            </a:r>
            <a:endParaRPr lang="tr-TR" sz="1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8"/>
          <a:srcRect l="5261" t="35217" r="34179" b="19985"/>
          <a:stretch/>
        </p:blipFill>
        <p:spPr>
          <a:xfrm>
            <a:off x="2270972" y="2083330"/>
            <a:ext cx="7383440" cy="307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445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1832" y="1453896"/>
            <a:ext cx="100309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HOGYAN „CSINÁLTÁK” A NYELVÚJÍTÁST?</a:t>
            </a:r>
          </a:p>
          <a:p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Új szavakat találtak ki.</a:t>
            </a:r>
          </a:p>
          <a:p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Sok sikeres lett és maradt a nyelvben, sok nem volt sikeres, és elfelejtették.</a:t>
            </a:r>
          </a:p>
          <a:p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Miért?</a:t>
            </a:r>
          </a:p>
          <a:p>
            <a:endParaRPr lang="hu-HU" sz="3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Szép volt-e, tetszett-e az embereknek?</a:t>
            </a:r>
          </a:p>
          <a:p>
            <a:pPr marL="457200" indent="-457200">
              <a:buFontTx/>
              <a:buChar char="-"/>
            </a:pPr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Hasznos volt-e, volt-e rá szükség?</a:t>
            </a:r>
          </a:p>
        </p:txBody>
      </p:sp>
    </p:spTree>
    <p:extLst>
      <p:ext uri="{BB962C8B-B14F-4D97-AF65-F5344CB8AC3E}">
        <p14:creationId xmlns:p14="http://schemas.microsoft.com/office/powerpoint/2010/main" val="5963430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861</TotalTime>
  <Words>151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Candara</vt:lpstr>
      <vt:lpstr>Century Gothic</vt:lpstr>
      <vt:lpstr>Wingdings</vt:lpstr>
      <vt:lpstr>Wingdings 3</vt:lpstr>
      <vt:lpstr>Ion</vt:lpstr>
      <vt:lpstr>A NYELVÚJÍTÁS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YAKUP YILDIZLAR</dc:creator>
  <cp:lastModifiedBy>Éva Tóth</cp:lastModifiedBy>
  <cp:revision>81</cp:revision>
  <dcterms:created xsi:type="dcterms:W3CDTF">2018-09-27T18:07:16Z</dcterms:created>
  <dcterms:modified xsi:type="dcterms:W3CDTF">2020-05-11T22:51:49Z</dcterms:modified>
</cp:coreProperties>
</file>