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20540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64227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10859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86806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95759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3093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82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84673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58948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6469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53307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451441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7114" y="480921"/>
            <a:ext cx="7886700" cy="6014011"/>
          </a:xfrm>
        </p:spPr>
        <p:txBody>
          <a:bodyPr>
            <a:normAutofit fontScale="92500" lnSpcReduction="10000"/>
          </a:bodyPr>
          <a:lstStyle/>
          <a:p>
            <a:pPr marL="0" indent="0">
              <a:buNone/>
            </a:pPr>
            <a:r>
              <a:rPr lang="tr-TR" sz="3200" b="1" dirty="0" smtClean="0">
                <a:latin typeface="Times New Roman" panose="02020603050405020304" pitchFamily="18" charset="0"/>
                <a:ea typeface="Times New Roman" panose="02020603050405020304" pitchFamily="18" charset="0"/>
              </a:rPr>
              <a:t>6 – 7. YAPILARA GELEN YÜKLER</a:t>
            </a:r>
          </a:p>
          <a:p>
            <a:pPr marL="0" indent="0" algn="just">
              <a:buNone/>
            </a:pPr>
            <a:r>
              <a:rPr lang="tr-TR" dirty="0" smtClean="0">
                <a:latin typeface="Times New Roman" panose="02020603050405020304" pitchFamily="18" charset="0"/>
                <a:ea typeface="Times New Roman" panose="02020603050405020304" pitchFamily="18" charset="0"/>
              </a:rPr>
              <a:t>Yapılar </a:t>
            </a:r>
            <a:r>
              <a:rPr lang="tr-TR" dirty="0">
                <a:latin typeface="Times New Roman" panose="02020603050405020304" pitchFamily="18" charset="0"/>
                <a:ea typeface="Times New Roman" panose="02020603050405020304" pitchFamily="18" charset="0"/>
              </a:rPr>
              <a:t>birbirlerine eklenmiş yapı elemanlarından oluşurlar. Yapıyı oluşturan elemanlardan her birisi ( temel, kolon, kiriş, döşeme, çatı </a:t>
            </a:r>
            <a:r>
              <a:rPr lang="tr-TR" dirty="0" err="1">
                <a:latin typeface="Times New Roman" panose="02020603050405020304" pitchFamily="18" charset="0"/>
                <a:ea typeface="Times New Roman" panose="02020603050405020304" pitchFamily="18" charset="0"/>
              </a:rPr>
              <a:t>vb</a:t>
            </a:r>
            <a:r>
              <a:rPr lang="tr-TR" dirty="0">
                <a:latin typeface="Times New Roman" panose="02020603050405020304" pitchFamily="18" charset="0"/>
                <a:ea typeface="Times New Roman" panose="02020603050405020304" pitchFamily="18" charset="0"/>
              </a:rPr>
              <a:t> ), kendi ağırlığı dahil üzerine gelen dış yüklerin etkisi altında statik dengede kalmak zorundadırlar. Aksi durumda yapılarda başarısızlık durumu söz konusu olur</a:t>
            </a:r>
            <a:r>
              <a:rPr lang="tr-TR" dirty="0" smtClean="0">
                <a:latin typeface="Times New Roman" panose="02020603050405020304" pitchFamily="18" charset="0"/>
                <a:ea typeface="Times New Roman" panose="02020603050405020304" pitchFamily="18" charset="0"/>
              </a:rPr>
              <a:t>. </a:t>
            </a:r>
            <a:endParaRPr lang="tr-TR" dirty="0">
              <a:latin typeface="Times New Roman" panose="02020603050405020304" pitchFamily="18" charset="0"/>
              <a:ea typeface="Times New Roman" panose="02020603050405020304" pitchFamily="18" charset="0"/>
            </a:endParaRPr>
          </a:p>
          <a:p>
            <a:pPr marL="0" indent="0" algn="just">
              <a:buNone/>
            </a:pPr>
            <a:r>
              <a:rPr lang="tr-TR" dirty="0" smtClean="0">
                <a:latin typeface="Times New Roman" panose="02020603050405020304" pitchFamily="18" charset="0"/>
                <a:ea typeface="Times New Roman" panose="02020603050405020304" pitchFamily="18" charset="0"/>
              </a:rPr>
              <a:t>Mühendislik </a:t>
            </a:r>
            <a:r>
              <a:rPr lang="tr-TR" dirty="0">
                <a:latin typeface="Times New Roman" panose="02020603050405020304" pitchFamily="18" charset="0"/>
                <a:ea typeface="Times New Roman" panose="02020603050405020304" pitchFamily="18" charset="0"/>
              </a:rPr>
              <a:t>yapılarının projelenmesinde, yapılara servis ömrü boyunca gelebilecek yüklerin gerçeğe yakın olarak belirlenmesi büyük önem taşımaktadır. Bu nedenle, yapıya gelebilecek hiçbir yükün hesap dışında bırakılmaması gerekir. Yapıya gelebilecek yüklerin eksik ya da hatalı hesaplanması, yapının başarısızlığına yol açar. Buna karşın yapıya gelecek yüklerin gerçeğinden çok daha fazla tahmin edilmesi durumunda ise, fazla mukavim, ağır ve pahalı bir yapı ortaya çıkar. </a:t>
            </a:r>
            <a:endParaRPr lang="tr-TR" dirty="0"/>
          </a:p>
        </p:txBody>
      </p:sp>
    </p:spTree>
    <p:extLst>
      <p:ext uri="{BB962C8B-B14F-4D97-AF65-F5344CB8AC3E}">
        <p14:creationId xmlns:p14="http://schemas.microsoft.com/office/powerpoint/2010/main" val="2835280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7626" y="991910"/>
            <a:ext cx="7886700" cy="3916269"/>
          </a:xfrm>
        </p:spPr>
        <p:txBody>
          <a:bodyPr/>
          <a:lstStyle/>
          <a:p>
            <a:pPr marL="0" indent="0" algn="just">
              <a:spcAft>
                <a:spcPts val="0"/>
              </a:spcAft>
              <a:buNone/>
              <a:tabLst>
                <a:tab pos="-114300" algn="l"/>
              </a:tabLst>
            </a:pPr>
            <a:r>
              <a:rPr lang="tr-TR" dirty="0" smtClean="0">
                <a:latin typeface="Times New Roman" panose="02020603050405020304" pitchFamily="18" charset="0"/>
                <a:ea typeface="Times New Roman" panose="02020603050405020304" pitchFamily="18" charset="0"/>
              </a:rPr>
              <a:t>İstinat </a:t>
            </a:r>
            <a:r>
              <a:rPr lang="tr-TR" dirty="0">
                <a:latin typeface="Times New Roman" panose="02020603050405020304" pitchFamily="18" charset="0"/>
                <a:ea typeface="Times New Roman" panose="02020603050405020304" pitchFamily="18" charset="0"/>
              </a:rPr>
              <a:t>duvarının birim uzunluğuna gelen aktif toprak yükü;</a:t>
            </a:r>
            <a:endParaRPr lang="tr-TR" sz="3200" dirty="0">
              <a:latin typeface="Times New Roman" panose="02020603050405020304" pitchFamily="18" charset="0"/>
              <a:ea typeface="Times New Roman" panose="02020603050405020304" pitchFamily="18" charset="0"/>
            </a:endParaRPr>
          </a:p>
          <a:p>
            <a:pPr marL="0" indent="0" algn="ctr">
              <a:spcAft>
                <a:spcPts val="0"/>
              </a:spcAft>
              <a:buNone/>
              <a:tabLst>
                <a:tab pos="-114300" algn="l"/>
              </a:tabLst>
            </a:pPr>
            <a:r>
              <a:rPr lang="tr-TR" dirty="0">
                <a:latin typeface="Times New Roman" panose="02020603050405020304" pitchFamily="18" charset="0"/>
                <a:ea typeface="Times New Roman" panose="02020603050405020304" pitchFamily="18" charset="0"/>
              </a:rPr>
              <a:t>	F</a:t>
            </a:r>
            <a:r>
              <a:rPr lang="tr-TR" baseline="-25000" dirty="0">
                <a:latin typeface="Times New Roman" panose="02020603050405020304" pitchFamily="18" charset="0"/>
                <a:ea typeface="Times New Roman" panose="02020603050405020304" pitchFamily="18" charset="0"/>
              </a:rPr>
              <a:t>a</a:t>
            </a:r>
            <a:r>
              <a:rPr lang="tr-TR" dirty="0">
                <a:latin typeface="Times New Roman" panose="02020603050405020304" pitchFamily="18" charset="0"/>
                <a:ea typeface="Times New Roman" panose="02020603050405020304" pitchFamily="18" charset="0"/>
              </a:rPr>
              <a:t> = ( </a:t>
            </a:r>
            <a:r>
              <a:rPr lang="tr-TR" dirty="0" err="1">
                <a:latin typeface="Times New Roman" panose="02020603050405020304" pitchFamily="18" charset="0"/>
                <a:ea typeface="Times New Roman" panose="02020603050405020304" pitchFamily="18" charset="0"/>
              </a:rPr>
              <a:t>γ</a:t>
            </a:r>
            <a:r>
              <a:rPr lang="tr-TR" baseline="-25000" dirty="0" err="1">
                <a:latin typeface="Times New Roman" panose="02020603050405020304" pitchFamily="18" charset="0"/>
                <a:ea typeface="Times New Roman" panose="02020603050405020304" pitchFamily="18" charset="0"/>
              </a:rPr>
              <a:t>t</a:t>
            </a:r>
            <a:r>
              <a:rPr lang="tr-TR" dirty="0">
                <a:latin typeface="Times New Roman" panose="02020603050405020304" pitchFamily="18" charset="0"/>
                <a:ea typeface="Times New Roman" panose="02020603050405020304" pitchFamily="18" charset="0"/>
              </a:rPr>
              <a:t> . h</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 2 ) [ (1 − sin θ) / (1 + sin θ) ] </a:t>
            </a:r>
            <a:endParaRPr lang="tr-TR" sz="3200" dirty="0">
              <a:latin typeface="Times New Roman" panose="02020603050405020304" pitchFamily="18" charset="0"/>
              <a:ea typeface="Times New Roman" panose="02020603050405020304" pitchFamily="18" charset="0"/>
            </a:endParaRPr>
          </a:p>
          <a:p>
            <a:pPr marL="0" indent="0">
              <a:spcAft>
                <a:spcPts val="0"/>
              </a:spcAft>
              <a:buNone/>
              <a:tabLst>
                <a:tab pos="-114300" algn="l"/>
              </a:tabLst>
            </a:pPr>
            <a:r>
              <a:rPr lang="tr-TR" dirty="0" smtClean="0">
                <a:latin typeface="Times New Roman" panose="02020603050405020304" pitchFamily="18" charset="0"/>
                <a:ea typeface="Times New Roman" panose="02020603050405020304" pitchFamily="18" charset="0"/>
              </a:rPr>
              <a:t>şeklinde </a:t>
            </a:r>
            <a:r>
              <a:rPr lang="tr-TR" dirty="0">
                <a:latin typeface="Times New Roman" panose="02020603050405020304" pitchFamily="18" charset="0"/>
                <a:ea typeface="Times New Roman" panose="02020603050405020304" pitchFamily="18" charset="0"/>
              </a:rPr>
              <a:t>elde edilir</a:t>
            </a:r>
            <a:r>
              <a:rPr lang="tr-TR" dirty="0" smtClean="0">
                <a:latin typeface="Times New Roman" panose="02020603050405020304" pitchFamily="18" charset="0"/>
                <a:ea typeface="Times New Roman" panose="02020603050405020304" pitchFamily="18" charset="0"/>
              </a:rPr>
              <a:t>.</a:t>
            </a:r>
            <a:r>
              <a:rPr lang="tr-TR" sz="3200"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Burada θ açısı, toprağın çeşidine göre değişen doğal şev açısını göstermektedir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Toprakların doğal şev açıları ve birim hacim </a:t>
            </a:r>
            <a:r>
              <a:rPr lang="tr-TR" dirty="0" smtClean="0">
                <a:latin typeface="Times New Roman" panose="02020603050405020304" pitchFamily="18" charset="0"/>
                <a:ea typeface="Times New Roman" panose="02020603050405020304" pitchFamily="18" charset="0"/>
              </a:rPr>
              <a:t>ağırlıkları ilgili mühendislik kitaplarından elde edilebilir.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tabLst>
                <a:tab pos="-114300" algn="l"/>
              </a:tabLst>
            </a:pPr>
            <a:endParaRPr lang="tr-TR"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053904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285" y="655733"/>
            <a:ext cx="7886700" cy="5664387"/>
          </a:xfrm>
        </p:spPr>
        <p:txBody>
          <a:bodyPr>
            <a:normAutofit/>
          </a:bodyPr>
          <a:lstStyle/>
          <a:p>
            <a:pPr marL="0" indent="0">
              <a:buNone/>
            </a:pPr>
            <a:r>
              <a:rPr lang="tr-TR" sz="2400" b="1" dirty="0">
                <a:latin typeface="Times New Roman" panose="02020603050405020304" pitchFamily="18" charset="0"/>
                <a:ea typeface="Times New Roman" panose="02020603050405020304" pitchFamily="18" charset="0"/>
              </a:rPr>
              <a:t>YAPILARA ETKİ EDEN YÜKLERİN </a:t>
            </a:r>
            <a:r>
              <a:rPr lang="tr-TR" sz="2400" b="1" dirty="0" smtClean="0">
                <a:latin typeface="Times New Roman" panose="02020603050405020304" pitchFamily="18" charset="0"/>
                <a:ea typeface="Times New Roman" panose="02020603050405020304" pitchFamily="18" charset="0"/>
              </a:rPr>
              <a:t>GRUPLANDIRILMASI</a:t>
            </a:r>
          </a:p>
          <a:p>
            <a:pPr marL="0" indent="0">
              <a:buNone/>
            </a:pPr>
            <a:r>
              <a:rPr lang="tr-TR" sz="2400" dirty="0" smtClean="0">
                <a:latin typeface="Times New Roman" panose="02020603050405020304" pitchFamily="18" charset="0"/>
                <a:ea typeface="Times New Roman" panose="02020603050405020304" pitchFamily="18" charset="0"/>
              </a:rPr>
              <a:t>Yapılara </a:t>
            </a:r>
            <a:r>
              <a:rPr lang="tr-TR" sz="2400" dirty="0">
                <a:latin typeface="Times New Roman" panose="02020603050405020304" pitchFamily="18" charset="0"/>
                <a:ea typeface="Times New Roman" panose="02020603050405020304" pitchFamily="18" charset="0"/>
              </a:rPr>
              <a:t>gelen yükler, hangi tipte olursa olsun genel olarak; </a:t>
            </a:r>
          </a:p>
          <a:p>
            <a:pPr marL="342900" lvl="0" indent="-342900" algn="just">
              <a:spcAft>
                <a:spcPts val="0"/>
              </a:spcAft>
              <a:buFont typeface="Symbol" panose="05050102010706020507" pitchFamily="18" charset="2"/>
              <a:buChar char=""/>
              <a:tabLst>
                <a:tab pos="571500" algn="l"/>
              </a:tabLst>
            </a:pPr>
            <a:r>
              <a:rPr lang="tr-TR" sz="2400" dirty="0">
                <a:latin typeface="Times New Roman" panose="02020603050405020304" pitchFamily="18" charset="0"/>
                <a:ea typeface="Times New Roman" panose="02020603050405020304" pitchFamily="18" charset="0"/>
              </a:rPr>
              <a:t>Ölü (zati, öz) yükler,</a:t>
            </a:r>
          </a:p>
          <a:p>
            <a:pPr marL="342900" lvl="0" indent="-342900" algn="just">
              <a:spcAft>
                <a:spcPts val="0"/>
              </a:spcAft>
              <a:buFont typeface="Symbol" panose="05050102010706020507" pitchFamily="18" charset="2"/>
              <a:buChar char=""/>
              <a:tabLst>
                <a:tab pos="571500" algn="l"/>
              </a:tabLst>
            </a:pPr>
            <a:r>
              <a:rPr lang="tr-TR" sz="2400" dirty="0">
                <a:latin typeface="Times New Roman" panose="02020603050405020304" pitchFamily="18" charset="0"/>
                <a:ea typeface="Times New Roman" panose="02020603050405020304" pitchFamily="18" charset="0"/>
              </a:rPr>
              <a:t>Canlı (hareketli) yükler</a:t>
            </a:r>
          </a:p>
          <a:p>
            <a:pPr marL="0" indent="0">
              <a:spcAft>
                <a:spcPts val="0"/>
              </a:spcAft>
              <a:buNone/>
            </a:pPr>
            <a:r>
              <a:rPr lang="tr-TR" sz="2400" dirty="0">
                <a:latin typeface="Times New Roman" panose="02020603050405020304" pitchFamily="18" charset="0"/>
                <a:ea typeface="Times New Roman" panose="02020603050405020304" pitchFamily="18" charset="0"/>
              </a:rPr>
              <a:t>olmak üzere iki grupta toplanabilirler.</a:t>
            </a:r>
          </a:p>
          <a:p>
            <a:pPr marL="0" lvl="0" indent="0" algn="just">
              <a:spcAft>
                <a:spcPts val="0"/>
              </a:spcAft>
              <a:buNone/>
              <a:tabLst>
                <a:tab pos="114300" algn="l"/>
              </a:tabLst>
            </a:pPr>
            <a:r>
              <a:rPr lang="tr-TR" sz="2400" b="1" dirty="0">
                <a:latin typeface="Times New Roman" panose="02020603050405020304" pitchFamily="18" charset="0"/>
                <a:ea typeface="Times New Roman" panose="02020603050405020304" pitchFamily="18" charset="0"/>
              </a:rPr>
              <a:t>Yapılara Gelen Ölü </a:t>
            </a:r>
            <a:r>
              <a:rPr lang="tr-TR" sz="2400" b="1" dirty="0" smtClean="0">
                <a:latin typeface="Times New Roman" panose="02020603050405020304" pitchFamily="18" charset="0"/>
                <a:ea typeface="Times New Roman" panose="02020603050405020304" pitchFamily="18" charset="0"/>
              </a:rPr>
              <a:t>Yükler</a:t>
            </a:r>
          </a:p>
          <a:p>
            <a:pPr marL="0" lvl="0" indent="0" algn="just">
              <a:spcAft>
                <a:spcPts val="0"/>
              </a:spcAft>
              <a:buNone/>
              <a:tabLst>
                <a:tab pos="114300" algn="l"/>
              </a:tabLst>
            </a:pPr>
            <a:r>
              <a:rPr lang="tr-TR" sz="2400" dirty="0" smtClean="0">
                <a:latin typeface="Times New Roman" panose="02020603050405020304" pitchFamily="18" charset="0"/>
                <a:ea typeface="Times New Roman" panose="02020603050405020304" pitchFamily="18" charset="0"/>
              </a:rPr>
              <a:t>Yapılara </a:t>
            </a:r>
            <a:r>
              <a:rPr lang="tr-TR" sz="2400" dirty="0">
                <a:latin typeface="Times New Roman" panose="02020603050405020304" pitchFamily="18" charset="0"/>
                <a:ea typeface="Times New Roman" panose="02020603050405020304" pitchFamily="18" charset="0"/>
              </a:rPr>
              <a:t>gelen ölü yükler, yapının toplam ağırlığından oluşur. Bu bağlamda yapıyı oluşturan temel, kolon, kiriş, döşeme, duvar, çatı gibi elemanların yapıldıkları malzemelere göre ağırlıkları ile çeşitli tesisatlar gibi yapıya sabit olarak bağlanmış her türlü unsurun ağırlıkları ölü yükleri oluştururlar</a:t>
            </a:r>
            <a:r>
              <a:rPr lang="tr-TR" sz="2400" dirty="0" smtClean="0">
                <a:latin typeface="Times New Roman" panose="02020603050405020304" pitchFamily="18" charset="0"/>
                <a:ea typeface="Times New Roman" panose="02020603050405020304" pitchFamily="18" charset="0"/>
              </a:rPr>
              <a:t>.</a:t>
            </a:r>
          </a:p>
          <a:p>
            <a:pPr marL="0" lvl="0" indent="0" algn="just">
              <a:spcAft>
                <a:spcPts val="0"/>
              </a:spcAft>
              <a:buNone/>
              <a:tabLst>
                <a:tab pos="114300" algn="l"/>
              </a:tabLst>
            </a:pPr>
            <a:r>
              <a:rPr lang="tr-TR" sz="2400" dirty="0">
                <a:latin typeface="Times New Roman" panose="02020603050405020304" pitchFamily="18" charset="0"/>
                <a:ea typeface="Times New Roman" panose="02020603050405020304" pitchFamily="18" charset="0"/>
              </a:rPr>
              <a:t>Herhangi bir yapının veya yapı elemanının ağırlığı, boyutlarına ve yapıldığı malzemenin çeşidine göre değişir. </a:t>
            </a:r>
            <a:endParaRPr lang="tr-TR" sz="2400" dirty="0"/>
          </a:p>
        </p:txBody>
      </p:sp>
    </p:spTree>
    <p:extLst>
      <p:ext uri="{BB962C8B-B14F-4D97-AF65-F5344CB8AC3E}">
        <p14:creationId xmlns:p14="http://schemas.microsoft.com/office/powerpoint/2010/main" val="3259289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7030" y="494366"/>
            <a:ext cx="7886700" cy="5852646"/>
          </a:xfrm>
        </p:spPr>
        <p:txBody>
          <a:bodyPr>
            <a:normAutofit lnSpcReduction="1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Yapılara Gelen Canlı </a:t>
            </a:r>
            <a:r>
              <a:rPr lang="tr-TR" b="1" dirty="0" smtClean="0">
                <a:latin typeface="Times New Roman" panose="02020603050405020304" pitchFamily="18" charset="0"/>
                <a:ea typeface="Times New Roman" panose="02020603050405020304" pitchFamily="18" charset="0"/>
              </a:rPr>
              <a:t>Yükler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Yapının </a:t>
            </a:r>
            <a:r>
              <a:rPr lang="tr-TR" dirty="0">
                <a:latin typeface="Times New Roman" panose="02020603050405020304" pitchFamily="18" charset="0"/>
                <a:ea typeface="Times New Roman" panose="02020603050405020304" pitchFamily="18" charset="0"/>
              </a:rPr>
              <a:t>kullanım süresince yapı üzerinde uzun süreli olarak kalmayan ya da yapı üzerinde zaman zaman etki yapan yükler, canlı yükler olarak adlandırılır. Bu yükler, yapıdan beklenilen fonksiyonun ortaya çıkardığı yükler olup, bu gruba ölü yüklerin dışındaki tüm yükler girer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Bunlar yapıya uygulanış şekilleri yönünden hareket edebilen veya hareket eden yükler olarak iki gruba ayrılabilir.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b="1" i="1" dirty="0" smtClean="0">
                <a:latin typeface="Times New Roman" panose="02020603050405020304" pitchFamily="18" charset="0"/>
                <a:ea typeface="Times New Roman" panose="02020603050405020304" pitchFamily="18" charset="0"/>
              </a:rPr>
              <a:t>Hareket </a:t>
            </a:r>
            <a:r>
              <a:rPr lang="tr-TR" b="1" i="1" dirty="0">
                <a:latin typeface="Times New Roman" panose="02020603050405020304" pitchFamily="18" charset="0"/>
                <a:ea typeface="Times New Roman" panose="02020603050405020304" pitchFamily="18" charset="0"/>
              </a:rPr>
              <a:t>edebilen yükler</a:t>
            </a:r>
            <a:r>
              <a:rPr lang="tr-TR" dirty="0">
                <a:latin typeface="Times New Roman" panose="02020603050405020304" pitchFamily="18" charset="0"/>
                <a:ea typeface="Times New Roman" panose="02020603050405020304" pitchFamily="18" charset="0"/>
              </a:rPr>
              <a:t>, bırakıldığı zaman hareketsiz kalan, ancak bazen de hareket edebilen yüklerdir. Bu yüklere örnek olarak; canlılar, eşyalar, depolama malzemeleri, makineler, araç ve gereçlerden gelen yükler, kar ve buz yükü, rüzgar yükü, toprak yükü ve su yükü gösterilebilir.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48872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7030" y="561603"/>
            <a:ext cx="7886700" cy="5691281"/>
          </a:xfrm>
        </p:spPr>
        <p:txBody>
          <a:bodyPr>
            <a:normAutofit lnSpcReduction="10000"/>
          </a:bodyPr>
          <a:lstStyle/>
          <a:p>
            <a:pPr marL="0" indent="0" algn="just">
              <a:spcAft>
                <a:spcPts val="0"/>
              </a:spcAft>
              <a:buNone/>
            </a:pPr>
            <a:r>
              <a:rPr lang="tr-TR" b="1" i="1" dirty="0">
                <a:latin typeface="Times New Roman" panose="02020603050405020304" pitchFamily="18" charset="0"/>
                <a:ea typeface="Times New Roman" panose="02020603050405020304" pitchFamily="18" charset="0"/>
              </a:rPr>
              <a:t>Hareket eden yükler</a:t>
            </a:r>
            <a:r>
              <a:rPr lang="tr-TR" b="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ise, yapı veya tesise hareket halindeki bir objeden iletilen yüklerdir. Hareket halindeki bir araçtan iletilen yük örnek olarak gösterilebilir. Bu yükler özellikle köprüler, karayolları ve </a:t>
            </a:r>
            <a:r>
              <a:rPr lang="tr-TR" dirty="0" smtClean="0">
                <a:latin typeface="Times New Roman" panose="02020603050405020304" pitchFamily="18" charset="0"/>
                <a:ea typeface="Times New Roman" panose="02020603050405020304" pitchFamily="18" charset="0"/>
              </a:rPr>
              <a:t>demiryollarının </a:t>
            </a:r>
            <a:r>
              <a:rPr lang="tr-TR" dirty="0">
                <a:latin typeface="Times New Roman" panose="02020603050405020304" pitchFamily="18" charset="0"/>
                <a:ea typeface="Times New Roman" panose="02020603050405020304" pitchFamily="18" charset="0"/>
              </a:rPr>
              <a:t>tasarımında önem taşır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2400" b="1" dirty="0">
                <a:latin typeface="Times New Roman" panose="02020603050405020304" pitchFamily="18" charset="0"/>
                <a:ea typeface="Times New Roman" panose="02020603050405020304" pitchFamily="18" charset="0"/>
              </a:rPr>
              <a:t>DÖŞEME </a:t>
            </a:r>
            <a:r>
              <a:rPr lang="tr-TR" sz="2400" b="1" dirty="0" smtClean="0">
                <a:latin typeface="Times New Roman" panose="02020603050405020304" pitchFamily="18" charset="0"/>
                <a:ea typeface="Times New Roman" panose="02020603050405020304" pitchFamily="18" charset="0"/>
              </a:rPr>
              <a:t>YÜKLERİ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Herhangi </a:t>
            </a:r>
            <a:r>
              <a:rPr lang="tr-TR" dirty="0">
                <a:latin typeface="Times New Roman" panose="02020603050405020304" pitchFamily="18" charset="0"/>
                <a:ea typeface="Times New Roman" panose="02020603050405020304" pitchFamily="18" charset="0"/>
              </a:rPr>
              <a:t>bir yapı, servis ömrü boyunca normal koşullarda gelebilecek maksimum yüke göre projelenir</a:t>
            </a:r>
            <a:r>
              <a:rPr lang="tr-TR" dirty="0" smtClean="0">
                <a:latin typeface="Times New Roman" panose="02020603050405020304" pitchFamily="18" charset="0"/>
                <a:ea typeface="Times New Roman" panose="02020603050405020304" pitchFamily="18" charset="0"/>
              </a:rPr>
              <a:t>. Döşeme yükleri, </a:t>
            </a:r>
            <a:r>
              <a:rPr lang="tr-TR" dirty="0">
                <a:latin typeface="Times New Roman" panose="02020603050405020304" pitchFamily="18" charset="0"/>
                <a:ea typeface="Times New Roman" panose="02020603050405020304" pitchFamily="18" charset="0"/>
              </a:rPr>
              <a:t>döşeme üzerinde depolanacak (istif edilecek) </a:t>
            </a:r>
            <a:r>
              <a:rPr lang="tr-TR" dirty="0" smtClean="0">
                <a:latin typeface="Times New Roman" panose="02020603050405020304" pitchFamily="18" charset="0"/>
                <a:ea typeface="Times New Roman" panose="02020603050405020304" pitchFamily="18" charset="0"/>
              </a:rPr>
              <a:t>bazı </a:t>
            </a:r>
            <a:r>
              <a:rPr lang="tr-TR" dirty="0">
                <a:latin typeface="Times New Roman" panose="02020603050405020304" pitchFamily="18" charset="0"/>
                <a:ea typeface="Times New Roman" panose="02020603050405020304" pitchFamily="18" charset="0"/>
              </a:rPr>
              <a:t>malzemelerin </a:t>
            </a:r>
            <a:r>
              <a:rPr lang="tr-TR" dirty="0" smtClean="0">
                <a:latin typeface="Times New Roman" panose="02020603050405020304" pitchFamily="18" charset="0"/>
                <a:ea typeface="Times New Roman" panose="02020603050405020304" pitchFamily="18" charset="0"/>
              </a:rPr>
              <a:t>ağırlıkları nedeniyle oluşan yüklerdir. Kırsal alanda depolama ve koruma yapıları için önemli olan yüklerdir. Bu yükün hesaplanması için depolanan malzemelerin birim hacim ağırlıklarının bilinmesi gerekir. Bu amaçla TS 498’den yararlanılabilir.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23954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6433" y="427133"/>
            <a:ext cx="7886700" cy="5825751"/>
          </a:xfrm>
        </p:spPr>
        <p:txBody>
          <a:bodyPr>
            <a:normAutofit fontScale="92500" lnSpcReduction="10000"/>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KAR VE BUZ </a:t>
            </a:r>
            <a:r>
              <a:rPr lang="tr-TR" sz="2400" b="1" dirty="0" smtClean="0">
                <a:latin typeface="Times New Roman" panose="02020603050405020304" pitchFamily="18" charset="0"/>
                <a:ea typeface="Times New Roman" panose="02020603050405020304" pitchFamily="18" charset="0"/>
              </a:rPr>
              <a:t>YÜKÜ</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Kar </a:t>
            </a:r>
            <a:r>
              <a:rPr lang="tr-TR" dirty="0">
                <a:latin typeface="Times New Roman" panose="02020603050405020304" pitchFamily="18" charset="0"/>
                <a:ea typeface="Times New Roman" panose="02020603050405020304" pitchFamily="18" charset="0"/>
              </a:rPr>
              <a:t>yağışı olan bölgelerde, kar yükü özellikle çatı sistemlerinin projelenmesinde büyük bir öneme sahiptir. Düz çatılar, rüzgarın savurduğu hariç, yağan bütün karı eriyinceye kadar üzerlerinde tutarlar. Çatının eğimi artıkça, karın belirli bir bölümü çatı yüzeyinden kayar, diğer bölümü eriyinceye kadar çatıda kalır. </a:t>
            </a:r>
            <a:r>
              <a:rPr lang="tr-TR" dirty="0" err="1">
                <a:latin typeface="Times New Roman" panose="02020603050405020304" pitchFamily="18" charset="0"/>
                <a:ea typeface="Times New Roman" panose="02020603050405020304" pitchFamily="18" charset="0"/>
              </a:rPr>
              <a:t>Projelemede</a:t>
            </a:r>
            <a:r>
              <a:rPr lang="tr-TR" dirty="0">
                <a:latin typeface="Times New Roman" panose="02020603050405020304" pitchFamily="18" charset="0"/>
                <a:ea typeface="Times New Roman" panose="02020603050405020304" pitchFamily="18" charset="0"/>
              </a:rPr>
              <a:t> kar yükü çatı yatay </a:t>
            </a:r>
            <a:r>
              <a:rPr lang="tr-TR" dirty="0" err="1">
                <a:latin typeface="Times New Roman" panose="02020603050405020304" pitchFamily="18" charset="0"/>
                <a:ea typeface="Times New Roman" panose="02020603050405020304" pitchFamily="18" charset="0"/>
              </a:rPr>
              <a:t>izdüşüm</a:t>
            </a:r>
            <a:r>
              <a:rPr lang="tr-TR" dirty="0">
                <a:latin typeface="Times New Roman" panose="02020603050405020304" pitchFamily="18" charset="0"/>
                <a:ea typeface="Times New Roman" panose="02020603050405020304" pitchFamily="18" charset="0"/>
              </a:rPr>
              <a:t> düzlemine düşey doğrultuda etki yapan düzgün yayılı yük (</a:t>
            </a:r>
            <a:r>
              <a:rPr lang="tr-TR" dirty="0" err="1">
                <a:latin typeface="Times New Roman" panose="02020603050405020304" pitchFamily="18" charset="0"/>
                <a:ea typeface="Times New Roman" panose="02020603050405020304" pitchFamily="18" charset="0"/>
              </a:rPr>
              <a:t>kN</a:t>
            </a:r>
            <a:r>
              <a:rPr lang="tr-TR" dirty="0">
                <a:latin typeface="Times New Roman" panose="02020603050405020304" pitchFamily="18" charset="0"/>
                <a:ea typeface="Times New Roman" panose="02020603050405020304" pitchFamily="18" charset="0"/>
              </a:rPr>
              <a:t>/m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olarak dikkate alınır. Kar yükünün değerlendirilmesinde coğrafik ve meteorolojik koşullar etkilidir. Bu bağlamda, yapının bulunduğu yerin coğrafik durumu, denizden yüksekliği ve çatı yüzeyinin yatayla yaptığı açı önem taşımaktadır. </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Ülkemizde </a:t>
            </a:r>
            <a:r>
              <a:rPr lang="tr-TR" dirty="0">
                <a:latin typeface="Times New Roman" panose="02020603050405020304" pitchFamily="18" charset="0"/>
                <a:ea typeface="Times New Roman" panose="02020603050405020304" pitchFamily="18" charset="0"/>
              </a:rPr>
              <a:t>TS 498 e göre, yatayla α açısı kadar eğim yapan ve kar kaymasının engellenmediği çatılarda kar yükü hesap </a:t>
            </a:r>
            <a:r>
              <a:rPr lang="tr-TR" dirty="0" smtClean="0">
                <a:latin typeface="Times New Roman" panose="02020603050405020304" pitchFamily="18" charset="0"/>
                <a:ea typeface="Times New Roman" panose="02020603050405020304" pitchFamily="18" charset="0"/>
              </a:rPr>
              <a:t>değeri;</a:t>
            </a:r>
          </a:p>
          <a:p>
            <a:pPr marL="0" indent="0" algn="ctr">
              <a:spcAft>
                <a:spcPts val="0"/>
              </a:spcAft>
              <a:buNone/>
            </a:pPr>
            <a:r>
              <a:rPr lang="tr-TR" dirty="0" smtClean="0">
                <a:latin typeface="Times New Roman" panose="02020603050405020304" pitchFamily="18" charset="0"/>
                <a:ea typeface="Times New Roman" panose="02020603050405020304" pitchFamily="18" charset="0"/>
              </a:rPr>
              <a:t>P </a:t>
            </a:r>
            <a:r>
              <a:rPr lang="tr-TR" baseline="-25000" dirty="0">
                <a:latin typeface="Times New Roman" panose="02020603050405020304" pitchFamily="18" charset="0"/>
                <a:ea typeface="Times New Roman" panose="02020603050405020304" pitchFamily="18" charset="0"/>
              </a:rPr>
              <a:t>k </a:t>
            </a:r>
            <a:r>
              <a:rPr lang="tr-TR" dirty="0">
                <a:latin typeface="Times New Roman" panose="02020603050405020304" pitchFamily="18" charset="0"/>
                <a:ea typeface="Times New Roman" panose="02020603050405020304" pitchFamily="18" charset="0"/>
              </a:rPr>
              <a:t> =  m . P </a:t>
            </a:r>
            <a:r>
              <a:rPr lang="tr-TR" baseline="-25000" dirty="0" err="1">
                <a:latin typeface="Times New Roman" panose="02020603050405020304" pitchFamily="18" charset="0"/>
                <a:ea typeface="Times New Roman" panose="02020603050405020304" pitchFamily="18" charset="0"/>
              </a:rPr>
              <a:t>ko</a:t>
            </a:r>
            <a:r>
              <a:rPr lang="tr-TR" dirty="0">
                <a:latin typeface="Times New Roman" panose="02020603050405020304" pitchFamily="18" charset="0"/>
                <a:ea typeface="Times New Roman" panose="02020603050405020304" pitchFamily="18" charset="0"/>
              </a:rPr>
              <a:t>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56219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09519"/>
            <a:ext cx="7886700" cy="5704728"/>
          </a:xfrm>
        </p:spPr>
        <p:txBody>
          <a:bodyPr>
            <a:normAutofit fontScale="77500" lnSpcReduction="20000"/>
          </a:bodyPr>
          <a:lstStyle/>
          <a:p>
            <a:pPr marL="0" indent="0" algn="just">
              <a:buNone/>
            </a:pPr>
            <a:r>
              <a:rPr lang="tr-TR" dirty="0" smtClean="0">
                <a:latin typeface="Times New Roman" panose="02020603050405020304" pitchFamily="18" charset="0"/>
                <a:cs typeface="Times New Roman" panose="02020603050405020304" pitchFamily="18" charset="0"/>
              </a:rPr>
              <a:t>eşitliği ile hesaplanabilir.</a:t>
            </a:r>
            <a:r>
              <a:rPr lang="tr-TR" dirty="0">
                <a:latin typeface="Times New Roman" panose="02020603050405020304" pitchFamily="18" charset="0"/>
                <a:ea typeface="Times New Roman" panose="02020603050405020304" pitchFamily="18" charset="0"/>
              </a:rPr>
              <a:t> Eşitlikte; P </a:t>
            </a:r>
            <a:r>
              <a:rPr lang="tr-TR" baseline="-25000" dirty="0">
                <a:latin typeface="Times New Roman" panose="02020603050405020304" pitchFamily="18" charset="0"/>
                <a:ea typeface="Times New Roman" panose="02020603050405020304" pitchFamily="18" charset="0"/>
              </a:rPr>
              <a:t>k </a:t>
            </a:r>
            <a:r>
              <a:rPr lang="tr-TR" dirty="0">
                <a:latin typeface="Times New Roman" panose="02020603050405020304" pitchFamily="18" charset="0"/>
                <a:ea typeface="Times New Roman" panose="02020603050405020304" pitchFamily="18" charset="0"/>
              </a:rPr>
              <a:t>= Kar yükü hesap değerini (</a:t>
            </a:r>
            <a:r>
              <a:rPr lang="tr-TR" dirty="0" err="1">
                <a:latin typeface="Times New Roman" panose="02020603050405020304" pitchFamily="18" charset="0"/>
                <a:ea typeface="Times New Roman" panose="02020603050405020304" pitchFamily="18" charset="0"/>
              </a:rPr>
              <a:t>kN</a:t>
            </a:r>
            <a:r>
              <a:rPr lang="tr-TR" dirty="0">
                <a:latin typeface="Times New Roman" panose="02020603050405020304" pitchFamily="18" charset="0"/>
                <a:ea typeface="Times New Roman" panose="02020603050405020304" pitchFamily="18" charset="0"/>
              </a:rPr>
              <a:t>/m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  m </a:t>
            </a:r>
            <a:r>
              <a:rPr lang="tr-TR" dirty="0">
                <a:latin typeface="Times New Roman" panose="02020603050405020304" pitchFamily="18" charset="0"/>
                <a:ea typeface="Times New Roman" panose="02020603050405020304" pitchFamily="18" charset="0"/>
              </a:rPr>
              <a:t>= Çatı eğim açısına (α) bağlı olarak azaltma değerini ve </a:t>
            </a:r>
            <a:r>
              <a:rPr lang="tr-TR" dirty="0" smtClean="0">
                <a:latin typeface="Times New Roman" panose="02020603050405020304" pitchFamily="18" charset="0"/>
                <a:ea typeface="Times New Roman" panose="02020603050405020304" pitchFamily="18" charset="0"/>
              </a:rPr>
              <a:t>     P </a:t>
            </a:r>
            <a:r>
              <a:rPr lang="tr-TR" baseline="-25000" dirty="0" err="1">
                <a:latin typeface="Times New Roman" panose="02020603050405020304" pitchFamily="18" charset="0"/>
                <a:ea typeface="Times New Roman" panose="02020603050405020304" pitchFamily="18" charset="0"/>
              </a:rPr>
              <a:t>ko</a:t>
            </a:r>
            <a:r>
              <a:rPr lang="tr-TR" dirty="0">
                <a:latin typeface="Times New Roman" panose="02020603050405020304" pitchFamily="18" charset="0"/>
                <a:ea typeface="Times New Roman" panose="02020603050405020304" pitchFamily="18" charset="0"/>
              </a:rPr>
              <a:t> = Zati kar yükü değerini (</a:t>
            </a:r>
            <a:r>
              <a:rPr lang="tr-TR" dirty="0" err="1">
                <a:latin typeface="Times New Roman" panose="02020603050405020304" pitchFamily="18" charset="0"/>
                <a:ea typeface="Times New Roman" panose="02020603050405020304" pitchFamily="18" charset="0"/>
              </a:rPr>
              <a:t>kN</a:t>
            </a:r>
            <a:r>
              <a:rPr lang="tr-TR" dirty="0">
                <a:latin typeface="Times New Roman" panose="02020603050405020304" pitchFamily="18" charset="0"/>
                <a:ea typeface="Times New Roman" panose="02020603050405020304" pitchFamily="18" charset="0"/>
              </a:rPr>
              <a:t>/m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göstermektedir. </a:t>
            </a:r>
            <a:r>
              <a:rPr lang="tr-TR" dirty="0" smtClean="0">
                <a:latin typeface="Times New Roman" panose="02020603050405020304" pitchFamily="18" charset="0"/>
                <a:ea typeface="Times New Roman" panose="02020603050405020304" pitchFamily="18" charset="0"/>
              </a:rPr>
              <a:t>Hesaplamalarda m ve </a:t>
            </a:r>
            <a:r>
              <a:rPr lang="tr-TR" dirty="0">
                <a:solidFill>
                  <a:prstClr val="black"/>
                </a:solidFill>
                <a:latin typeface="Times New Roman" panose="02020603050405020304" pitchFamily="18" charset="0"/>
                <a:ea typeface="Times New Roman" panose="02020603050405020304" pitchFamily="18" charset="0"/>
              </a:rPr>
              <a:t>P </a:t>
            </a:r>
            <a:r>
              <a:rPr lang="tr-TR" baseline="-25000" dirty="0" err="1">
                <a:solidFill>
                  <a:prstClr val="black"/>
                </a:solidFill>
                <a:latin typeface="Times New Roman" panose="02020603050405020304" pitchFamily="18" charset="0"/>
                <a:ea typeface="Times New Roman" panose="02020603050405020304" pitchFamily="18" charset="0"/>
              </a:rPr>
              <a:t>ko</a:t>
            </a:r>
            <a:r>
              <a:rPr lang="tr-TR" dirty="0">
                <a:solidFill>
                  <a:prstClr val="black"/>
                </a:solidFill>
                <a:latin typeface="Times New Roman" panose="02020603050405020304" pitchFamily="18" charset="0"/>
                <a:ea typeface="Times New Roman" panose="02020603050405020304" pitchFamily="18" charset="0"/>
              </a:rPr>
              <a:t> </a:t>
            </a:r>
            <a:r>
              <a:rPr lang="tr-TR" dirty="0" smtClean="0">
                <a:solidFill>
                  <a:prstClr val="black"/>
                </a:solidFill>
                <a:latin typeface="Times New Roman" panose="02020603050405020304" pitchFamily="18" charset="0"/>
                <a:ea typeface="Times New Roman" panose="02020603050405020304" pitchFamily="18" charset="0"/>
              </a:rPr>
              <a:t>değerleri TS 498’den elde edilebilir.</a:t>
            </a:r>
          </a:p>
          <a:p>
            <a:pPr marL="0" indent="0" algn="just">
              <a:spcAft>
                <a:spcPts val="0"/>
              </a:spcAft>
              <a:buNone/>
            </a:pPr>
            <a:r>
              <a:rPr lang="tr-TR" sz="2400" b="1" dirty="0">
                <a:latin typeface="Times New Roman" panose="02020603050405020304" pitchFamily="18" charset="0"/>
                <a:ea typeface="Times New Roman" panose="02020603050405020304" pitchFamily="18" charset="0"/>
              </a:rPr>
              <a:t>RÜZGAR </a:t>
            </a:r>
            <a:r>
              <a:rPr lang="tr-TR" sz="2400" b="1" dirty="0" smtClean="0">
                <a:latin typeface="Times New Roman" panose="02020603050405020304" pitchFamily="18" charset="0"/>
                <a:ea typeface="Times New Roman" panose="02020603050405020304" pitchFamily="18" charset="0"/>
              </a:rPr>
              <a:t>YÜKÜ</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Rüzgarın </a:t>
            </a:r>
            <a:r>
              <a:rPr lang="tr-TR" dirty="0">
                <a:latin typeface="Times New Roman" panose="02020603050405020304" pitchFamily="18" charset="0"/>
                <a:ea typeface="Times New Roman" panose="02020603050405020304" pitchFamily="18" charset="0"/>
              </a:rPr>
              <a:t>herhangi bir yapıya çarpması sonucunda, koşullara bağlı olarak oldukça büyük bir kuvvet ortaya çıkabilir. Yapıların bu kuvvete karşı yeterli mukavemeti göstermesi gerekir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Rüzgarın düz bir yüzeye çarpması ile ortaya çıkan basınç, rüzgarın hızına, yüzeye geliş açısına ve </a:t>
            </a:r>
            <a:r>
              <a:rPr lang="tr-TR" dirty="0" smtClean="0">
                <a:latin typeface="Times New Roman" panose="02020603050405020304" pitchFamily="18" charset="0"/>
                <a:ea typeface="Times New Roman" panose="02020603050405020304" pitchFamily="18" charset="0"/>
              </a:rPr>
              <a:t>yapının </a:t>
            </a:r>
            <a:r>
              <a:rPr lang="tr-TR" dirty="0">
                <a:latin typeface="Times New Roman" panose="02020603050405020304" pitchFamily="18" charset="0"/>
                <a:ea typeface="Times New Roman" panose="02020603050405020304" pitchFamily="18" charset="0"/>
              </a:rPr>
              <a:t>geometrisine bağlıdır.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Etki ettiği yüzeye dik olarak göz önüne alınan rüzgar basıncı TS 498 e </a:t>
            </a:r>
            <a:r>
              <a:rPr lang="tr-TR" dirty="0" smtClean="0">
                <a:latin typeface="Times New Roman" panose="02020603050405020304" pitchFamily="18" charset="0"/>
                <a:ea typeface="Times New Roman" panose="02020603050405020304" pitchFamily="18" charset="0"/>
              </a:rPr>
              <a:t>göre;</a:t>
            </a:r>
            <a:endParaRPr lang="tr-TR" sz="3200" dirty="0" smtClean="0">
              <a:latin typeface="Times New Roman" panose="02020603050405020304" pitchFamily="18" charset="0"/>
              <a:ea typeface="Times New Roman" panose="02020603050405020304" pitchFamily="18" charset="0"/>
            </a:endParaRPr>
          </a:p>
          <a:p>
            <a:pPr marL="0" indent="0" algn="ctr">
              <a:spcAft>
                <a:spcPts val="0"/>
              </a:spcAft>
              <a:buNone/>
            </a:pPr>
            <a:r>
              <a:rPr lang="tr-TR" dirty="0" smtClean="0">
                <a:latin typeface="Times New Roman" panose="02020603050405020304" pitchFamily="18" charset="0"/>
                <a:ea typeface="Times New Roman" panose="02020603050405020304" pitchFamily="18" charset="0"/>
              </a:rPr>
              <a:t>w </a:t>
            </a:r>
            <a:r>
              <a:rPr lang="tr-TR" dirty="0">
                <a:latin typeface="Times New Roman" panose="02020603050405020304" pitchFamily="18" charset="0"/>
                <a:ea typeface="Times New Roman" panose="02020603050405020304" pitchFamily="18" charset="0"/>
              </a:rPr>
              <a:t>= C</a:t>
            </a:r>
            <a:r>
              <a:rPr lang="tr-TR" baseline="-25000" dirty="0">
                <a:latin typeface="Times New Roman" panose="02020603050405020304" pitchFamily="18" charset="0"/>
                <a:ea typeface="Times New Roman" panose="02020603050405020304" pitchFamily="18" charset="0"/>
              </a:rPr>
              <a:t>p  </a:t>
            </a:r>
            <a:r>
              <a:rPr lang="tr-TR" dirty="0">
                <a:latin typeface="Times New Roman" panose="02020603050405020304" pitchFamily="18" charset="0"/>
                <a:ea typeface="Times New Roman" panose="02020603050405020304" pitchFamily="18" charset="0"/>
              </a:rPr>
              <a:t>.</a:t>
            </a:r>
            <a:r>
              <a:rPr lang="tr-TR" baseline="-25000"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Q</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eşitliği </a:t>
            </a:r>
            <a:r>
              <a:rPr lang="tr-TR" dirty="0">
                <a:latin typeface="Times New Roman" panose="02020603050405020304" pitchFamily="18" charset="0"/>
                <a:ea typeface="Times New Roman" panose="02020603050405020304" pitchFamily="18" charset="0"/>
              </a:rPr>
              <a:t>ile belirlenmektedir. Burada; w = Rüzgar basıncı (</a:t>
            </a:r>
            <a:r>
              <a:rPr lang="tr-TR" dirty="0" err="1">
                <a:latin typeface="Times New Roman" panose="02020603050405020304" pitchFamily="18" charset="0"/>
                <a:ea typeface="Times New Roman" panose="02020603050405020304" pitchFamily="18" charset="0"/>
              </a:rPr>
              <a:t>kN</a:t>
            </a:r>
            <a:r>
              <a:rPr lang="tr-TR" dirty="0">
                <a:latin typeface="Times New Roman" panose="02020603050405020304" pitchFamily="18" charset="0"/>
                <a:ea typeface="Times New Roman" panose="02020603050405020304" pitchFamily="18" charset="0"/>
              </a:rPr>
              <a:t>/m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C</a:t>
            </a:r>
            <a:r>
              <a:rPr lang="tr-TR" baseline="-25000" dirty="0">
                <a:latin typeface="Times New Roman" panose="02020603050405020304" pitchFamily="18" charset="0"/>
                <a:ea typeface="Times New Roman" panose="02020603050405020304" pitchFamily="18" charset="0"/>
              </a:rPr>
              <a:t>p  </a:t>
            </a:r>
            <a:r>
              <a:rPr lang="tr-TR" dirty="0">
                <a:latin typeface="Times New Roman" panose="02020603050405020304" pitchFamily="18" charset="0"/>
                <a:ea typeface="Times New Roman" panose="02020603050405020304" pitchFamily="18" charset="0"/>
              </a:rPr>
              <a:t>= Şekil katsayısı ( dikkate alınan yüzey için esme yönüne bağlı olarak değişir ve etki yüzeyine diktir) ve q = Rüzgar hızı basıncı (</a:t>
            </a:r>
            <a:r>
              <a:rPr lang="tr-TR" dirty="0" err="1">
                <a:latin typeface="Times New Roman" panose="02020603050405020304" pitchFamily="18" charset="0"/>
                <a:ea typeface="Times New Roman" panose="02020603050405020304" pitchFamily="18" charset="0"/>
              </a:rPr>
              <a:t>kN</a:t>
            </a:r>
            <a:r>
              <a:rPr lang="tr-TR" dirty="0">
                <a:latin typeface="Times New Roman" panose="02020603050405020304" pitchFamily="18" charset="0"/>
                <a:ea typeface="Times New Roman" panose="02020603050405020304" pitchFamily="18" charset="0"/>
              </a:rPr>
              <a:t>/m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dir.Hesaplamalarda q ve </a:t>
            </a:r>
            <a:r>
              <a:rPr lang="tr-TR" dirty="0">
                <a:solidFill>
                  <a:prstClr val="black"/>
                </a:solidFill>
                <a:latin typeface="Times New Roman" panose="02020603050405020304" pitchFamily="18" charset="0"/>
                <a:ea typeface="Times New Roman" panose="02020603050405020304" pitchFamily="18" charset="0"/>
              </a:rPr>
              <a:t>C</a:t>
            </a:r>
            <a:r>
              <a:rPr lang="tr-TR" baseline="-25000" dirty="0">
                <a:solidFill>
                  <a:prstClr val="black"/>
                </a:solidFill>
                <a:latin typeface="Times New Roman" panose="02020603050405020304" pitchFamily="18" charset="0"/>
                <a:ea typeface="Times New Roman" panose="02020603050405020304" pitchFamily="18" charset="0"/>
              </a:rPr>
              <a:t>p </a:t>
            </a:r>
            <a:r>
              <a:rPr lang="tr-TR" dirty="0" smtClean="0">
                <a:latin typeface="Times New Roman" panose="02020603050405020304" pitchFamily="18" charset="0"/>
                <a:ea typeface="Times New Roman" panose="02020603050405020304" pitchFamily="18" charset="0"/>
              </a:rPr>
              <a:t>değerleri TS 498’den elde edilebilir.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783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6433" y="736413"/>
            <a:ext cx="7886700" cy="5677834"/>
          </a:xfrm>
        </p:spPr>
        <p:txBody>
          <a:bodyPr>
            <a:normAutofit fontScale="92500" lnSpcReduction="20000"/>
          </a:bodyPr>
          <a:lstStyle/>
          <a:p>
            <a:pPr marL="0" indent="0">
              <a:buNone/>
            </a:pPr>
            <a:r>
              <a:rPr lang="tr-TR" sz="2400" b="1" dirty="0">
                <a:latin typeface="Times New Roman" panose="02020603050405020304" pitchFamily="18" charset="0"/>
                <a:ea typeface="Times New Roman" panose="02020603050405020304" pitchFamily="18" charset="0"/>
              </a:rPr>
              <a:t>SU </a:t>
            </a:r>
            <a:r>
              <a:rPr lang="tr-TR" sz="2400" b="1" dirty="0" smtClean="0">
                <a:latin typeface="Times New Roman" panose="02020603050405020304" pitchFamily="18" charset="0"/>
                <a:ea typeface="Times New Roman" panose="02020603050405020304" pitchFamily="18" charset="0"/>
              </a:rPr>
              <a:t>YÜKÜ</a:t>
            </a:r>
          </a:p>
          <a:p>
            <a:pPr marL="0" indent="0" algn="just">
              <a:buNone/>
            </a:pPr>
            <a:r>
              <a:rPr lang="tr-TR" dirty="0">
                <a:latin typeface="Times New Roman" panose="02020603050405020304" pitchFamily="18" charset="0"/>
                <a:ea typeface="Times New Roman" panose="02020603050405020304" pitchFamily="18" charset="0"/>
              </a:rPr>
              <a:t>Hareketsiz halde veya durgun halde bulunan sıvıların yerçekimi ve diğer ivmelerden doğan basınçları ve kuvvetleri ile uğraşan bilim dalına </a:t>
            </a:r>
            <a:r>
              <a:rPr lang="tr-TR" b="1" i="1" dirty="0">
                <a:latin typeface="Times New Roman" panose="02020603050405020304" pitchFamily="18" charset="0"/>
                <a:ea typeface="Times New Roman" panose="02020603050405020304" pitchFamily="18" charset="0"/>
              </a:rPr>
              <a:t>hidrostatik </a:t>
            </a:r>
            <a:r>
              <a:rPr lang="tr-TR" dirty="0">
                <a:latin typeface="Times New Roman" panose="02020603050405020304" pitchFamily="18" charset="0"/>
                <a:ea typeface="Times New Roman" panose="02020603050405020304" pitchFamily="18" charset="0"/>
              </a:rPr>
              <a:t>adı verilir. Diğer bir deyişle hidrostatik, hareket etmeyen sıvıların dengesini inceleyen bir bilim dalıdır. Durgun halde bulunan bir sıvı içerisindeki düzlemsel yüzey üzerine, basınç dağılımına bağlı olarak belirli bir kuvvet etki eder. Bu kuvvete </a:t>
            </a:r>
            <a:r>
              <a:rPr lang="tr-TR" b="1" i="1" dirty="0">
                <a:latin typeface="Times New Roman" panose="02020603050405020304" pitchFamily="18" charset="0"/>
                <a:ea typeface="Times New Roman" panose="02020603050405020304" pitchFamily="18" charset="0"/>
              </a:rPr>
              <a:t>hidrostatik basınç kuvveti</a:t>
            </a:r>
            <a:r>
              <a:rPr lang="tr-TR" dirty="0">
                <a:latin typeface="Times New Roman" panose="02020603050405020304" pitchFamily="18" charset="0"/>
                <a:ea typeface="Times New Roman" panose="02020603050405020304" pitchFamily="18" charset="0"/>
              </a:rPr>
              <a:t> adı verilir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Herhangi bir sıvıya daldırılmış bir yüzey üzerindeki hidrostatik basınç;</a:t>
            </a:r>
            <a:endParaRPr lang="tr-TR" sz="3200" dirty="0">
              <a:latin typeface="Times New Roman" panose="02020603050405020304" pitchFamily="18" charset="0"/>
              <a:ea typeface="Times New Roman" panose="02020603050405020304" pitchFamily="18" charset="0"/>
            </a:endParaRPr>
          </a:p>
          <a:p>
            <a:pPr marL="0" indent="0" algn="ctr">
              <a:spcAft>
                <a:spcPts val="0"/>
              </a:spcAft>
              <a:buNone/>
            </a:pPr>
            <a:r>
              <a:rPr lang="tr-TR" dirty="0">
                <a:latin typeface="Times New Roman" panose="02020603050405020304" pitchFamily="18" charset="0"/>
                <a:ea typeface="Times New Roman" panose="02020603050405020304" pitchFamily="18" charset="0"/>
              </a:rPr>
              <a:t>P = γ . </a:t>
            </a:r>
            <a:r>
              <a:rPr lang="tr-TR" dirty="0" smtClean="0">
                <a:latin typeface="Times New Roman" panose="02020603050405020304" pitchFamily="18" charset="0"/>
                <a:ea typeface="Times New Roman" panose="02020603050405020304" pitchFamily="18" charset="0"/>
              </a:rPr>
              <a:t>h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err="1">
                <a:latin typeface="Times New Roman" panose="02020603050405020304" pitchFamily="18" charset="0"/>
                <a:ea typeface="Times New Roman" panose="02020603050405020304" pitchFamily="18" charset="0"/>
              </a:rPr>
              <a:t>dir</a:t>
            </a:r>
            <a:r>
              <a:rPr lang="tr-TR" dirty="0">
                <a:latin typeface="Times New Roman" panose="02020603050405020304" pitchFamily="18" charset="0"/>
                <a:ea typeface="Times New Roman" panose="02020603050405020304" pitchFamily="18" charset="0"/>
              </a:rPr>
              <a:t>. Burada; P = Hidrostatik basınç,  γ = Sıvının hacim ağırlığı ve h = Serbest </a:t>
            </a:r>
            <a:r>
              <a:rPr lang="tr-TR" dirty="0" smtClean="0">
                <a:latin typeface="Times New Roman" panose="02020603050405020304" pitchFamily="18" charset="0"/>
                <a:ea typeface="Times New Roman" panose="02020603050405020304" pitchFamily="18" charset="0"/>
              </a:rPr>
              <a:t>sıvı </a:t>
            </a:r>
            <a:r>
              <a:rPr lang="tr-TR" dirty="0">
                <a:latin typeface="Times New Roman" panose="02020603050405020304" pitchFamily="18" charset="0"/>
                <a:ea typeface="Times New Roman" panose="02020603050405020304" pitchFamily="18" charset="0"/>
              </a:rPr>
              <a:t>yüzeyinden söz konusu noktaya kadar olan düşey mesafedir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yatay yüzeyler üzerine etki eden hidrostatik basınç kuvvetinin (F) büyüklüğü, birim alana etki eden basınç kuvveti (P = γ . h) ile söz konusu yüzey alanının çarpımına eşittir. </a:t>
            </a:r>
            <a:endParaRPr lang="tr-TR" dirty="0"/>
          </a:p>
        </p:txBody>
      </p:sp>
    </p:spTree>
    <p:extLst>
      <p:ext uri="{BB962C8B-B14F-4D97-AF65-F5344CB8AC3E}">
        <p14:creationId xmlns:p14="http://schemas.microsoft.com/office/powerpoint/2010/main" val="948717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6433" y="696072"/>
            <a:ext cx="7886700" cy="5677834"/>
          </a:xfrm>
        </p:spPr>
        <p:txBody>
          <a:bodyPr>
            <a:normAutofit fontScale="92500" lnSpcReduction="10000"/>
          </a:bodyPr>
          <a:lstStyle/>
          <a:p>
            <a:pPr marL="0" indent="0" algn="just">
              <a:buNone/>
            </a:pPr>
            <a:r>
              <a:rPr lang="tr-TR" dirty="0" smtClean="0">
                <a:latin typeface="Times New Roman" panose="02020603050405020304" pitchFamily="18" charset="0"/>
                <a:ea typeface="Times New Roman" panose="02020603050405020304" pitchFamily="18" charset="0"/>
              </a:rPr>
              <a:t>Düşey </a:t>
            </a:r>
            <a:r>
              <a:rPr lang="tr-TR" dirty="0">
                <a:latin typeface="Times New Roman" panose="02020603050405020304" pitchFamily="18" charset="0"/>
                <a:ea typeface="Times New Roman" panose="02020603050405020304" pitchFamily="18" charset="0"/>
              </a:rPr>
              <a:t>düzlemsel yüzeye etki eden hidrostatik basınç kuvvetinin </a:t>
            </a:r>
            <a:r>
              <a:rPr lang="tr-TR" dirty="0" smtClean="0">
                <a:latin typeface="Times New Roman" panose="02020603050405020304" pitchFamily="18" charset="0"/>
                <a:ea typeface="Times New Roman" panose="02020603050405020304" pitchFamily="18" charset="0"/>
              </a:rPr>
              <a:t>büyüklüğü;</a:t>
            </a:r>
          </a:p>
          <a:p>
            <a:pPr marL="0" indent="0" algn="ctr">
              <a:spcAft>
                <a:spcPts val="0"/>
              </a:spcAft>
              <a:buNone/>
            </a:pPr>
            <a:r>
              <a:rPr lang="tr-TR" dirty="0">
                <a:latin typeface="Times New Roman" panose="02020603050405020304" pitchFamily="18" charset="0"/>
                <a:ea typeface="Times New Roman" panose="02020603050405020304" pitchFamily="18" charset="0"/>
              </a:rPr>
              <a:t>F = ( 1 / 2 ) . h .  γ . A</a:t>
            </a:r>
            <a:endParaRPr lang="tr-TR" sz="3200" dirty="0">
              <a:latin typeface="Times New Roman" panose="02020603050405020304" pitchFamily="18" charset="0"/>
              <a:ea typeface="Times New Roman" panose="02020603050405020304" pitchFamily="18" charset="0"/>
            </a:endParaRPr>
          </a:p>
          <a:p>
            <a:pPr marL="0" indent="0" algn="just">
              <a:buNone/>
            </a:pPr>
            <a:r>
              <a:rPr lang="tr-TR" dirty="0" err="1" smtClean="0"/>
              <a:t>dir</a:t>
            </a:r>
            <a:r>
              <a:rPr lang="tr-TR" dirty="0" smtClean="0"/>
              <a:t>.</a:t>
            </a:r>
            <a:r>
              <a:rPr lang="tr-TR" dirty="0">
                <a:latin typeface="Times New Roman" panose="02020603050405020304" pitchFamily="18" charset="0"/>
                <a:ea typeface="Times New Roman" panose="02020603050405020304" pitchFamily="18" charset="0"/>
              </a:rPr>
              <a:t> Buna göre, düşey düzlemsel yüzeye etki eden hidrostatik basınç kuvvetinin büyüklüğü, bu yüzeyin ağırlık merkezindeki basınç gerilmesi [( 1 / 2 ) . h  . γ ] ile dikdörtgen alanın (A) çarpımına eşittir.</a:t>
            </a:r>
            <a:r>
              <a:rPr lang="tr-TR" dirty="0" smtClean="0"/>
              <a:t> </a:t>
            </a:r>
          </a:p>
          <a:p>
            <a:pPr marL="0" indent="0">
              <a:spcAft>
                <a:spcPts val="0"/>
              </a:spcAft>
              <a:buNone/>
            </a:pPr>
            <a:r>
              <a:rPr lang="tr-TR" sz="2400" b="1" dirty="0">
                <a:latin typeface="Times New Roman" panose="02020603050405020304" pitchFamily="18" charset="0"/>
                <a:ea typeface="Times New Roman" panose="02020603050405020304" pitchFamily="18" charset="0"/>
              </a:rPr>
              <a:t>TOPRAK YÜKÜ</a:t>
            </a:r>
            <a:endParaRPr lang="tr-TR" sz="2400" dirty="0">
              <a:latin typeface="Times New Roman" panose="02020603050405020304" pitchFamily="18" charset="0"/>
              <a:ea typeface="Times New Roman" panose="02020603050405020304" pitchFamily="18" charset="0"/>
            </a:endParaRPr>
          </a:p>
          <a:p>
            <a:pPr marL="0" indent="0" algn="just">
              <a:buNone/>
            </a:pPr>
            <a:r>
              <a:rPr lang="tr-TR" dirty="0" smtClean="0">
                <a:latin typeface="Times New Roman" panose="02020603050405020304" pitchFamily="18" charset="0"/>
                <a:ea typeface="Times New Roman" panose="02020603050405020304" pitchFamily="18" charset="0"/>
              </a:rPr>
              <a:t>Mühendislik </a:t>
            </a:r>
            <a:r>
              <a:rPr lang="tr-TR" dirty="0">
                <a:latin typeface="Times New Roman" panose="02020603050405020304" pitchFamily="18" charset="0"/>
                <a:ea typeface="Times New Roman" panose="02020603050405020304" pitchFamily="18" charset="0"/>
              </a:rPr>
              <a:t>uygulamalarında istinat duvarları, bina temel duvarları gibi yapı elemanlarına gelen toprak yükünün belirlenmesi gerekir. Özellikle istinat duvarlarının projelenmesinde toprak yükünün hesabı çok önemlidir</a:t>
            </a:r>
            <a:r>
              <a:rPr lang="tr-TR" dirty="0" smtClean="0">
                <a:latin typeface="Times New Roman" panose="02020603050405020304" pitchFamily="18" charset="0"/>
                <a:ea typeface="Times New Roman" panose="02020603050405020304" pitchFamily="18" charset="0"/>
              </a:rPr>
              <a:t>.</a:t>
            </a:r>
          </a:p>
          <a:p>
            <a:pPr marL="0" indent="0" algn="just">
              <a:buNone/>
            </a:pPr>
            <a:r>
              <a:rPr lang="tr-TR" dirty="0">
                <a:latin typeface="Times New Roman" panose="02020603050405020304" pitchFamily="18" charset="0"/>
                <a:ea typeface="Times New Roman" panose="02020603050405020304" pitchFamily="18" charset="0"/>
              </a:rPr>
              <a:t>Toprak içindeki birim alana gelen düşey toprak yükü, bu alana iletilen ağırlığa </a:t>
            </a:r>
            <a:r>
              <a:rPr lang="tr-TR" dirty="0" smtClean="0">
                <a:latin typeface="Times New Roman" panose="02020603050405020304" pitchFamily="18" charset="0"/>
                <a:ea typeface="Times New Roman" panose="02020603050405020304" pitchFamily="18" charset="0"/>
              </a:rPr>
              <a:t>eşittir. Aşağıda verilen eşitlikle hesaplanır.</a:t>
            </a:r>
            <a:endParaRPr lang="tr-TR" dirty="0"/>
          </a:p>
        </p:txBody>
      </p:sp>
    </p:spTree>
    <p:extLst>
      <p:ext uri="{BB962C8B-B14F-4D97-AF65-F5344CB8AC3E}">
        <p14:creationId xmlns:p14="http://schemas.microsoft.com/office/powerpoint/2010/main" val="1698616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7541" y="628839"/>
            <a:ext cx="7886700" cy="5718175"/>
          </a:xfrm>
        </p:spPr>
        <p:txBody>
          <a:bodyPr/>
          <a:lstStyle/>
          <a:p>
            <a:pPr marL="0" indent="0" algn="just">
              <a:spcAft>
                <a:spcPts val="0"/>
              </a:spcAft>
              <a:buNone/>
            </a:pP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d</a:t>
            </a:r>
            <a:r>
              <a:rPr lang="tr-TR" dirty="0">
                <a:latin typeface="Times New Roman" panose="02020603050405020304" pitchFamily="18" charset="0"/>
                <a:ea typeface="Times New Roman" panose="02020603050405020304" pitchFamily="18" charset="0"/>
              </a:rPr>
              <a:t> = </a:t>
            </a:r>
            <a:r>
              <a:rPr lang="tr-TR" dirty="0" err="1">
                <a:latin typeface="Times New Roman" panose="02020603050405020304" pitchFamily="18" charset="0"/>
                <a:ea typeface="Times New Roman" panose="02020603050405020304" pitchFamily="18" charset="0"/>
              </a:rPr>
              <a:t>γ</a:t>
            </a:r>
            <a:r>
              <a:rPr lang="tr-TR" baseline="-25000" dirty="0" err="1">
                <a:latin typeface="Times New Roman" panose="02020603050405020304" pitchFamily="18" charset="0"/>
                <a:ea typeface="Times New Roman" panose="02020603050405020304" pitchFamily="18" charset="0"/>
              </a:rPr>
              <a:t>t</a:t>
            </a:r>
            <a:r>
              <a:rPr lang="tr-TR" dirty="0">
                <a:latin typeface="Times New Roman" panose="02020603050405020304" pitchFamily="18" charset="0"/>
                <a:ea typeface="Times New Roman" panose="02020603050405020304" pitchFamily="18" charset="0"/>
              </a:rPr>
              <a:t> . h</a:t>
            </a:r>
            <a:endParaRPr lang="tr-TR" sz="3200" dirty="0">
              <a:latin typeface="Times New Roman" panose="02020603050405020304" pitchFamily="18" charset="0"/>
              <a:ea typeface="Times New Roman" panose="02020603050405020304" pitchFamily="18" charset="0"/>
            </a:endParaRPr>
          </a:p>
          <a:p>
            <a:pPr marL="0" indent="0">
              <a:spcAft>
                <a:spcPts val="0"/>
              </a:spcAft>
              <a:buNone/>
            </a:pPr>
            <a:r>
              <a:rPr lang="tr-TR" dirty="0" smtClean="0">
                <a:latin typeface="Times New Roman" panose="02020603050405020304" pitchFamily="18" charset="0"/>
                <a:ea typeface="Times New Roman" panose="02020603050405020304" pitchFamily="18" charset="0"/>
              </a:rPr>
              <a:t>Eşitlikte</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d</a:t>
            </a:r>
            <a:r>
              <a:rPr lang="tr-TR" baseline="-25000"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 Düşey toprak yükü, </a:t>
            </a:r>
            <a:r>
              <a:rPr lang="tr-TR" dirty="0" err="1" smtClean="0">
                <a:latin typeface="Times New Roman" panose="02020603050405020304" pitchFamily="18" charset="0"/>
                <a:ea typeface="Times New Roman" panose="02020603050405020304" pitchFamily="18" charset="0"/>
              </a:rPr>
              <a:t>kN</a:t>
            </a:r>
            <a:r>
              <a:rPr lang="tr-TR" dirty="0" smtClean="0">
                <a:latin typeface="Times New Roman" panose="02020603050405020304" pitchFamily="18" charset="0"/>
                <a:ea typeface="Times New Roman" panose="02020603050405020304" pitchFamily="18" charset="0"/>
              </a:rPr>
              <a:t>/m</a:t>
            </a:r>
            <a:r>
              <a:rPr lang="tr-TR" baseline="30000" dirty="0" smtClean="0">
                <a:latin typeface="Times New Roman" panose="02020603050405020304" pitchFamily="18" charset="0"/>
                <a:ea typeface="Times New Roman" panose="02020603050405020304" pitchFamily="18" charset="0"/>
              </a:rPr>
              <a:t>2</a:t>
            </a:r>
          </a:p>
          <a:p>
            <a:pPr marL="0" indent="0">
              <a:spcAft>
                <a:spcPts val="0"/>
              </a:spcAft>
              <a:buNone/>
            </a:pPr>
            <a:r>
              <a:rPr lang="tr-TR" sz="3200" baseline="30000" dirty="0">
                <a:latin typeface="Times New Roman" panose="02020603050405020304" pitchFamily="18" charset="0"/>
                <a:ea typeface="Times New Roman" panose="02020603050405020304" pitchFamily="18" charset="0"/>
              </a:rPr>
              <a:t>	</a:t>
            </a:r>
            <a:r>
              <a:rPr lang="tr-TR" sz="3200" dirty="0" smtClean="0">
                <a:latin typeface="Times New Roman" panose="02020603050405020304" pitchFamily="18" charset="0"/>
                <a:ea typeface="Times New Roman" panose="02020603050405020304" pitchFamily="18" charset="0"/>
              </a:rPr>
              <a:t>	</a:t>
            </a:r>
            <a:r>
              <a:rPr lang="tr-TR" dirty="0" err="1" smtClean="0">
                <a:latin typeface="Times New Roman" panose="02020603050405020304" pitchFamily="18" charset="0"/>
                <a:ea typeface="Times New Roman" panose="02020603050405020304" pitchFamily="18" charset="0"/>
              </a:rPr>
              <a:t>γ</a:t>
            </a:r>
            <a:r>
              <a:rPr lang="tr-TR" baseline="-25000" dirty="0" err="1" smtClean="0">
                <a:latin typeface="Times New Roman" panose="02020603050405020304" pitchFamily="18" charset="0"/>
                <a:ea typeface="Times New Roman" panose="02020603050405020304" pitchFamily="18" charset="0"/>
              </a:rPr>
              <a:t>t</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 Toprağın birim hacim ağırlığı, </a:t>
            </a:r>
            <a:r>
              <a:rPr lang="tr-TR" dirty="0" err="1">
                <a:latin typeface="Times New Roman" panose="02020603050405020304" pitchFamily="18" charset="0"/>
                <a:ea typeface="Times New Roman" panose="02020603050405020304" pitchFamily="18" charset="0"/>
              </a:rPr>
              <a:t>kN</a:t>
            </a:r>
            <a:r>
              <a:rPr lang="tr-TR" dirty="0">
                <a:latin typeface="Times New Roman" panose="02020603050405020304" pitchFamily="18" charset="0"/>
                <a:ea typeface="Times New Roman" panose="02020603050405020304" pitchFamily="18" charset="0"/>
              </a:rPr>
              <a:t>/m</a:t>
            </a:r>
            <a:r>
              <a:rPr lang="tr-TR" baseline="30000" dirty="0">
                <a:latin typeface="Times New Roman" panose="02020603050405020304" pitchFamily="18" charset="0"/>
                <a:ea typeface="Times New Roman" panose="02020603050405020304" pitchFamily="18" charset="0"/>
              </a:rPr>
              <a:t>3</a:t>
            </a:r>
            <a:endParaRPr lang="tr-TR" sz="3200" dirty="0">
              <a:latin typeface="Times New Roman" panose="02020603050405020304" pitchFamily="18" charset="0"/>
              <a:ea typeface="Times New Roman" panose="02020603050405020304" pitchFamily="18" charset="0"/>
            </a:endParaRPr>
          </a:p>
          <a:p>
            <a:pPr marL="1356360" lvl="1" indent="0">
              <a:buNone/>
            </a:pPr>
            <a:r>
              <a:rPr lang="tr-TR" dirty="0" smtClean="0">
                <a:latin typeface="Times New Roman" panose="02020603050405020304" pitchFamily="18" charset="0"/>
                <a:ea typeface="Times New Roman" panose="02020603050405020304" pitchFamily="18" charset="0"/>
              </a:rPr>
              <a:t>	 h  </a:t>
            </a:r>
            <a:r>
              <a:rPr lang="tr-TR" dirty="0">
                <a:latin typeface="Times New Roman" panose="02020603050405020304" pitchFamily="18" charset="0"/>
                <a:ea typeface="Times New Roman" panose="02020603050405020304" pitchFamily="18" charset="0"/>
              </a:rPr>
              <a:t>=  Derinlik, m</a:t>
            </a:r>
          </a:p>
          <a:p>
            <a:pPr marL="0" indent="0">
              <a:buNone/>
            </a:pPr>
            <a:r>
              <a:rPr lang="tr-TR" dirty="0" err="1" smtClean="0">
                <a:latin typeface="Times New Roman" panose="02020603050405020304" pitchFamily="18" charset="0"/>
                <a:ea typeface="Times New Roman" panose="02020603050405020304" pitchFamily="18" charset="0"/>
              </a:rPr>
              <a:t>dir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tabLst>
                <a:tab pos="-114300" algn="l"/>
              </a:tabLst>
            </a:pPr>
            <a:r>
              <a:rPr lang="tr-TR" dirty="0">
                <a:latin typeface="Times New Roman" panose="02020603050405020304" pitchFamily="18" charset="0"/>
                <a:ea typeface="Times New Roman" panose="02020603050405020304" pitchFamily="18" charset="0"/>
              </a:rPr>
              <a:t>Toprak kütlesi yatay doğrultuda önemli büyüklükte bir yük ortaya çıkarır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Yatay toprak yükü de düşey toprak yükünde olduğu gibi, toprağın birim hacim ağırlığına göre değişiklik gösterir. Toprak yükünün etkisi altında bulunan herhangi bir duvarın birim uzunluğuna (1m) gelen toprak yükünün hesabında çeşitli yaklaşımlar geliştirilmiştir. Burada, dayandığı teori kompleks olmakla birlikte uygulamada yaygın olarak kullanılması nedeniyle </a:t>
            </a:r>
            <a:r>
              <a:rPr lang="tr-TR" dirty="0" err="1">
                <a:latin typeface="Times New Roman" panose="02020603050405020304" pitchFamily="18" charset="0"/>
                <a:ea typeface="Times New Roman" panose="02020603050405020304" pitchFamily="18" charset="0"/>
              </a:rPr>
              <a:t>Rankine</a:t>
            </a:r>
            <a:r>
              <a:rPr lang="tr-TR" dirty="0">
                <a:latin typeface="Times New Roman" panose="02020603050405020304" pitchFamily="18" charset="0"/>
                <a:ea typeface="Times New Roman" panose="02020603050405020304" pitchFamily="18" charset="0"/>
              </a:rPr>
              <a:t> yöntemine ilişkin </a:t>
            </a:r>
            <a:r>
              <a:rPr lang="tr-TR" dirty="0" smtClean="0">
                <a:latin typeface="Times New Roman" panose="02020603050405020304" pitchFamily="18" charset="0"/>
                <a:ea typeface="Times New Roman" panose="02020603050405020304" pitchFamily="18" charset="0"/>
              </a:rPr>
              <a:t>eşitlik verilmiştir</a:t>
            </a:r>
            <a:r>
              <a:rPr lang="tr-TR" dirty="0">
                <a:latin typeface="Times New Roman" panose="02020603050405020304" pitchFamily="18" charset="0"/>
                <a:ea typeface="Times New Roman" panose="02020603050405020304" pitchFamily="18" charset="0"/>
              </a:rPr>
              <a:t>.</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33935255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1017</Words>
  <Application>Microsoft Office PowerPoint</Application>
  <PresentationFormat>Ekran Gösterisi (4:3)</PresentationFormat>
  <Paragraphs>47</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fenbil</dc:creator>
  <cp:lastModifiedBy>fenbil</cp:lastModifiedBy>
  <cp:revision>2</cp:revision>
  <dcterms:created xsi:type="dcterms:W3CDTF">2020-01-10T11:59:15Z</dcterms:created>
  <dcterms:modified xsi:type="dcterms:W3CDTF">2020-01-10T12:34:55Z</dcterms:modified>
</cp:coreProperties>
</file>