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Öğretim Tasarımı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Analiz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7301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39769"/>
          </a:xfrm>
        </p:spPr>
        <p:txBody>
          <a:bodyPr/>
          <a:lstStyle/>
          <a:p>
            <a:r>
              <a:rPr lang="tr-TR" dirty="0" smtClean="0"/>
              <a:t>Analiz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920365"/>
          </a:xfrm>
        </p:spPr>
        <p:txBody>
          <a:bodyPr>
            <a:normAutofit/>
          </a:bodyPr>
          <a:lstStyle/>
          <a:p>
            <a:pPr algn="ctr"/>
            <a:r>
              <a:rPr lang="tr-TR" sz="6000" dirty="0" smtClean="0"/>
              <a:t>Öğrenci Özellikleri</a:t>
            </a:r>
          </a:p>
          <a:p>
            <a:pPr algn="ctr"/>
            <a:endParaRPr lang="tr-TR" sz="6000" dirty="0"/>
          </a:p>
          <a:p>
            <a:pPr algn="ctr"/>
            <a:r>
              <a:rPr lang="tr-TR" sz="6000" dirty="0" smtClean="0"/>
              <a:t>(Bireysel Farklılıklar)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48863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0132" y="314661"/>
            <a:ext cx="10058400" cy="1450757"/>
          </a:xfrm>
        </p:spPr>
        <p:txBody>
          <a:bodyPr/>
          <a:lstStyle/>
          <a:p>
            <a:pPr lvl="0" algn="ctr"/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Bireysel Benzerlikler ve Farklılıklar</a:t>
            </a:r>
            <a:b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259106" y="1914861"/>
          <a:ext cx="7422777" cy="502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0732"/>
                <a:gridCol w="3312842"/>
                <a:gridCol w="3549203"/>
              </a:tblGrid>
              <a:tr h="4217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Benzerlikler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Farklılıklar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687096"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Değişmeyen</a:t>
                      </a:r>
                      <a:endParaRPr lang="tr-TR" sz="2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vert="vert2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Duyusal algılama kapasitesi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Bilgi işleme kapasitesi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Zeka bölümü (IQ)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Bilişsel biçim/öğrenme biçimi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</a:t>
                      </a:r>
                      <a:r>
                        <a:rPr lang="tr-TR" sz="2000" dirty="0" err="1">
                          <a:effectLst/>
                        </a:rPr>
                        <a:t>Psiko</a:t>
                      </a:r>
                      <a:r>
                        <a:rPr lang="tr-TR" sz="2000" dirty="0">
                          <a:effectLst/>
                        </a:rPr>
                        <a:t>-sosyal özellikler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Cinsiyet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Irksal köken 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96827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Değişen</a:t>
                      </a:r>
                      <a:endParaRPr lang="tr-TR" sz="2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vert="vert2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Gelişimsel Süreçler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        Zihinsel gelişim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        Dil gelişimi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        Psiko-sosyal gelişim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        Ahlaki gelişim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Gelişim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   Zihinsel gelişim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   Dil gelişimi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   </a:t>
                      </a:r>
                      <a:r>
                        <a:rPr lang="tr-TR" sz="2000" dirty="0" err="1">
                          <a:effectLst/>
                        </a:rPr>
                        <a:t>Psiko</a:t>
                      </a:r>
                      <a:r>
                        <a:rPr lang="tr-TR" sz="2000" dirty="0">
                          <a:effectLst/>
                        </a:rPr>
                        <a:t>-sosyal gelişim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   Ahlaki gelişim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       Ön bilgi düzeyi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56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53708"/>
          </a:xfrm>
        </p:spPr>
        <p:txBody>
          <a:bodyPr>
            <a:normAutofit/>
          </a:bodyPr>
          <a:lstStyle/>
          <a:p>
            <a:pPr lvl="0" algn="ctr"/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Bilişsel, </a:t>
            </a:r>
            <a:r>
              <a:rPr lang="tr-TR" altLang="tr-TR" sz="28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Duyuşsal</a:t>
            </a:r>
            <a:r>
              <a:rPr lang="tr-TR" altLang="tr-TR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Toplumsal ve Fizyolojik Öğrenci </a:t>
            </a:r>
            <a:r>
              <a:rPr lang="tr-TR" altLang="tr-TR" sz="28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Özellikleri</a:t>
            </a:r>
            <a:endParaRPr lang="tr-TR" sz="28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79699" y="1247887"/>
          <a:ext cx="11693561" cy="561949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91401"/>
                <a:gridCol w="2732978"/>
                <a:gridCol w="2900073"/>
                <a:gridCol w="2969109"/>
              </a:tblGrid>
              <a:tr h="564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Bilişsel</a:t>
                      </a:r>
                      <a:endParaRPr lang="tr-TR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 err="1">
                          <a:solidFill>
                            <a:schemeClr val="tx1"/>
                          </a:solidFill>
                          <a:effectLst/>
                        </a:rPr>
                        <a:t>Duyuşsal</a:t>
                      </a:r>
                      <a:endParaRPr lang="tr-TR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Toplumsal</a:t>
                      </a:r>
                      <a:endParaRPr lang="tr-TR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tx1"/>
                          </a:solidFill>
                          <a:effectLst/>
                        </a:rPr>
                        <a:t>Fizyolojik</a:t>
                      </a:r>
                      <a:endParaRPr lang="tr-TR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900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Zeka bölümü (IQ)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Kişilik yapısı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Akran ilişkileri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Duyusal algılama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kapasitesi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0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Yetenek türü ve düzeyi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İlgileri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Otoriteye karşı tepkileri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</a:rPr>
                        <a:t>Beyinin bilgi işleme kapasitesi</a:t>
                      </a:r>
                      <a:endParaRPr lang="tr-TR" sz="1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9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Bilişsel gelişim düzeyi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Güdülenme tür ve düzeyi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Ahlaki gelişim düzeyi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</a:rPr>
                        <a:t>Genel sağlık durumu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25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Dil gelişim düzeyi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Tutumları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Rol modelleri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</a:rPr>
                        <a:t>Cinsiyeti</a:t>
                      </a:r>
                      <a:endParaRPr lang="tr-TR" sz="1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900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Okuma düzeyi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Akademik benlik algısı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İşbirliği yapma ya da yarışma eğilimi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9580" algn="l"/>
                        </a:tabLst>
                        <a:defRPr/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</a:rPr>
                        <a:t>Yaşı</a:t>
                      </a:r>
                      <a:endParaRPr lang="tr-TR" sz="1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25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Sözcük bilgisi düzeyi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Kaygı düzeyi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800" b="0" dirty="0" err="1" smtClean="0">
                          <a:solidFill>
                            <a:schemeClr val="tx1"/>
                          </a:solidFill>
                          <a:effectLst/>
                        </a:rPr>
                        <a:t>Sosyo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</a:rPr>
                        <a:t>-ekonomik düzeyi</a:t>
                      </a:r>
                      <a:endParaRPr lang="tr-TR" sz="1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1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25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Görsel okur-yazarlık düzeyi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Denetim odağı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Irksal kökeni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648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Bilişsel biçimi / öğrenme biçimi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Epistemolojik inançları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9580" algn="l"/>
                        </a:tabLst>
                        <a:defRPr/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</a:rPr>
                        <a:t>Aile yapısı ve desteği</a:t>
                      </a:r>
                      <a:endParaRPr lang="tr-TR" sz="1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25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Öğrenme stratejileri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Öz-yeterlik inancı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25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Önbilgi düzeyi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>
                          <a:solidFill>
                            <a:schemeClr val="tx1"/>
                          </a:solidFill>
                          <a:effectLst/>
                        </a:rPr>
                        <a:t>Diğer inançları</a:t>
                      </a:r>
                      <a:endParaRPr lang="tr-TR" sz="1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14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07496"/>
          </a:xfrm>
        </p:spPr>
        <p:txBody>
          <a:bodyPr>
            <a:normAutofit fontScale="90000"/>
          </a:bodyPr>
          <a:lstStyle/>
          <a:p>
            <a:pPr lvl="0" algn="ctr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Öğretimde Öğrenci Özelliklerine Göre Yapılabilecek Düzenlemeler</a:t>
            </a:r>
            <a:b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527125" y="1194098"/>
          <a:ext cx="10628555" cy="502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05483"/>
                <a:gridCol w="4423072"/>
              </a:tblGrid>
              <a:tr h="71000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Öğretim yöntemi ya da stratejisi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Tepki biçimi (yazılı, sözel, vb.)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Öğretimde içeriğin sunum hızı                          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Dikkatin nasıl çekileceği                                    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Alıştırma ve uygulamaların sayısı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Geribildirim (tür ve sıklık)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Alıştırma ve uygulamaların bağlamı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Öğrenci denetimi (nitelik / nicelik)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Verilecek örneklerin bağlamı                             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Okuma materyallerinin düzeyi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Verilecek örneklerin sayısı ve zorluğu       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Kullanılacak sözcüklerin düzeyi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Yapı (yapılandırılmış / yapılandırılmamış)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 err="1">
                          <a:effectLst/>
                        </a:rPr>
                        <a:t>Pekiştireç</a:t>
                      </a:r>
                      <a:r>
                        <a:rPr lang="tr-TR" sz="2000" kern="0" dirty="0">
                          <a:effectLst/>
                        </a:rPr>
                        <a:t> (tür ve sıklık)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İçeriğin somutluk / soyutluk düzeyi ve düzenlenişi                 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Öğrenciye sağlanacak rehberlik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Öğrencileri gruplamada kullanılacak ölçütler       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Öğretime ayrılacak zaman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Öğrenciye sağlanacak ipucu (sayı ve nitelik)                                        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2000" dirty="0">
                          <a:effectLst/>
                        </a:rPr>
                        <a:t>Ölçme-değerlendirme yaklaşımı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653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261</Words>
  <Application>Microsoft Office PowerPoint</Application>
  <PresentationFormat>Geniş ekran</PresentationFormat>
  <Paragraphs>102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Duman</vt:lpstr>
      <vt:lpstr>Öğretim Tasarımı </vt:lpstr>
      <vt:lpstr>Analiz</vt:lpstr>
      <vt:lpstr>Bireysel Benzerlikler ve Farklılıklar </vt:lpstr>
      <vt:lpstr>Bilişsel, Duyuşsal, Toplumsal ve Fizyolojik Öğrenci Özellikleri</vt:lpstr>
      <vt:lpstr>Öğretimde Öğrenci Özelliklerine Göre Yapılabilecek Düzenlemeler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Tasarımı </dc:title>
  <dc:creator>Deniz</dc:creator>
  <cp:lastModifiedBy>Deniz</cp:lastModifiedBy>
  <cp:revision>1</cp:revision>
  <dcterms:created xsi:type="dcterms:W3CDTF">2017-09-08T14:27:07Z</dcterms:created>
  <dcterms:modified xsi:type="dcterms:W3CDTF">2017-09-08T14:28:26Z</dcterms:modified>
</cp:coreProperties>
</file>