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7"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60"/>
  </p:normalViewPr>
  <p:slideViewPr>
    <p:cSldViewPr>
      <p:cViewPr varScale="1">
        <p:scale>
          <a:sx n="68" d="100"/>
          <a:sy n="68" d="100"/>
        </p:scale>
        <p:origin x="-14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15.02.2020</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15.02.2020</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15.02.2020</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 </a:t>
            </a:r>
            <a:endParaRPr lang="tr-TR" dirty="0"/>
          </a:p>
        </p:txBody>
      </p:sp>
      <p:sp>
        <p:nvSpPr>
          <p:cNvPr id="3" name="2 Alt Başlık"/>
          <p:cNvSpPr>
            <a:spLocks noGrp="1"/>
          </p:cNvSpPr>
          <p:nvPr>
            <p:ph type="subTitle" idx="1"/>
          </p:nvPr>
        </p:nvSpPr>
        <p:spPr>
          <a:xfrm>
            <a:off x="685800" y="1268760"/>
            <a:ext cx="8077200" cy="3816424"/>
          </a:xfrm>
        </p:spPr>
        <p:txBody>
          <a:bodyPr>
            <a:normAutofit fontScale="77500" lnSpcReduction="20000"/>
          </a:bodyPr>
          <a:lstStyle/>
          <a:p>
            <a:r>
              <a:rPr lang="tr-TR" dirty="0" smtClean="0"/>
              <a:t>Destan, romans, </a:t>
            </a:r>
            <a:r>
              <a:rPr lang="tr-TR" dirty="0" err="1" smtClean="0"/>
              <a:t>pikaresk</a:t>
            </a:r>
            <a:r>
              <a:rPr lang="tr-TR" dirty="0" smtClean="0"/>
              <a:t>, öz yaşam öyküsü, sahne komedisi gibi yazı türlerinden yararlanarak gelişen roman, günümüzde oldukça kapsamlı ve esnek bir yazın dalı olarak karşımıza çıkmaktadır. Günümüz roman kavramı XVIII. yüzyılın ortalarına doğru </a:t>
            </a:r>
            <a:r>
              <a:rPr lang="tr-TR" dirty="0" err="1" smtClean="0"/>
              <a:t>Daniel</a:t>
            </a:r>
            <a:r>
              <a:rPr lang="tr-TR" dirty="0" smtClean="0"/>
              <a:t> </a:t>
            </a:r>
            <a:r>
              <a:rPr lang="tr-TR" dirty="0" err="1" smtClean="0"/>
              <a:t>Defoe</a:t>
            </a:r>
            <a:r>
              <a:rPr lang="tr-TR" dirty="0" smtClean="0"/>
              <a:t>, Henry </a:t>
            </a:r>
            <a:r>
              <a:rPr lang="tr-TR" dirty="0" err="1" smtClean="0"/>
              <a:t>Fielding</a:t>
            </a:r>
            <a:r>
              <a:rPr lang="tr-TR" dirty="0" smtClean="0"/>
              <a:t> ve </a:t>
            </a:r>
            <a:r>
              <a:rPr lang="tr-TR" dirty="0" err="1" smtClean="0"/>
              <a:t>Samuel</a:t>
            </a:r>
            <a:r>
              <a:rPr lang="tr-TR" dirty="0" smtClean="0"/>
              <a:t> </a:t>
            </a:r>
            <a:r>
              <a:rPr lang="tr-TR" dirty="0" err="1" smtClean="0"/>
              <a:t>Richardson’ın</a:t>
            </a:r>
            <a:r>
              <a:rPr lang="tr-TR" dirty="0" smtClean="0"/>
              <a:t> eserleriyle ortaya çıkmış ve kısa sürede hızlı bir şekilde gelişme göstererek, genel özelliklerine kavuşmuştur. Romandan öncesinde ise Avrupa’da en yaygın olarak okunan iki anlatı türü öne çıkmaktadır: </a:t>
            </a:r>
            <a:r>
              <a:rPr lang="tr-TR" dirty="0" err="1" smtClean="0"/>
              <a:t>pikaresk</a:t>
            </a:r>
            <a:r>
              <a:rPr lang="tr-TR" dirty="0" smtClean="0"/>
              <a:t> roman ve romans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a:xfrm>
            <a:off x="457200" y="1412777"/>
            <a:ext cx="8229600" cy="4988024"/>
          </a:xfrm>
        </p:spPr>
        <p:txBody>
          <a:bodyPr/>
          <a:lstStyle/>
          <a:p>
            <a:r>
              <a:rPr lang="tr-TR" dirty="0" smtClean="0"/>
              <a:t> </a:t>
            </a:r>
            <a:endParaRPr lang="tr-TR" dirty="0"/>
          </a:p>
        </p:txBody>
      </p:sp>
      <p:sp>
        <p:nvSpPr>
          <p:cNvPr id="4" name="3 Dikdörtgen"/>
          <p:cNvSpPr/>
          <p:nvPr/>
        </p:nvSpPr>
        <p:spPr>
          <a:xfrm>
            <a:off x="1547664" y="2136339"/>
            <a:ext cx="6192688" cy="1754326"/>
          </a:xfrm>
          <a:prstGeom prst="rect">
            <a:avLst/>
          </a:prstGeom>
        </p:spPr>
        <p:txBody>
          <a:bodyPr wrap="square">
            <a:spAutoFit/>
          </a:bodyPr>
          <a:lstStyle/>
          <a:p>
            <a:r>
              <a:rPr lang="tr-TR" dirty="0" err="1" smtClean="0"/>
              <a:t>Pikaresk</a:t>
            </a:r>
            <a:r>
              <a:rPr lang="tr-TR" dirty="0" smtClean="0"/>
              <a:t>, XVI. yüzyılın ortalarında İspanya’da ortaya çıkıp kısa sürede tüm Avrupa’ya yayılır. Belli özellikleri olan bu türün, biçim olarak romana en yakın yazın türlerinden biri olduğu kabul edilir. </a:t>
            </a:r>
            <a:r>
              <a:rPr lang="tr-TR" dirty="0" err="1" smtClean="0"/>
              <a:t>Pikaresk</a:t>
            </a:r>
            <a:r>
              <a:rPr lang="tr-TR" dirty="0" smtClean="0"/>
              <a:t> adı, İspanyolca </a:t>
            </a:r>
            <a:r>
              <a:rPr lang="tr-TR" dirty="0" err="1" smtClean="0"/>
              <a:t>picaro</a:t>
            </a:r>
            <a:r>
              <a:rPr lang="tr-TR" dirty="0" smtClean="0"/>
              <a:t> kelimesinden gelmektedir, İngilizcede </a:t>
            </a:r>
            <a:r>
              <a:rPr lang="tr-TR" dirty="0" err="1" smtClean="0"/>
              <a:t>rogue</a:t>
            </a:r>
            <a:r>
              <a:rPr lang="tr-TR" dirty="0" smtClean="0"/>
              <a:t> sözcüğüyle birebir aynı anlamda kullanılan sözcük, haylaz, serseri anlamında kullanılmaktadır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a:xfrm>
            <a:off x="457200" y="1124744"/>
            <a:ext cx="8229600" cy="5330064"/>
          </a:xfrm>
        </p:spPr>
        <p:txBody>
          <a:bodyPr/>
          <a:lstStyle/>
          <a:p>
            <a:r>
              <a:rPr lang="tr-TR" dirty="0" smtClean="0"/>
              <a:t> </a:t>
            </a:r>
            <a:endParaRPr lang="tr-TR" dirty="0"/>
          </a:p>
        </p:txBody>
      </p:sp>
      <p:sp>
        <p:nvSpPr>
          <p:cNvPr id="4" name="3 Dikdörtgen"/>
          <p:cNvSpPr/>
          <p:nvPr/>
        </p:nvSpPr>
        <p:spPr>
          <a:xfrm>
            <a:off x="2286000" y="1052736"/>
            <a:ext cx="5886400" cy="3046988"/>
          </a:xfrm>
          <a:prstGeom prst="rect">
            <a:avLst/>
          </a:prstGeom>
        </p:spPr>
        <p:txBody>
          <a:bodyPr wrap="square">
            <a:spAutoFit/>
          </a:bodyPr>
          <a:lstStyle/>
          <a:p>
            <a:r>
              <a:rPr lang="tr-TR" sz="2400" dirty="0" err="1" smtClean="0"/>
              <a:t>Pikaresk</a:t>
            </a:r>
            <a:r>
              <a:rPr lang="tr-TR" sz="2400" dirty="0" smtClean="0"/>
              <a:t> romanlarda otobiyografik olarak ele alınan kahraman, genellikle üst sınıf insanların hizmetinde çalışır. Eserlerde kahramanın yaşam öyküsü kısaca anlatılırken, toplumun çarpık ve noksan yönleri de ortaya çıkarılarak, insanlara bu çarpıklık karşısında ne yapmaları gerektiği öğütlenir</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 </a:t>
            </a:r>
            <a:r>
              <a:rPr lang="tr-TR" dirty="0" smtClean="0"/>
              <a:t>Biçimsel olarak romana yakın olan başka bir yazın türü de romanstır. Batı edebiyatında romansın </a:t>
            </a:r>
            <a:r>
              <a:rPr lang="tr-TR" dirty="0" err="1" smtClean="0"/>
              <a:t>pikareskten</a:t>
            </a:r>
            <a:r>
              <a:rPr lang="tr-TR" dirty="0" smtClean="0"/>
              <a:t> daha eski olduğu bilinmektedir. Romanslar, ciltlerce uzunlukta olabilirler. Olağanüstü olayların ele alındığı romanslarda, karakterlerin insanüstü özelliklere sahip olduğu görülür. Romanın ortaya çıkış döneminde, çoğu yazar ve okuyucu bu türü romanstan ayrı tutmaz.  Kimi yazarlar da romanın, romansa bir tepki olarak ortaya çıktığını ileri sürer.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 </a:t>
            </a:r>
            <a:r>
              <a:rPr lang="tr-TR" dirty="0" smtClean="0"/>
              <a:t>E.M. </a:t>
            </a:r>
            <a:r>
              <a:rPr lang="tr-TR" dirty="0" err="1" smtClean="0"/>
              <a:t>Foster’ın</a:t>
            </a:r>
            <a:r>
              <a:rPr lang="tr-TR" dirty="0" smtClean="0"/>
              <a:t> da belirttiği gibi,  </a:t>
            </a:r>
            <a:r>
              <a:rPr lang="tr-TR" dirty="0" err="1" smtClean="0"/>
              <a:t>Defoe’nun</a:t>
            </a:r>
            <a:r>
              <a:rPr lang="tr-TR" dirty="0" smtClean="0"/>
              <a:t> </a:t>
            </a:r>
            <a:r>
              <a:rPr lang="tr-TR" dirty="0" err="1" smtClean="0"/>
              <a:t>Moll</a:t>
            </a:r>
            <a:r>
              <a:rPr lang="tr-TR" dirty="0" smtClean="0"/>
              <a:t> </a:t>
            </a:r>
            <a:r>
              <a:rPr lang="tr-TR" dirty="0" err="1" smtClean="0"/>
              <a:t>Flanders’a</a:t>
            </a:r>
            <a:r>
              <a:rPr lang="tr-TR" dirty="0" smtClean="0"/>
              <a:t> yazdığı önsöze bakıldığında okurların romanslara gösterdikleri aşırı düşkünlükten yakındığı görülür. </a:t>
            </a:r>
            <a:r>
              <a:rPr lang="tr-TR" dirty="0" err="1" smtClean="0"/>
              <a:t>Defoe</a:t>
            </a:r>
            <a:r>
              <a:rPr lang="tr-TR" dirty="0" smtClean="0"/>
              <a:t>, kendi kitabının gerçekten yaşamış bir kadının öyküsü olduğunu söyler. Amacının, yazdıklarının doğruluğuna okuyucuyu inandırmaya çalışmak olduğunu belirtir. Joseph </a:t>
            </a:r>
            <a:r>
              <a:rPr lang="tr-TR" dirty="0" err="1" smtClean="0"/>
              <a:t>Andrews’da</a:t>
            </a:r>
            <a:r>
              <a:rPr lang="tr-TR" dirty="0" smtClean="0"/>
              <a:t> </a:t>
            </a:r>
            <a:r>
              <a:rPr lang="tr-TR" dirty="0" err="1" smtClean="0"/>
              <a:t>Fielding</a:t>
            </a:r>
            <a:r>
              <a:rPr lang="tr-TR" dirty="0" smtClean="0"/>
              <a:t> yeni bir roman türü yarattığını ileri sürerken, kendi kitabının romanslardan hangi bakımlardan ayrıldığını belirtir. Romanları doğanın gerçeklerinden uzak, yaşanmamış ve yaşanmasına olanak bulunmayan olayları anlatan kitaplar olarak niteler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0</TotalTime>
  <Words>331</Words>
  <Application>Microsoft Office PowerPoint</Application>
  <PresentationFormat>Ekran Gösterisi (4:3)</PresentationFormat>
  <Paragraphs>12</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Canlı</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aykut</dc:creator>
  <cp:lastModifiedBy>aykut</cp:lastModifiedBy>
  <cp:revision>2</cp:revision>
  <dcterms:created xsi:type="dcterms:W3CDTF">2020-02-15T17:17:48Z</dcterms:created>
  <dcterms:modified xsi:type="dcterms:W3CDTF">2020-02-15T17:25:46Z</dcterms:modified>
</cp:coreProperties>
</file>