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69" r:id="rId4"/>
    <p:sldId id="271" r:id="rId5"/>
    <p:sldId id="272"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6.12.2018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6.12.2018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14.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Grup Alan Çalışmaları IV</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14. 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Bu hafta ile derste öğrendiğimiz alan çalışması yapma pratiklerini ve analiz sürecini uygulamaya geçiyoruz.</a:t>
            </a:r>
          </a:p>
          <a:p>
            <a:r>
              <a:rPr lang="tr-TR" sz="2400" dirty="0">
                <a:latin typeface="Bell MT" panose="02020503060305020303" pitchFamily="18" charset="0"/>
              </a:rPr>
              <a:t>Final notlarınızı grup halinde yapacağınız alan çalışması ve sonunda ortaya çıkacak olan yazılı metin sağlayacak. Bu doğrultuda hafta hafta bir yandan alanda neler yapıldığı ve nelerle karşılaşıldığı tartışılacak ve diğer yandan toplanan verinin bir tür argüman ve formülleştirmeye doğru uzanması üzerine çalışılacak.</a:t>
            </a:r>
          </a:p>
          <a:p>
            <a:r>
              <a:rPr lang="tr-TR" sz="2400" dirty="0">
                <a:latin typeface="Bell MT" panose="02020503060305020303" pitchFamily="18" charset="0"/>
              </a:rPr>
              <a:t>Grupların her birinin alan çalışmasına birer hafta ben de katılıp yerinde veri toplama sürecini gözlemleyeceğim.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940-50F1-4057-8D1E-F6C003B9F6DA}"/>
              </a:ext>
            </a:extLst>
          </p:cNvPr>
          <p:cNvSpPr>
            <a:spLocks noGrp="1"/>
          </p:cNvSpPr>
          <p:nvPr>
            <p:ph type="title"/>
          </p:nvPr>
        </p:nvSpPr>
        <p:spPr/>
        <p:txBody>
          <a:bodyPr/>
          <a:lstStyle/>
          <a:p>
            <a:r>
              <a:rPr lang="tr-TR" dirty="0">
                <a:latin typeface="Andalus" pitchFamily="18" charset="-78"/>
                <a:cs typeface="Andalus" pitchFamily="18" charset="-78"/>
              </a:rPr>
              <a:t>14. hafta</a:t>
            </a:r>
            <a:endParaRPr lang="tr-TR" dirty="0"/>
          </a:p>
        </p:txBody>
      </p:sp>
      <p:sp>
        <p:nvSpPr>
          <p:cNvPr id="3" name="Content Placeholder 2">
            <a:extLst>
              <a:ext uri="{FF2B5EF4-FFF2-40B4-BE49-F238E27FC236}">
                <a16:creationId xmlns:a16="http://schemas.microsoft.com/office/drawing/2014/main" id="{C989C00B-6970-4EE1-9A04-D57851096A35}"/>
              </a:ext>
            </a:extLst>
          </p:cNvPr>
          <p:cNvSpPr>
            <a:spLocks noGrp="1"/>
          </p:cNvSpPr>
          <p:nvPr>
            <p:ph idx="1"/>
          </p:nvPr>
        </p:nvSpPr>
        <p:spPr/>
        <p:txBody>
          <a:bodyPr>
            <a:normAutofit/>
          </a:bodyPr>
          <a:lstStyle/>
          <a:p>
            <a:r>
              <a:rPr lang="tr-TR" sz="2400" dirty="0">
                <a:latin typeface="Bell MT" panose="02020503060305020303" pitchFamily="18" charset="0"/>
              </a:rPr>
              <a:t>Bu dört hafta boyunca adım adım çalışmanın yazılı metnine uzanan aşamaları tanımlayacağız. Dördüncü aşama;</a:t>
            </a:r>
          </a:p>
          <a:p>
            <a:r>
              <a:rPr lang="tr-TR" sz="2400" dirty="0">
                <a:latin typeface="Bell MT" panose="02020503060305020303" pitchFamily="18" charset="0"/>
              </a:rPr>
              <a:t>Formülleştirme – Argüman yaratma</a:t>
            </a:r>
          </a:p>
          <a:p>
            <a:r>
              <a:rPr lang="tr-TR" sz="2400" dirty="0">
                <a:latin typeface="Bell MT" panose="02020503060305020303" pitchFamily="18" charset="0"/>
              </a:rPr>
              <a:t>Bu son aşamada grup araştırmalarını toplanan veri ile taranan literatürü ilişkilendirerek sonlandıracağız.</a:t>
            </a:r>
          </a:p>
          <a:p>
            <a:r>
              <a:rPr lang="tr-TR" sz="2400" dirty="0">
                <a:latin typeface="Bell MT" panose="02020503060305020303" pitchFamily="18" charset="0"/>
              </a:rPr>
              <a:t>Literatürde neyin tartışıldığı, hangi kavramların ön plana çıkartıldığı, halihazırda hangi tezlerin sunulduğu ve ne gibi argümanların ön planda olduğu, şu ana kadar yapılan okumalardan çıkartılmış bulunuyor.</a:t>
            </a:r>
          </a:p>
        </p:txBody>
      </p:sp>
    </p:spTree>
    <p:extLst>
      <p:ext uri="{BB962C8B-B14F-4D97-AF65-F5344CB8AC3E}">
        <p14:creationId xmlns:p14="http://schemas.microsoft.com/office/powerpoint/2010/main" val="392927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940-50F1-4057-8D1E-F6C003B9F6DA}"/>
              </a:ext>
            </a:extLst>
          </p:cNvPr>
          <p:cNvSpPr>
            <a:spLocks noGrp="1"/>
          </p:cNvSpPr>
          <p:nvPr>
            <p:ph type="title"/>
          </p:nvPr>
        </p:nvSpPr>
        <p:spPr/>
        <p:txBody>
          <a:bodyPr/>
          <a:lstStyle/>
          <a:p>
            <a:r>
              <a:rPr lang="tr-TR" dirty="0">
                <a:latin typeface="Andalus" pitchFamily="18" charset="-78"/>
                <a:cs typeface="Andalus" pitchFamily="18" charset="-78"/>
              </a:rPr>
              <a:t>14. hafta</a:t>
            </a:r>
            <a:endParaRPr lang="tr-TR" dirty="0"/>
          </a:p>
        </p:txBody>
      </p:sp>
      <p:sp>
        <p:nvSpPr>
          <p:cNvPr id="3" name="Content Placeholder 2">
            <a:extLst>
              <a:ext uri="{FF2B5EF4-FFF2-40B4-BE49-F238E27FC236}">
                <a16:creationId xmlns:a16="http://schemas.microsoft.com/office/drawing/2014/main" id="{C989C00B-6970-4EE1-9A04-D57851096A35}"/>
              </a:ext>
            </a:extLst>
          </p:cNvPr>
          <p:cNvSpPr>
            <a:spLocks noGrp="1"/>
          </p:cNvSpPr>
          <p:nvPr>
            <p:ph idx="1"/>
          </p:nvPr>
        </p:nvSpPr>
        <p:spPr/>
        <p:txBody>
          <a:bodyPr>
            <a:normAutofit/>
          </a:bodyPr>
          <a:lstStyle/>
          <a:p>
            <a:r>
              <a:rPr lang="tr-TR" sz="2400" dirty="0">
                <a:latin typeface="Bell MT" panose="02020503060305020303" pitchFamily="18" charset="0"/>
              </a:rPr>
              <a:t>Formülleştirme – Argüman yaratma</a:t>
            </a:r>
          </a:p>
          <a:p>
            <a:r>
              <a:rPr lang="tr-TR" sz="2400" dirty="0">
                <a:latin typeface="Bell MT" panose="02020503060305020303" pitchFamily="18" charset="0"/>
              </a:rPr>
              <a:t>Grup araştırmalarının mevcut literatür ile nasıl ilişkilendirilebileceği, hangi noktaların desteklenebileceği, hangi noktaların eleştirilebileceği, destekleme ve eleştiri boyutları üzerinden nasıl bir formül yaratılabileceği dersin bu aşamasındaki kritik zirve. Her şey veri ile başlar, veri toplamak ve veriyi değerlendirmek esastır. Lakin, tüm sürecin anlamı, sizin verinizin mevcut literatüre ne katmaya namzet olduğunun </a:t>
            </a:r>
            <a:r>
              <a:rPr lang="tr-TR" sz="2400" dirty="0" err="1">
                <a:latin typeface="Bell MT" panose="02020503060305020303" pitchFamily="18" charset="0"/>
              </a:rPr>
              <a:t>sorunsallaştırıldığı</a:t>
            </a:r>
            <a:r>
              <a:rPr lang="tr-TR" sz="2400" dirty="0">
                <a:latin typeface="Bell MT" panose="02020503060305020303" pitchFamily="18" charset="0"/>
              </a:rPr>
              <a:t> bu aşamada taçlanacaktır.</a:t>
            </a:r>
          </a:p>
          <a:p>
            <a:endParaRPr lang="tr-TR" sz="2400" dirty="0">
              <a:latin typeface="Bell MT" panose="02020503060305020303" pitchFamily="18" charset="0"/>
            </a:endParaRPr>
          </a:p>
        </p:txBody>
      </p:sp>
    </p:spTree>
    <p:extLst>
      <p:ext uri="{BB962C8B-B14F-4D97-AF65-F5344CB8AC3E}">
        <p14:creationId xmlns:p14="http://schemas.microsoft.com/office/powerpoint/2010/main" val="3929276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940-50F1-4057-8D1E-F6C003B9F6DA}"/>
              </a:ext>
            </a:extLst>
          </p:cNvPr>
          <p:cNvSpPr>
            <a:spLocks noGrp="1"/>
          </p:cNvSpPr>
          <p:nvPr>
            <p:ph type="title"/>
          </p:nvPr>
        </p:nvSpPr>
        <p:spPr/>
        <p:txBody>
          <a:bodyPr/>
          <a:lstStyle/>
          <a:p>
            <a:r>
              <a:rPr lang="tr-TR" dirty="0">
                <a:latin typeface="Andalus" pitchFamily="18" charset="-78"/>
                <a:cs typeface="Andalus" pitchFamily="18" charset="-78"/>
              </a:rPr>
              <a:t>14. hafta</a:t>
            </a:r>
            <a:endParaRPr lang="tr-TR" dirty="0"/>
          </a:p>
        </p:txBody>
      </p:sp>
      <p:sp>
        <p:nvSpPr>
          <p:cNvPr id="3" name="Content Placeholder 2">
            <a:extLst>
              <a:ext uri="{FF2B5EF4-FFF2-40B4-BE49-F238E27FC236}">
                <a16:creationId xmlns:a16="http://schemas.microsoft.com/office/drawing/2014/main" id="{C989C00B-6970-4EE1-9A04-D57851096A35}"/>
              </a:ext>
            </a:extLst>
          </p:cNvPr>
          <p:cNvSpPr>
            <a:spLocks noGrp="1"/>
          </p:cNvSpPr>
          <p:nvPr>
            <p:ph idx="1"/>
          </p:nvPr>
        </p:nvSpPr>
        <p:spPr/>
        <p:txBody>
          <a:bodyPr>
            <a:normAutofit/>
          </a:bodyPr>
          <a:lstStyle/>
          <a:p>
            <a:r>
              <a:rPr lang="tr-TR" sz="2400" dirty="0">
                <a:latin typeface="Bell MT" panose="02020503060305020303" pitchFamily="18" charset="0"/>
              </a:rPr>
              <a:t>Bu haftayı takiben final sınavı not girişinden en az üç gün önce grup projenizi yazılı olarak bana </a:t>
            </a:r>
            <a:r>
              <a:rPr lang="tr-TR" sz="2400">
                <a:latin typeface="Bell MT" panose="02020503060305020303" pitchFamily="18" charset="0"/>
              </a:rPr>
              <a:t>iletmelisiniz. </a:t>
            </a:r>
            <a:endParaRPr lang="tr-TR" sz="2400" dirty="0">
              <a:latin typeface="Bell MT" panose="02020503060305020303" pitchFamily="18" charset="0"/>
            </a:endParaRPr>
          </a:p>
        </p:txBody>
      </p:sp>
    </p:spTree>
    <p:extLst>
      <p:ext uri="{BB962C8B-B14F-4D97-AF65-F5344CB8AC3E}">
        <p14:creationId xmlns:p14="http://schemas.microsoft.com/office/powerpoint/2010/main" val="410318707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TotalTime>
  <Words>244</Words>
  <Application>Microsoft Office PowerPoint</Application>
  <PresentationFormat>On-screen Show (4:3)</PresentationFormat>
  <Paragraphs>17</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14. konu</vt:lpstr>
      <vt:lpstr>14. hafta</vt:lpstr>
      <vt:lpstr>14. hafta</vt:lpstr>
      <vt:lpstr>14. hafta</vt:lpstr>
      <vt:lpstr>14.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49</cp:revision>
  <dcterms:created xsi:type="dcterms:W3CDTF">2018-05-08T13:48:36Z</dcterms:created>
  <dcterms:modified xsi:type="dcterms:W3CDTF">2018-12-06T21:19:17Z</dcterms:modified>
</cp:coreProperties>
</file>