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0"/>
  </p:notesMasterIdLst>
  <p:sldIdLst>
    <p:sldId id="257" r:id="rId2"/>
    <p:sldId id="276" r:id="rId3"/>
    <p:sldId id="277" r:id="rId4"/>
    <p:sldId id="278" r:id="rId5"/>
    <p:sldId id="279" r:id="rId6"/>
    <p:sldId id="280" r:id="rId7"/>
    <p:sldId id="284" r:id="rId8"/>
    <p:sldId id="281" r:id="rId9"/>
    <p:sldId id="282" r:id="rId10"/>
    <p:sldId id="283" r:id="rId11"/>
    <p:sldId id="274" r:id="rId12"/>
    <p:sldId id="271" r:id="rId13"/>
    <p:sldId id="272" r:id="rId14"/>
    <p:sldId id="285" r:id="rId15"/>
    <p:sldId id="290" r:id="rId16"/>
    <p:sldId id="291" r:id="rId17"/>
    <p:sldId id="286" r:id="rId18"/>
    <p:sldId id="287" r:id="rId19"/>
    <p:sldId id="288" r:id="rId20"/>
    <p:sldId id="289" r:id="rId21"/>
    <p:sldId id="292" r:id="rId22"/>
    <p:sldId id="293" r:id="rId23"/>
    <p:sldId id="294" r:id="rId24"/>
    <p:sldId id="295" r:id="rId25"/>
    <p:sldId id="296"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952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Click to edit Master text styles</a:t>
            </a:r>
          </a:p>
          <a:p>
            <a:pPr lvl="1"/>
            <a:r>
              <a:rPr lang="tr-TR" altLang="tr-TR"/>
              <a:t>Second level</a:t>
            </a:r>
          </a:p>
          <a:p>
            <a:pPr lvl="2"/>
            <a:r>
              <a:rPr lang="tr-TR" altLang="tr-TR"/>
              <a:t>Third level</a:t>
            </a:r>
          </a:p>
          <a:p>
            <a:pPr lvl="3"/>
            <a:r>
              <a:rPr lang="tr-TR" altLang="tr-TR"/>
              <a:t>Fourth level</a:t>
            </a:r>
          </a:p>
          <a:p>
            <a:pPr lvl="4"/>
            <a:r>
              <a:rPr lang="tr-TR" altLang="tr-TR"/>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8A97A08-71B0-47C7-AD84-E7F9040F94DF}" type="slidenum">
              <a:rPr lang="tr-TR" altLang="tr-TR"/>
              <a:pPr/>
              <a:t>‹#›</a:t>
            </a:fld>
            <a:endParaRPr lang="tr-TR" altLang="tr-TR"/>
          </a:p>
        </p:txBody>
      </p:sp>
    </p:spTree>
    <p:extLst>
      <p:ext uri="{BB962C8B-B14F-4D97-AF65-F5344CB8AC3E}">
        <p14:creationId xmlns:p14="http://schemas.microsoft.com/office/powerpoint/2010/main" val="38295691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F89B8875-ACBB-4466-9F73-227C7E334E8D}" type="datetime1">
              <a:rPr lang="tr-TR" altLang="tr-TR" smtClean="0"/>
              <a:t>17.10.2018</a:t>
            </a:fld>
            <a:endParaRPr lang="tr-TR" alt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r>
              <a:rPr lang="tr-TR" altLang="tr-TR"/>
              <a:t>KİM232 END.KİM.II-DOÇ.DR.KAMRAN POLAT-ANKARA ÜNİV., FEN FAK., KİMYA BÖL.,</a:t>
            </a: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070486BC-2488-425A-BC7C-0D010492D7B6}" type="slidenum">
              <a:rPr lang="tr-TR" altLang="tr-TR" smtClean="0"/>
              <a:pPr/>
              <a:t>‹#›</a:t>
            </a:fld>
            <a:endParaRPr lang="tr-TR" alt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E8DA070B-3BA0-457E-861B-141A82E46F9E}" type="datetime1">
              <a:rPr lang="tr-TR" altLang="tr-TR" smtClean="0"/>
              <a:t>17.10.2018</a:t>
            </a:fld>
            <a:endParaRPr lang="tr-TR" altLang="tr-TR"/>
          </a:p>
        </p:txBody>
      </p:sp>
      <p:sp>
        <p:nvSpPr>
          <p:cNvPr id="5" name="Altbilgi Yer Tutucusu 4"/>
          <p:cNvSpPr>
            <a:spLocks noGrp="1"/>
          </p:cNvSpPr>
          <p:nvPr>
            <p:ph type="ftr" sz="quarter" idx="11"/>
          </p:nvPr>
        </p:nvSpPr>
        <p:spPr/>
        <p:txBody>
          <a:bodyPr/>
          <a:lstStyle/>
          <a:p>
            <a:r>
              <a:rPr lang="tr-TR" altLang="tr-TR"/>
              <a:t>KİM232 END.KİM.II-DOÇ.DR.KAMRAN POLAT-ANKARA ÜNİV., FEN FAK., KİMYA BÖL.,</a:t>
            </a:r>
          </a:p>
        </p:txBody>
      </p:sp>
      <p:sp>
        <p:nvSpPr>
          <p:cNvPr id="6" name="Slayt Numarası Yer Tutucusu 5"/>
          <p:cNvSpPr>
            <a:spLocks noGrp="1"/>
          </p:cNvSpPr>
          <p:nvPr>
            <p:ph type="sldNum" sz="quarter" idx="12"/>
          </p:nvPr>
        </p:nvSpPr>
        <p:spPr/>
        <p:txBody>
          <a:bodyPr/>
          <a:lstStyle/>
          <a:p>
            <a:fld id="{26FF9B05-CD7B-4EDB-9DCE-11CABB67F693}" type="slidenum">
              <a:rPr lang="tr-TR" altLang="tr-TR" smtClean="0"/>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18F94D8F-B286-48CD-8E02-05AEE2D72F3A}" type="datetime1">
              <a:rPr lang="tr-TR" altLang="tr-TR" smtClean="0"/>
              <a:t>17.10.2018</a:t>
            </a:fld>
            <a:endParaRPr lang="tr-TR" altLang="tr-TR"/>
          </a:p>
        </p:txBody>
      </p:sp>
      <p:sp>
        <p:nvSpPr>
          <p:cNvPr id="5" name="Altbilgi Yer Tutucusu 4"/>
          <p:cNvSpPr>
            <a:spLocks noGrp="1"/>
          </p:cNvSpPr>
          <p:nvPr>
            <p:ph type="ftr" sz="quarter" idx="11"/>
          </p:nvPr>
        </p:nvSpPr>
        <p:spPr/>
        <p:txBody>
          <a:bodyPr/>
          <a:lstStyle/>
          <a:p>
            <a:r>
              <a:rPr lang="tr-TR" altLang="tr-TR"/>
              <a:t>KİM232 END.KİM.II-DOÇ.DR.KAMRAN POLAT-ANKARA ÜNİV., FEN FAK., KİMYA BÖL.,</a:t>
            </a:r>
          </a:p>
        </p:txBody>
      </p:sp>
      <p:sp>
        <p:nvSpPr>
          <p:cNvPr id="6" name="Slayt Numarası Yer Tutucusu 5"/>
          <p:cNvSpPr>
            <a:spLocks noGrp="1"/>
          </p:cNvSpPr>
          <p:nvPr>
            <p:ph type="sldNum" sz="quarter" idx="12"/>
          </p:nvPr>
        </p:nvSpPr>
        <p:spPr/>
        <p:txBody>
          <a:bodyPr/>
          <a:lstStyle/>
          <a:p>
            <a:fld id="{3B6B0246-AA41-4DF3-83C0-DC99FBF00C08}" type="slidenum">
              <a:rPr lang="tr-TR" altLang="tr-TR" smtClean="0"/>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8229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57200" y="3938588"/>
            <a:ext cx="8229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6E3CBE32-36FF-4DA2-B425-FC528984B92F}" type="datetime1">
              <a:rPr lang="tr-TR" altLang="tr-TR" smtClean="0"/>
              <a:t>17.10.2018</a:t>
            </a:fld>
            <a:endParaRPr lang="tr-TR" alt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t>KİM232 END.KİM.II-DOÇ.DR.KAMRAN POLAT-ANKARA ÜNİV., FEN FAK., KİMYA BÖL.,</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8285DA0E-9A44-4933-AFD3-438695EF74B6}" type="slidenum">
              <a:rPr lang="tr-TR" altLang="tr-TR"/>
              <a:pPr/>
              <a:t>‹#›</a:t>
            </a:fld>
            <a:endParaRPr lang="tr-TR" altLang="tr-TR"/>
          </a:p>
        </p:txBody>
      </p:sp>
    </p:spTree>
    <p:extLst>
      <p:ext uri="{BB962C8B-B14F-4D97-AF65-F5344CB8AC3E}">
        <p14:creationId xmlns:p14="http://schemas.microsoft.com/office/powerpoint/2010/main" val="39008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11161D33-39F6-43A6-94E8-9EDC72925D2F}" type="datetime1">
              <a:rPr lang="tr-TR" altLang="tr-TR" smtClean="0"/>
              <a:t>17.10.2018</a:t>
            </a:fld>
            <a:endParaRPr lang="tr-TR" altLang="tr-TR"/>
          </a:p>
        </p:txBody>
      </p:sp>
      <p:sp>
        <p:nvSpPr>
          <p:cNvPr id="9" name="Slayt Numarası Yer Tutucusu 8"/>
          <p:cNvSpPr>
            <a:spLocks noGrp="1"/>
          </p:cNvSpPr>
          <p:nvPr>
            <p:ph type="sldNum" sz="quarter" idx="15"/>
          </p:nvPr>
        </p:nvSpPr>
        <p:spPr/>
        <p:txBody>
          <a:bodyPr rtlCol="0"/>
          <a:lstStyle/>
          <a:p>
            <a:fld id="{C4D45E9F-8243-412B-8E17-CE9F8128D140}" type="slidenum">
              <a:rPr lang="tr-TR" altLang="tr-TR" smtClean="0"/>
              <a:pPr/>
              <a:t>‹#›</a:t>
            </a:fld>
            <a:endParaRPr lang="tr-TR" altLang="tr-TR"/>
          </a:p>
        </p:txBody>
      </p:sp>
      <p:sp>
        <p:nvSpPr>
          <p:cNvPr id="10" name="Altbilgi Yer Tutucusu 9"/>
          <p:cNvSpPr>
            <a:spLocks noGrp="1"/>
          </p:cNvSpPr>
          <p:nvPr>
            <p:ph type="ftr" sz="quarter" idx="16"/>
          </p:nvPr>
        </p:nvSpPr>
        <p:spPr/>
        <p:txBody>
          <a:bodyPr rtlCol="0"/>
          <a:lstStyle/>
          <a:p>
            <a:r>
              <a:rPr lang="tr-TR" altLang="tr-TR"/>
              <a:t>KİM232 END.KİM.II-DOÇ.DR.KAMRAN POLAT-ANKARA ÜNİV., FEN FAK., KİMYA BÖL.,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7980E93B-E442-4BA4-A2E1-1A534DAF7357}" type="datetime1">
              <a:rPr lang="tr-TR" altLang="tr-TR" smtClean="0"/>
              <a:t>17.10.2018</a:t>
            </a:fld>
            <a:endParaRPr lang="tr-TR" alt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r>
              <a:rPr lang="tr-TR" altLang="tr-TR"/>
              <a:t>KİM232 END.KİM.II-DOÇ.DR.KAMRAN POLAT-ANKARA ÜNİV., FEN FAK., KİMYA BÖL.,</a:t>
            </a: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16571142-9661-457B-9BDC-921C185736BD}" type="slidenum">
              <a:rPr lang="tr-TR" altLang="tr-TR" smtClean="0"/>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3DF77A54-0363-4A05-BB04-3F202DBB8ED2}" type="datetime1">
              <a:rPr lang="tr-TR" altLang="tr-TR" smtClean="0"/>
              <a:t>17.10.2018</a:t>
            </a:fld>
            <a:endParaRPr lang="tr-TR" altLang="tr-TR"/>
          </a:p>
        </p:txBody>
      </p:sp>
      <p:sp>
        <p:nvSpPr>
          <p:cNvPr id="6" name="Altbilgi Yer Tutucusu 5"/>
          <p:cNvSpPr>
            <a:spLocks noGrp="1"/>
          </p:cNvSpPr>
          <p:nvPr>
            <p:ph type="ftr" sz="quarter" idx="11"/>
          </p:nvPr>
        </p:nvSpPr>
        <p:spPr/>
        <p:txBody>
          <a:bodyPr/>
          <a:lstStyle/>
          <a:p>
            <a:r>
              <a:rPr lang="tr-TR" altLang="tr-TR"/>
              <a:t>KİM232 END.KİM.II-DOÇ.DR.KAMRAN POLAT-ANKARA ÜNİV., FEN FAK., KİMYA BÖL.,</a:t>
            </a:r>
          </a:p>
        </p:txBody>
      </p:sp>
      <p:sp>
        <p:nvSpPr>
          <p:cNvPr id="7" name="Slayt Numarası Yer Tutucusu 6"/>
          <p:cNvSpPr>
            <a:spLocks noGrp="1"/>
          </p:cNvSpPr>
          <p:nvPr>
            <p:ph type="sldNum" sz="quarter" idx="12"/>
          </p:nvPr>
        </p:nvSpPr>
        <p:spPr/>
        <p:txBody>
          <a:bodyPr/>
          <a:lstStyle/>
          <a:p>
            <a:fld id="{30942468-D35D-4D78-9561-CA6685D67CDB}" type="slidenum">
              <a:rPr lang="tr-TR" altLang="tr-TR" smtClean="0"/>
              <a:pPr/>
              <a:t>‹#›</a:t>
            </a:fld>
            <a:endParaRPr lang="tr-TR" alt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0A94A00B-8CDE-473E-BBDD-9799C99D02D2}" type="datetime1">
              <a:rPr lang="tr-TR" altLang="tr-TR" smtClean="0"/>
              <a:t>17.10.2018</a:t>
            </a:fld>
            <a:endParaRPr lang="tr-TR" altLang="tr-TR"/>
          </a:p>
        </p:txBody>
      </p:sp>
      <p:sp>
        <p:nvSpPr>
          <p:cNvPr id="8" name="Altbilgi Yer Tutucusu 7"/>
          <p:cNvSpPr>
            <a:spLocks noGrp="1"/>
          </p:cNvSpPr>
          <p:nvPr>
            <p:ph type="ftr" sz="quarter" idx="11"/>
          </p:nvPr>
        </p:nvSpPr>
        <p:spPr/>
        <p:txBody>
          <a:bodyPr/>
          <a:lstStyle/>
          <a:p>
            <a:r>
              <a:rPr lang="tr-TR" altLang="tr-TR"/>
              <a:t>KİM232 END.KİM.II-DOÇ.DR.KAMRAN POLAT-ANKARA ÜNİV., FEN FAK., KİMYA BÖL.,</a:t>
            </a:r>
          </a:p>
        </p:txBody>
      </p:sp>
      <p:sp>
        <p:nvSpPr>
          <p:cNvPr id="9" name="Slayt Numarası Yer Tutucusu 8"/>
          <p:cNvSpPr>
            <a:spLocks noGrp="1"/>
          </p:cNvSpPr>
          <p:nvPr>
            <p:ph type="sldNum" sz="quarter" idx="12"/>
          </p:nvPr>
        </p:nvSpPr>
        <p:spPr/>
        <p:txBody>
          <a:bodyPr/>
          <a:lstStyle/>
          <a:p>
            <a:fld id="{8475975B-469B-4C90-AC1C-20F3A1C7D977}" type="slidenum">
              <a:rPr lang="tr-TR" altLang="tr-TR" smtClean="0"/>
              <a:pPr/>
              <a:t>‹#›</a:t>
            </a:fld>
            <a:endParaRPr lang="tr-TR" alt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AE3BA87D-7A89-4623-8A8C-AF0F04E04F8B}" type="datetime1">
              <a:rPr lang="tr-TR" altLang="tr-TR" smtClean="0"/>
              <a:t>17.10.2018</a:t>
            </a:fld>
            <a:endParaRPr lang="tr-TR" altLang="tr-TR"/>
          </a:p>
        </p:txBody>
      </p:sp>
      <p:sp>
        <p:nvSpPr>
          <p:cNvPr id="7" name="Slayt Numarası Yer Tutucusu 6"/>
          <p:cNvSpPr>
            <a:spLocks noGrp="1"/>
          </p:cNvSpPr>
          <p:nvPr>
            <p:ph type="sldNum" sz="quarter" idx="11"/>
          </p:nvPr>
        </p:nvSpPr>
        <p:spPr/>
        <p:txBody>
          <a:bodyPr rtlCol="0"/>
          <a:lstStyle/>
          <a:p>
            <a:fld id="{868F69F8-5724-43EA-BAB1-4E376E7948A8}" type="slidenum">
              <a:rPr lang="tr-TR" altLang="tr-TR" smtClean="0"/>
              <a:pPr/>
              <a:t>‹#›</a:t>
            </a:fld>
            <a:endParaRPr lang="tr-TR" altLang="tr-TR"/>
          </a:p>
        </p:txBody>
      </p:sp>
      <p:sp>
        <p:nvSpPr>
          <p:cNvPr id="8" name="Altbilgi Yer Tutucusu 7"/>
          <p:cNvSpPr>
            <a:spLocks noGrp="1"/>
          </p:cNvSpPr>
          <p:nvPr>
            <p:ph type="ftr" sz="quarter" idx="12"/>
          </p:nvPr>
        </p:nvSpPr>
        <p:spPr/>
        <p:txBody>
          <a:bodyPr rtlCol="0"/>
          <a:lstStyle/>
          <a:p>
            <a:r>
              <a:rPr lang="tr-TR" altLang="tr-TR"/>
              <a:t>KİM232 END.KİM.II-DOÇ.DR.KAMRAN POLAT-ANKARA ÜNİV., FEN FAK., KİMYA BÖL.,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F07392-FBD7-4A7E-BED6-249F7E703059}" type="datetime1">
              <a:rPr lang="tr-TR" altLang="tr-TR" smtClean="0"/>
              <a:t>17.10.2018</a:t>
            </a:fld>
            <a:endParaRPr lang="tr-TR" altLang="tr-TR"/>
          </a:p>
        </p:txBody>
      </p:sp>
      <p:sp>
        <p:nvSpPr>
          <p:cNvPr id="3" name="Altbilgi Yer Tutucusu 2"/>
          <p:cNvSpPr>
            <a:spLocks noGrp="1"/>
          </p:cNvSpPr>
          <p:nvPr>
            <p:ph type="ftr" sz="quarter" idx="11"/>
          </p:nvPr>
        </p:nvSpPr>
        <p:spPr/>
        <p:txBody>
          <a:bodyPr/>
          <a:lstStyle/>
          <a:p>
            <a:r>
              <a:rPr lang="tr-TR" altLang="tr-TR"/>
              <a:t>KİM232 END.KİM.II-DOÇ.DR.KAMRAN POLAT-ANKARA ÜNİV., FEN FAK., KİMYA BÖL.,</a:t>
            </a:r>
          </a:p>
        </p:txBody>
      </p:sp>
      <p:sp>
        <p:nvSpPr>
          <p:cNvPr id="4" name="Slayt Numarası Yer Tutucusu 3"/>
          <p:cNvSpPr>
            <a:spLocks noGrp="1"/>
          </p:cNvSpPr>
          <p:nvPr>
            <p:ph type="sldNum" sz="quarter" idx="12"/>
          </p:nvPr>
        </p:nvSpPr>
        <p:spPr/>
        <p:txBody>
          <a:bodyPr/>
          <a:lstStyle/>
          <a:p>
            <a:fld id="{AA3AB43E-76E2-449C-803F-AE5371B54AFE}" type="slidenum">
              <a:rPr lang="tr-TR" altLang="tr-TR" smtClean="0"/>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FDDDDFAE-C499-452B-8510-4EB23BB5E368}" type="datetime1">
              <a:rPr lang="tr-TR" altLang="tr-TR" smtClean="0"/>
              <a:t>17.10.2018</a:t>
            </a:fld>
            <a:endParaRPr lang="tr-TR" altLang="tr-TR"/>
          </a:p>
        </p:txBody>
      </p:sp>
      <p:sp>
        <p:nvSpPr>
          <p:cNvPr id="22" name="Slayt Numarası Yer Tutucusu 21"/>
          <p:cNvSpPr>
            <a:spLocks noGrp="1"/>
          </p:cNvSpPr>
          <p:nvPr>
            <p:ph type="sldNum" sz="quarter" idx="15"/>
          </p:nvPr>
        </p:nvSpPr>
        <p:spPr/>
        <p:txBody>
          <a:bodyPr rtlCol="0"/>
          <a:lstStyle/>
          <a:p>
            <a:fld id="{E6A2ACBA-C1A7-493C-BC57-411F6A9CB402}" type="slidenum">
              <a:rPr lang="tr-TR" altLang="tr-TR" smtClean="0"/>
              <a:pPr/>
              <a:t>‹#›</a:t>
            </a:fld>
            <a:endParaRPr lang="tr-TR" altLang="tr-TR"/>
          </a:p>
        </p:txBody>
      </p:sp>
      <p:sp>
        <p:nvSpPr>
          <p:cNvPr id="23" name="Altbilgi Yer Tutucusu 22"/>
          <p:cNvSpPr>
            <a:spLocks noGrp="1"/>
          </p:cNvSpPr>
          <p:nvPr>
            <p:ph type="ftr" sz="quarter" idx="16"/>
          </p:nvPr>
        </p:nvSpPr>
        <p:spPr/>
        <p:txBody>
          <a:bodyPr rtlCol="0"/>
          <a:lstStyle/>
          <a:p>
            <a:r>
              <a:rPr lang="tr-TR" altLang="tr-TR"/>
              <a:t>KİM232 END.KİM.II-DOÇ.DR.KAMRAN POLAT-ANKARA ÜNİV., FEN FAK., KİMYA BÖL.,</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8A721349-3281-42D5-BDF8-B8B641FDFAA2}" type="datetime1">
              <a:rPr lang="tr-TR" altLang="tr-TR" smtClean="0"/>
              <a:t>17.10.2018</a:t>
            </a:fld>
            <a:endParaRPr lang="tr-TR" altLang="tr-TR"/>
          </a:p>
        </p:txBody>
      </p:sp>
      <p:sp>
        <p:nvSpPr>
          <p:cNvPr id="18" name="Slayt Numarası Yer Tutucusu 17"/>
          <p:cNvSpPr>
            <a:spLocks noGrp="1"/>
          </p:cNvSpPr>
          <p:nvPr>
            <p:ph type="sldNum" sz="quarter" idx="11"/>
          </p:nvPr>
        </p:nvSpPr>
        <p:spPr/>
        <p:txBody>
          <a:bodyPr rtlCol="0"/>
          <a:lstStyle/>
          <a:p>
            <a:fld id="{F1156D2C-BFAF-4BC0-AC2F-88903CA599E4}" type="slidenum">
              <a:rPr lang="tr-TR" altLang="tr-TR" smtClean="0"/>
              <a:pPr/>
              <a:t>‹#›</a:t>
            </a:fld>
            <a:endParaRPr lang="tr-TR" altLang="tr-TR"/>
          </a:p>
        </p:txBody>
      </p:sp>
      <p:sp>
        <p:nvSpPr>
          <p:cNvPr id="21" name="Altbilgi Yer Tutucusu 20"/>
          <p:cNvSpPr>
            <a:spLocks noGrp="1"/>
          </p:cNvSpPr>
          <p:nvPr>
            <p:ph type="ftr" sz="quarter" idx="12"/>
          </p:nvPr>
        </p:nvSpPr>
        <p:spPr/>
        <p:txBody>
          <a:bodyPr rtlCol="0"/>
          <a:lstStyle/>
          <a:p>
            <a:r>
              <a:rPr lang="tr-TR" altLang="tr-TR"/>
              <a:t>KİM232 END.KİM.II-DOÇ.DR.KAMRAN POLAT-ANKARA ÜNİV., FEN FAK., KİMYA BÖL.,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C1EA3F-79B9-46DD-B57B-3FD463A2C495}" type="datetime1">
              <a:rPr lang="tr-TR" altLang="tr-TR" smtClean="0"/>
              <a:t>17.10.2018</a:t>
            </a:fld>
            <a:endParaRPr lang="tr-TR" alt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altLang="tr-TR"/>
              <a:t>KİM232 END.KİM.II-DOÇ.DR.KAMRAN POLAT-ANKARA ÜNİV., FEN FAK., KİMYA BÖL.,</a:t>
            </a: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0C57A73-7C19-40B0-914E-0AD09E8573F6}" type="slidenum">
              <a:rPr lang="tr-TR" altLang="tr-TR" smtClean="0"/>
              <a:pPr/>
              <a:t>‹#›</a:t>
            </a:fld>
            <a:endParaRPr lang="tr-TR" altLang="tr-T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n.wikipedia.org/wiki/Image:Plastic_household_items.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en.wikipedia.org/wiki/High_density_polyethylene" TargetMode="External"/><Relationship Id="rId5" Type="http://schemas.openxmlformats.org/officeDocument/2006/relationships/hyperlink" Target="http://en.wikipedia.org/wiki/Soft_drink" TargetMode="External"/><Relationship Id="rId4" Type="http://schemas.openxmlformats.org/officeDocument/2006/relationships/hyperlink" Target="http://en.wikipedia.org/wiki/Polyethylene_terephthalate"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Image:Recycle-resin-logos-lr_04.png" TargetMode="External"/><Relationship Id="rId13" Type="http://schemas.openxmlformats.org/officeDocument/2006/relationships/image" Target="../media/image12.png"/><Relationship Id="rId3" Type="http://schemas.openxmlformats.org/officeDocument/2006/relationships/hyperlink" Target="http://en.wikipedia.org/wiki/Low_density_polyethylene" TargetMode="External"/><Relationship Id="rId7" Type="http://schemas.openxmlformats.org/officeDocument/2006/relationships/image" Target="../media/image9.png"/><Relationship Id="rId12" Type="http://schemas.openxmlformats.org/officeDocument/2006/relationships/hyperlink" Target="http://en.wikipedia.org/wiki/Image:Recycle-resin-logos-lr_06.png" TargetMode="External"/><Relationship Id="rId2" Type="http://schemas.openxmlformats.org/officeDocument/2006/relationships/hyperlink" Target="http://en.wikipedia.org/wiki/Polyvinyl_chloride" TargetMode="External"/><Relationship Id="rId16" Type="http://schemas.openxmlformats.org/officeDocument/2006/relationships/hyperlink" Target="http://en.wikipedia.org/wiki/Resin_identification_code" TargetMode="External"/><Relationship Id="rId1" Type="http://schemas.openxmlformats.org/officeDocument/2006/relationships/slideLayout" Target="../slideLayouts/slideLayout7.xml"/><Relationship Id="rId6" Type="http://schemas.openxmlformats.org/officeDocument/2006/relationships/hyperlink" Target="http://en.wikipedia.org/wiki/Image:Recycle-resin-logos-lr_03.png" TargetMode="External"/><Relationship Id="rId11" Type="http://schemas.openxmlformats.org/officeDocument/2006/relationships/image" Target="../media/image11.png"/><Relationship Id="rId5" Type="http://schemas.openxmlformats.org/officeDocument/2006/relationships/hyperlink" Target="http://en.wikipedia.org/wiki/Polystyrene" TargetMode="External"/><Relationship Id="rId15" Type="http://schemas.openxmlformats.org/officeDocument/2006/relationships/image" Target="../media/image13.png"/><Relationship Id="rId10" Type="http://schemas.openxmlformats.org/officeDocument/2006/relationships/hyperlink" Target="http://en.wikipedia.org/wiki/Image:Recycle-resin-logos-lr_05.png" TargetMode="External"/><Relationship Id="rId4" Type="http://schemas.openxmlformats.org/officeDocument/2006/relationships/hyperlink" Target="http://en.wikipedia.org/wiki/Polypropylene" TargetMode="External"/><Relationship Id="rId9" Type="http://schemas.openxmlformats.org/officeDocument/2006/relationships/image" Target="../media/image10.png"/><Relationship Id="rId14" Type="http://schemas.openxmlformats.org/officeDocument/2006/relationships/hyperlink" Target="http://en.wikipedia.org/wiki/Image:Recycle-resin-logos-lr_07.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CC"/>
        </a:solidFill>
        <a:effectLst/>
      </p:bgPr>
    </p:bg>
    <p:spTree>
      <p:nvGrpSpPr>
        <p:cNvPr id="1" name=""/>
        <p:cNvGrpSpPr/>
        <p:nvPr/>
      </p:nvGrpSpPr>
      <p:grpSpPr>
        <a:xfrm>
          <a:off x="0" y="0"/>
          <a:ext cx="0" cy="0"/>
          <a:chOff x="0" y="0"/>
          <a:chExt cx="0" cy="0"/>
        </a:xfrm>
      </p:grpSpPr>
      <p:sp>
        <p:nvSpPr>
          <p:cNvPr id="5" name="Veri Yer Tutucusu 3"/>
          <p:cNvSpPr>
            <a:spLocks noGrp="1"/>
          </p:cNvSpPr>
          <p:nvPr>
            <p:ph type="dt" sz="half" idx="14"/>
          </p:nvPr>
        </p:nvSpPr>
        <p:spPr/>
        <p:txBody>
          <a:bodyPr/>
          <a:lstStyle/>
          <a:p>
            <a:fld id="{C32BEE6F-72CD-4B7A-B835-27D90568BB47}" type="datetime1">
              <a:rPr lang="tr-TR" altLang="tr-TR" smtClean="0"/>
              <a:t>17.10.2018</a:t>
            </a:fld>
            <a:endParaRPr lang="tr-TR" altLang="tr-TR"/>
          </a:p>
        </p:txBody>
      </p:sp>
      <p:sp>
        <p:nvSpPr>
          <p:cNvPr id="7" name="Slayt Numarası Yer Tutucusu 5"/>
          <p:cNvSpPr>
            <a:spLocks noGrp="1"/>
          </p:cNvSpPr>
          <p:nvPr>
            <p:ph type="sldNum" sz="quarter" idx="15"/>
          </p:nvPr>
        </p:nvSpPr>
        <p:spPr/>
        <p:txBody>
          <a:bodyPr/>
          <a:lstStyle/>
          <a:p>
            <a:fld id="{69286289-2F5F-4D85-BCE1-26719EB22D8B}" type="slidenum">
              <a:rPr lang="tr-TR" altLang="tr-TR"/>
              <a:pPr/>
              <a:t>1</a:t>
            </a:fld>
            <a:endParaRPr lang="tr-TR" altLang="tr-TR"/>
          </a:p>
        </p:txBody>
      </p:sp>
      <p:sp>
        <p:nvSpPr>
          <p:cNvPr id="3076" name="Rectangle 4"/>
          <p:cNvSpPr>
            <a:spLocks noChangeArrowheads="1"/>
          </p:cNvSpPr>
          <p:nvPr/>
        </p:nvSpPr>
        <p:spPr bwMode="auto">
          <a:xfrm>
            <a:off x="2033587" y="1267619"/>
            <a:ext cx="49498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3200" dirty="0">
                <a:solidFill>
                  <a:schemeClr val="tx2"/>
                </a:solidFill>
              </a:rPr>
              <a:t>PLASTİK ENDÜSTRİLERİ</a:t>
            </a:r>
          </a:p>
        </p:txBody>
      </p:sp>
      <p:sp>
        <p:nvSpPr>
          <p:cNvPr id="3077" name="Rectangle 5"/>
          <p:cNvSpPr>
            <a:spLocks noChangeArrowheads="1"/>
          </p:cNvSpPr>
          <p:nvPr/>
        </p:nvSpPr>
        <p:spPr bwMode="auto">
          <a:xfrm>
            <a:off x="3635374" y="568324"/>
            <a:ext cx="1746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800" dirty="0">
                <a:solidFill>
                  <a:schemeClr val="tx2"/>
                </a:solidFill>
              </a:rPr>
              <a:t>BÖLÜM 6</a:t>
            </a:r>
          </a:p>
        </p:txBody>
      </p:sp>
      <p:pic>
        <p:nvPicPr>
          <p:cNvPr id="3079" name="Picture 7" descr="Household items made out of plastic.">
            <a:hlinkClick r:id="rId2" tooltip="Household items made out of plastic."/>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50269"/>
            <a:ext cx="6624638" cy="3671888"/>
          </a:xfrm>
          <a:prstGeom prst="rect">
            <a:avLst/>
          </a:prstGeom>
          <a:noFill/>
          <a:extLst>
            <a:ext uri="{909E8E84-426E-40DD-AFC4-6F175D3DCCD1}">
              <a14:hiddenFill xmlns:a14="http://schemas.microsoft.com/office/drawing/2010/main">
                <a:solidFill>
                  <a:srgbClr val="FFFFFF"/>
                </a:solidFill>
              </a14:hiddenFill>
            </a:ext>
          </a:extLst>
        </p:spPr>
      </p:pic>
      <p:sp>
        <p:nvSpPr>
          <p:cNvPr id="2" name="Alt Bilgi Yer Tutucusu 1">
            <a:extLst>
              <a:ext uri="{FF2B5EF4-FFF2-40B4-BE49-F238E27FC236}">
                <a16:creationId xmlns:a16="http://schemas.microsoft.com/office/drawing/2014/main" id="{176E3538-F499-42C3-8CB6-74DA46FB56FF}"/>
              </a:ext>
            </a:extLst>
          </p:cNvPr>
          <p:cNvSpPr>
            <a:spLocks noGrp="1"/>
          </p:cNvSpPr>
          <p:nvPr>
            <p:ph type="ftr" sz="quarter" idx="16"/>
          </p:nvPr>
        </p:nvSpPr>
        <p:spPr/>
        <p:txBody>
          <a:bodyPr/>
          <a:lstStyle/>
          <a:p>
            <a:r>
              <a:rPr lang="tr-TR" altLang="tr-TR"/>
              <a:t>KİM232 END.KİM.II-DOÇ.DR.KAMRAN POLAT-ANKARA ÜNİV., FEN FAK., KİMYA BÖL.,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tr-TR" altLang="tr-TR"/>
              <a:t>World</a:t>
            </a:r>
            <a:r>
              <a:rPr lang="en-US" altLang="tr-TR"/>
              <a:t> Wasting Away</a:t>
            </a:r>
          </a:p>
        </p:txBody>
      </p:sp>
      <p:sp>
        <p:nvSpPr>
          <p:cNvPr id="5" name="Veri Yer Tutucusu 2"/>
          <p:cNvSpPr>
            <a:spLocks noGrp="1"/>
          </p:cNvSpPr>
          <p:nvPr>
            <p:ph type="dt" sz="half" idx="10"/>
          </p:nvPr>
        </p:nvSpPr>
        <p:spPr/>
        <p:txBody>
          <a:bodyPr/>
          <a:lstStyle/>
          <a:p>
            <a:fld id="{6EB540B5-DC55-4975-833D-4401C33E767F}" type="datetime1">
              <a:rPr lang="tr-TR" altLang="tr-TR" smtClean="0"/>
              <a:t>17.10.2018</a:t>
            </a:fld>
            <a:endParaRPr lang="tr-TR" altLang="tr-TR"/>
          </a:p>
        </p:txBody>
      </p:sp>
      <p:sp>
        <p:nvSpPr>
          <p:cNvPr id="7" name="Slayt Numarası Yer Tutucusu 4"/>
          <p:cNvSpPr>
            <a:spLocks noGrp="1"/>
          </p:cNvSpPr>
          <p:nvPr>
            <p:ph type="sldNum" sz="quarter" idx="11"/>
          </p:nvPr>
        </p:nvSpPr>
        <p:spPr/>
        <p:txBody>
          <a:bodyPr/>
          <a:lstStyle/>
          <a:p>
            <a:fld id="{7A991ADB-D5F7-4586-BBAD-FE189F41D187}" type="slidenum">
              <a:rPr lang="tr-TR" altLang="tr-TR"/>
              <a:pPr/>
              <a:t>10</a:t>
            </a:fld>
            <a:endParaRPr lang="tr-TR" altLang="tr-TR"/>
          </a:p>
        </p:txBody>
      </p:sp>
      <p:sp>
        <p:nvSpPr>
          <p:cNvPr id="2" name="Altbilgi Yer Tutucusu 1"/>
          <p:cNvSpPr>
            <a:spLocks noGrp="1"/>
          </p:cNvSpPr>
          <p:nvPr>
            <p:ph type="ftr" sz="quarter" idx="12"/>
          </p:nvPr>
        </p:nvSpPr>
        <p:spPr/>
        <p:txBody>
          <a:bodyPr/>
          <a:lstStyle/>
          <a:p>
            <a:r>
              <a:rPr lang="tr-TR" altLang="tr-TR"/>
              <a:t>KİM232 END.KİM.II-DOÇ.DR.KAMRAN POLAT-ANKARA ÜNİV., FEN FAK., KİMYA BÖL.,</a:t>
            </a:r>
          </a:p>
        </p:txBody>
      </p:sp>
      <p:pic>
        <p:nvPicPr>
          <p:cNvPr id="31746" name="Picture 2" descr="pol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172200" cy="46291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0"/>
            <a:ext cx="87137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C330314E-684C-40D4-9C5E-F950DB463C04}"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00A5C5A9-4691-45CB-A94C-748B901C98F5}" type="slidenum">
              <a:rPr lang="tr-TR" altLang="tr-TR"/>
              <a:pPr/>
              <a:t>11</a:t>
            </a:fld>
            <a:endParaRPr lang="tr-TR" altLang="tr-TR"/>
          </a:p>
        </p:txBody>
      </p:sp>
      <p:pic>
        <p:nvPicPr>
          <p:cNvPr id="22532" name="Picture 4" descr="952C9036"/>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19250" y="0"/>
            <a:ext cx="6192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80D8567F-39EF-4562-BA2F-33ECCBC19E7C}"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CD9200EB-F46B-489E-A99C-877FB517364C}" type="slidenum">
              <a:rPr lang="tr-TR" altLang="tr-TR"/>
              <a:pPr/>
              <a:t>12</a:t>
            </a:fld>
            <a:endParaRPr lang="tr-TR" altLang="tr-TR"/>
          </a:p>
        </p:txBody>
      </p:sp>
      <p:pic>
        <p:nvPicPr>
          <p:cNvPr id="19460" name="Picture 4" descr="69FED6BF"/>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92275" y="0"/>
            <a:ext cx="597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97A5F76E-6386-461A-8A5A-D4F3B934032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20613393-FEE6-4659-B81F-B413E9E7A611}" type="slidenum">
              <a:rPr lang="tr-TR" altLang="tr-TR"/>
              <a:pPr/>
              <a:t>13</a:t>
            </a:fld>
            <a:endParaRPr lang="tr-TR" altLang="tr-TR"/>
          </a:p>
        </p:txBody>
      </p:sp>
      <p:pic>
        <p:nvPicPr>
          <p:cNvPr id="20487" name="Picture 7" descr="E42801B4"/>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FE7D6D0-F668-4BF3-AA9D-FD618291D05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1A8BDDC7-DD5F-4A36-8B77-69AB36AD1423}" type="slidenum">
              <a:rPr lang="tr-TR" altLang="tr-TR"/>
              <a:pPr/>
              <a:t>14</a:t>
            </a:fld>
            <a:endParaRPr lang="tr-TR" altLang="tr-TR"/>
          </a:p>
        </p:txBody>
      </p:sp>
      <p:pic>
        <p:nvPicPr>
          <p:cNvPr id="34820" name="Picture 4" descr="B149CE25"/>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396875" y="0"/>
            <a:ext cx="8350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B1E9AEB-C308-4B11-A2AE-149A036587A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C04AC40A-C94D-4FD5-B20F-0690B4214259}" type="slidenum">
              <a:rPr lang="tr-TR" altLang="tr-TR"/>
              <a:pPr/>
              <a:t>15</a:t>
            </a:fld>
            <a:endParaRPr lang="tr-TR" altLang="tr-TR"/>
          </a:p>
        </p:txBody>
      </p:sp>
      <p:pic>
        <p:nvPicPr>
          <p:cNvPr id="40964" name="Picture 4" descr="8A7F35E2"/>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321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DBEB4FE-D62F-46B2-89D9-4AF8CEB06C34}"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C59CE41A-7CD3-4C2D-AB13-398C8E7776AA}" type="slidenum">
              <a:rPr lang="tr-TR" altLang="tr-TR"/>
              <a:pPr/>
              <a:t>16</a:t>
            </a:fld>
            <a:endParaRPr lang="tr-TR" altLang="tr-TR"/>
          </a:p>
        </p:txBody>
      </p:sp>
      <p:pic>
        <p:nvPicPr>
          <p:cNvPr id="41988" name="Picture 4" descr="FAFFC87B"/>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547813" y="0"/>
            <a:ext cx="5761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Veri Yer Tutucusu 1"/>
          <p:cNvSpPr>
            <a:spLocks noGrp="1"/>
          </p:cNvSpPr>
          <p:nvPr>
            <p:ph type="dt" sz="half" idx="10"/>
          </p:nvPr>
        </p:nvSpPr>
        <p:spPr/>
        <p:txBody>
          <a:bodyPr/>
          <a:lstStyle/>
          <a:p>
            <a:fld id="{5F13345F-BDE6-45CD-BB26-83DC57A9F109}"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8" name="Slayt Numarası Yer Tutucusu 3"/>
          <p:cNvSpPr>
            <a:spLocks noGrp="1"/>
          </p:cNvSpPr>
          <p:nvPr>
            <p:ph type="sldNum" sz="quarter" idx="12"/>
          </p:nvPr>
        </p:nvSpPr>
        <p:spPr/>
        <p:txBody>
          <a:bodyPr/>
          <a:lstStyle/>
          <a:p>
            <a:fld id="{3216009E-F47E-45E2-A5FF-6035254A4F84}" type="slidenum">
              <a:rPr lang="tr-TR" altLang="tr-TR"/>
              <a:pPr/>
              <a:t>17</a:t>
            </a:fld>
            <a:endParaRPr lang="tr-TR" altLang="tr-TR"/>
          </a:p>
        </p:txBody>
      </p:sp>
      <p:sp>
        <p:nvSpPr>
          <p:cNvPr id="36866" name="Rectangle 2"/>
          <p:cNvSpPr>
            <a:spLocks noChangeArrowheads="1"/>
          </p:cNvSpPr>
          <p:nvPr/>
        </p:nvSpPr>
        <p:spPr bwMode="auto">
          <a:xfrm>
            <a:off x="250825" y="333375"/>
            <a:ext cx="8424863"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r>
              <a:rPr lang="tr-TR" altLang="tr-TR"/>
              <a:t>Polimerleri inceleyebilmek için sınıflandırılmaları gerekir. Amaca uygun olarak aşağıdaki sınıflandırmalar yapılmıştır.</a:t>
            </a:r>
          </a:p>
          <a:p>
            <a:pPr algn="just"/>
            <a:endParaRPr lang="tr-TR" altLang="tr-TR"/>
          </a:p>
          <a:p>
            <a:pPr algn="just">
              <a:buFontTx/>
              <a:buAutoNum type="arabicPeriod"/>
            </a:pPr>
            <a:r>
              <a:rPr lang="tr-TR" altLang="tr-TR"/>
              <a:t>Molekül ağırlıklarına göre (oligomer, makromolekül)</a:t>
            </a:r>
          </a:p>
          <a:p>
            <a:pPr algn="just">
              <a:buFontTx/>
              <a:buAutoNum type="arabicPeriod"/>
            </a:pPr>
            <a:r>
              <a:rPr lang="tr-TR" altLang="tr-TR"/>
              <a:t>Doğada bulunup, bulunmamasına göre (doğal, yapay)</a:t>
            </a:r>
          </a:p>
          <a:p>
            <a:pPr algn="just">
              <a:buFontTx/>
              <a:buAutoNum type="arabicPeriod"/>
            </a:pPr>
            <a:r>
              <a:rPr lang="tr-TR" altLang="tr-TR"/>
              <a:t>Organik ya da anorganik olmalarına göre</a:t>
            </a:r>
          </a:p>
          <a:p>
            <a:pPr algn="just">
              <a:buFontTx/>
              <a:buAutoNum type="arabicPeriod"/>
            </a:pPr>
            <a:r>
              <a:rPr lang="tr-TR" altLang="tr-TR"/>
              <a:t>Isıya karşı gösterdikleri davranışa göre</a:t>
            </a:r>
          </a:p>
          <a:p>
            <a:pPr algn="just">
              <a:buFontTx/>
              <a:buAutoNum type="arabicPeriod"/>
            </a:pPr>
            <a:r>
              <a:rPr lang="tr-TR" altLang="tr-TR"/>
              <a:t>Zincirin kimyasal ve fiziksel yapısına göre(Düz, dallanmış, çapraz bağlı, kristal, amorf polimerler)</a:t>
            </a:r>
          </a:p>
          <a:p>
            <a:pPr algn="just">
              <a:buFontTx/>
              <a:buAutoNum type="arabicPeriod"/>
            </a:pPr>
            <a:r>
              <a:rPr lang="tr-TR" altLang="tr-TR"/>
              <a:t>Zincir yapısına göre (homopolimer, kopolimer)</a:t>
            </a:r>
          </a:p>
          <a:p>
            <a:pPr algn="just">
              <a:buFontTx/>
              <a:buAutoNum type="arabicPeriod"/>
            </a:pPr>
            <a:r>
              <a:rPr lang="tr-TR" altLang="tr-TR"/>
              <a:t>Sentezlenme şekillerine göre</a:t>
            </a:r>
          </a:p>
          <a:p>
            <a:pPr algn="just"/>
            <a:endParaRPr lang="tr-TR" altLang="tr-TR"/>
          </a:p>
        </p:txBody>
      </p:sp>
      <p:sp>
        <p:nvSpPr>
          <p:cNvPr id="36867" name="Rectangle 3"/>
          <p:cNvSpPr>
            <a:spLocks noChangeArrowheads="1"/>
          </p:cNvSpPr>
          <p:nvPr/>
        </p:nvSpPr>
        <p:spPr bwMode="auto">
          <a:xfrm>
            <a:off x="2627313" y="0"/>
            <a:ext cx="333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Polimerlerin Sınıflandırılması</a:t>
            </a:r>
          </a:p>
        </p:txBody>
      </p:sp>
      <p:sp>
        <p:nvSpPr>
          <p:cNvPr id="36868" name="Rectangle 4"/>
          <p:cNvSpPr>
            <a:spLocks noChangeArrowheads="1"/>
          </p:cNvSpPr>
          <p:nvPr/>
        </p:nvSpPr>
        <p:spPr bwMode="auto">
          <a:xfrm>
            <a:off x="250825" y="3500438"/>
            <a:ext cx="83534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Polimerleşme reaksiyonları esnasında pekçok monomer, diğer monomerlerle ya da ortamda daha önce reaksiyon vermiş ve böylece belli bir moleküler ağırlığa ulaşmış, bir molekül zinciri ile reaksiyon verebilir. Oluşan zincirlerin büyüklükleri, türlerin moleküler yapılarından, reaksiyon verme yollarına ve sentez şekillerine kadar, pek çok faktöre bağlıdır. Eğer polimer zinciri yeterince büyümemişse, bu tip polimerler </a:t>
            </a:r>
            <a:r>
              <a:rPr lang="tr-TR" altLang="tr-TR" i="1"/>
              <a:t>oligomer</a:t>
            </a:r>
            <a:r>
              <a:rPr lang="tr-TR" altLang="tr-TR"/>
              <a:t> olarak adlandırılır. </a:t>
            </a:r>
          </a:p>
        </p:txBody>
      </p:sp>
      <p:sp>
        <p:nvSpPr>
          <p:cNvPr id="36869" name="Rectangle 5"/>
          <p:cNvSpPr>
            <a:spLocks noChangeArrowheads="1"/>
          </p:cNvSpPr>
          <p:nvPr/>
        </p:nvSpPr>
        <p:spPr bwMode="auto">
          <a:xfrm>
            <a:off x="250825" y="5300663"/>
            <a:ext cx="87137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Doğal makro moleküller olmaksızın doğadaki hayatın devamı düşünülemez. Çünkü hayatın kendisini oluşturan temel elemanlar bu moleküllerdir. En iyi bilinen ve hemen akla geliveren örneklerin bazıları proteinler, selüloz, keratin gibi doğal makro moleküllerdir.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 name="Veri Yer Tutucusu 1"/>
          <p:cNvSpPr>
            <a:spLocks noGrp="1"/>
          </p:cNvSpPr>
          <p:nvPr>
            <p:ph type="dt" sz="half" idx="10"/>
          </p:nvPr>
        </p:nvSpPr>
        <p:spPr/>
        <p:txBody>
          <a:bodyPr/>
          <a:lstStyle/>
          <a:p>
            <a:fld id="{24C40382-F7DF-43A3-864A-DEB443092231}"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18" name="Slayt Numarası Yer Tutucusu 3"/>
          <p:cNvSpPr>
            <a:spLocks noGrp="1"/>
          </p:cNvSpPr>
          <p:nvPr>
            <p:ph type="sldNum" sz="quarter" idx="12"/>
          </p:nvPr>
        </p:nvSpPr>
        <p:spPr/>
        <p:txBody>
          <a:bodyPr/>
          <a:lstStyle/>
          <a:p>
            <a:fld id="{C3E80785-A9C7-47C7-BF3B-2C45E3F31944}" type="slidenum">
              <a:rPr lang="tr-TR" altLang="tr-TR"/>
              <a:pPr/>
              <a:t>18</a:t>
            </a:fld>
            <a:endParaRPr lang="tr-TR" altLang="tr-TR"/>
          </a:p>
        </p:txBody>
      </p:sp>
      <p:sp>
        <p:nvSpPr>
          <p:cNvPr id="37890" name="Rectangle 2"/>
          <p:cNvSpPr>
            <a:spLocks noChangeArrowheads="1"/>
          </p:cNvSpPr>
          <p:nvPr/>
        </p:nvSpPr>
        <p:spPr bwMode="auto">
          <a:xfrm>
            <a:off x="250825" y="620713"/>
            <a:ext cx="83566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Tek tür birimlerden oluşan polimer zinciri </a:t>
            </a:r>
            <a:r>
              <a:rPr lang="tr-TR" altLang="tr-TR" b="1" i="1"/>
              <a:t>homopolimer</a:t>
            </a:r>
            <a:r>
              <a:rPr lang="tr-TR" altLang="tr-TR"/>
              <a:t>, iki ya da daha fazla monomer içeren polimerler ise</a:t>
            </a:r>
            <a:r>
              <a:rPr lang="tr-TR" altLang="tr-TR" b="1" i="1"/>
              <a:t> kopolimer</a:t>
            </a:r>
            <a:r>
              <a:rPr lang="tr-TR" altLang="tr-TR" b="1"/>
              <a:t> </a:t>
            </a:r>
            <a:r>
              <a:rPr lang="tr-TR" altLang="tr-TR"/>
              <a:t>olarak adlandırılırlar. Gerçi kopolimerler genellikle farklı monomerlerin düzensiz birleşmesinden oluşarak </a:t>
            </a:r>
            <a:r>
              <a:rPr lang="tr-TR" altLang="tr-TR" b="1" i="1"/>
              <a:t>rastgele (random) kopolimeri </a:t>
            </a:r>
            <a:r>
              <a:rPr lang="tr-TR" altLang="tr-TR"/>
              <a:t>oluştururlar. Bununla beraber, alternatif, blok, graft ve steroblok kopolimerler bu kuralın dışındadır. </a:t>
            </a:r>
            <a:r>
              <a:rPr lang="tr-TR" altLang="tr-TR" b="1" i="1"/>
              <a:t>Alternatif kopolimerde</a:t>
            </a:r>
            <a:r>
              <a:rPr lang="tr-TR" altLang="tr-TR"/>
              <a:t> monomer birimleri birbiri ardına gelir. </a:t>
            </a:r>
            <a:r>
              <a:rPr lang="tr-TR" altLang="tr-TR" b="1" i="1"/>
              <a:t>Blok kopolimer</a:t>
            </a:r>
            <a:r>
              <a:rPr lang="tr-TR" altLang="tr-TR" i="1"/>
              <a:t> </a:t>
            </a:r>
            <a:r>
              <a:rPr lang="tr-TR" altLang="tr-TR"/>
              <a:t>farklı homopolimerlerin uzun segmentlerini içerir. </a:t>
            </a:r>
            <a:r>
              <a:rPr lang="tr-TR" altLang="tr-TR" b="1" i="1"/>
              <a:t>Graft kopolimer</a:t>
            </a:r>
            <a:r>
              <a:rPr lang="tr-TR" altLang="tr-TR" b="1"/>
              <a:t> </a:t>
            </a:r>
            <a:r>
              <a:rPr lang="tr-TR" altLang="tr-TR"/>
              <a:t>ya da diğer bir deyimle </a:t>
            </a:r>
            <a:r>
              <a:rPr lang="tr-TR" altLang="tr-TR" b="1" i="1"/>
              <a:t>aşı kopolimer</a:t>
            </a:r>
            <a:r>
              <a:rPr lang="tr-TR" altLang="tr-TR"/>
              <a:t> ise asıl mevcut bir polimer zinciri üzerinde bir dallanma olarak ikinci bir monomer içerir.</a:t>
            </a:r>
          </a:p>
        </p:txBody>
      </p:sp>
      <p:sp>
        <p:nvSpPr>
          <p:cNvPr id="37891" name="Rectangle 3"/>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37892" name="Line 4"/>
          <p:cNvSpPr>
            <a:spLocks noChangeShapeType="1"/>
          </p:cNvSpPr>
          <p:nvPr/>
        </p:nvSpPr>
        <p:spPr bwMode="auto">
          <a:xfrm>
            <a:off x="2484438" y="5589588"/>
            <a:ext cx="0" cy="142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graphicFrame>
        <p:nvGraphicFramePr>
          <p:cNvPr id="37893" name="Group 5"/>
          <p:cNvGraphicFramePr>
            <a:graphicFrameLocks noGrp="1"/>
          </p:cNvGraphicFramePr>
          <p:nvPr/>
        </p:nvGraphicFramePr>
        <p:xfrm>
          <a:off x="1042988" y="3068638"/>
          <a:ext cx="6769100" cy="3040063"/>
        </p:xfrm>
        <a:graphic>
          <a:graphicData uri="http://schemas.openxmlformats.org/drawingml/2006/table">
            <a:tbl>
              <a:tblPr/>
              <a:tblGrid>
                <a:gridCol w="6769100">
                  <a:extLst>
                    <a:ext uri="{9D8B030D-6E8A-4147-A177-3AD203B41FA5}">
                      <a16:colId xmlns:a16="http://schemas.microsoft.com/office/drawing/2014/main" val="20000"/>
                    </a:ext>
                  </a:extLst>
                </a:gridCol>
              </a:tblGrid>
              <a:tr h="463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-A-A-A-A-A-A-A-A-A-A-A-A-A-   Homopolimer</a:t>
                      </a:r>
                      <a:endParaRPr kumimoji="0" lang="tr-TR" altLang="tr-TR"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51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-A-B-A-B-A-B-A-B-A-B-A-B-A-   Alternatif kopolimer</a:t>
                      </a:r>
                      <a:endParaRPr kumimoji="0" lang="tr-TR" altLang="tr-TR"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23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-A-B-A-A-A-B-B-A-B-A-A-A-B-   Random (Rastgele) Kopolimer</a:t>
                      </a:r>
                      <a:endParaRPr kumimoji="0" lang="tr-TR" altLang="tr-TR"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635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-A-A-A-A-A-A-A-B-B-B-B-B-B-   Blok Kopolimer</a:t>
                      </a:r>
                      <a:endParaRPr kumimoji="0" lang="tr-TR" altLang="tr-TR"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255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  -A-A-A-A-A-A-A-A-A-A-A -       Graft (Aşı) Kopolimer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itchFamily="18" charset="0"/>
                          <a:cs typeface="Times New Roman" pitchFamily="18" charset="0"/>
                        </a:rPr>
                        <a:t>                     B-B-B-B-B-B-B-    </a:t>
                      </a:r>
                      <a:endParaRPr kumimoji="0" lang="tr-TR" altLang="tr-TR"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03" name="Rectangle 15"/>
          <p:cNvSpPr>
            <a:spLocks noChangeArrowheads="1"/>
          </p:cNvSpPr>
          <p:nvPr/>
        </p:nvSpPr>
        <p:spPr bwMode="auto">
          <a:xfrm>
            <a:off x="1116013" y="188913"/>
            <a:ext cx="652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b="1"/>
              <a:t>Polimer Moleküllerinde ortaya çıkabilecek dallanma tipleri</a:t>
            </a:r>
            <a:r>
              <a:rPr lang="tr-TR" altLang="tr-T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 name="Veri Yer Tutucusu 1"/>
          <p:cNvSpPr>
            <a:spLocks noGrp="1"/>
          </p:cNvSpPr>
          <p:nvPr>
            <p:ph type="dt" sz="half" idx="10"/>
          </p:nvPr>
        </p:nvSpPr>
        <p:spPr/>
        <p:txBody>
          <a:bodyPr/>
          <a:lstStyle/>
          <a:p>
            <a:fld id="{AE2384FA-C937-4DD5-A8C7-DA3C74DC46B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14" name="Slayt Numarası Yer Tutucusu 3"/>
          <p:cNvSpPr>
            <a:spLocks noGrp="1"/>
          </p:cNvSpPr>
          <p:nvPr>
            <p:ph type="sldNum" sz="quarter" idx="12"/>
          </p:nvPr>
        </p:nvSpPr>
        <p:spPr/>
        <p:txBody>
          <a:bodyPr/>
          <a:lstStyle/>
          <a:p>
            <a:fld id="{A713F5D7-9A41-4E90-BD3F-B26E669B3D95}" type="slidenum">
              <a:rPr lang="tr-TR" altLang="tr-TR"/>
              <a:pPr/>
              <a:t>19</a:t>
            </a:fld>
            <a:endParaRPr lang="tr-TR" altLang="tr-TR"/>
          </a:p>
        </p:txBody>
      </p:sp>
      <p:sp>
        <p:nvSpPr>
          <p:cNvPr id="38914" name="Rectangle 2"/>
          <p:cNvSpPr>
            <a:spLocks noChangeArrowheads="1"/>
          </p:cNvSpPr>
          <p:nvPr/>
        </p:nvSpPr>
        <p:spPr bwMode="auto">
          <a:xfrm>
            <a:off x="250825" y="188913"/>
            <a:ext cx="8640763"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Ayrıca polimerler lineer, dallanmış ve ağ olarak da tanımlanırlar. Lineer polimerde hiçbir dallanma yoktur (A). Graft Kopolimerler dallanmış polimerlerin bir örneğidir (B). Ağ (Network) polimerler, difonksiyonlu monomerler yerine, polifonksiyonlu monomerler kullanıldığında meydana gelirler. Ağ polimerler ayrıca çapraz bağlı polimerleri de kapsarlar (C). Çünkü çapraz bağlanmayla polimer zincirleri hareketliliklerini kaybederler. Bu nedenle erimeyecekleri ya da akmayacakları için kalıpla da şekillendirilemezler. Yani yukarıda bahsedilen termosetting polimerler grubuna girerler.</a:t>
            </a:r>
          </a:p>
        </p:txBody>
      </p:sp>
      <p:pic>
        <p:nvPicPr>
          <p:cNvPr id="38915" name="Picture 3" descr="lin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1905000" cy="666750"/>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p:cNvSpPr>
            <a:spLocks noChangeArrowheads="1"/>
          </p:cNvSpPr>
          <p:nvPr/>
        </p:nvSpPr>
        <p:spPr bwMode="auto">
          <a:xfrm>
            <a:off x="2339975" y="2636838"/>
            <a:ext cx="278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tr-TR" altLang="tr-TR"/>
              <a:t>Doğrusal (Lineer) Polimer</a:t>
            </a:r>
          </a:p>
        </p:txBody>
      </p:sp>
      <p:sp>
        <p:nvSpPr>
          <p:cNvPr id="38917" name="Rectangle 5"/>
          <p:cNvSpPr>
            <a:spLocks noChangeArrowheads="1"/>
          </p:cNvSpPr>
          <p:nvPr/>
        </p:nvSpPr>
        <p:spPr bwMode="auto">
          <a:xfrm>
            <a:off x="971550" y="4652963"/>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a:t>(B)</a:t>
            </a:r>
          </a:p>
        </p:txBody>
      </p:sp>
      <p:pic>
        <p:nvPicPr>
          <p:cNvPr id="38918" name="Picture 6" descr="brac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463"/>
            <a:ext cx="1905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437063"/>
            <a:ext cx="1905000" cy="1200150"/>
          </a:xfrm>
          <a:prstGeom prst="rect">
            <a:avLst/>
          </a:prstGeom>
          <a:noFill/>
          <a:extLst>
            <a:ext uri="{909E8E84-426E-40DD-AFC4-6F175D3DCCD1}">
              <a14:hiddenFill xmlns:a14="http://schemas.microsoft.com/office/drawing/2010/main">
                <a:solidFill>
                  <a:srgbClr val="FFFFFF"/>
                </a:solidFill>
              </a14:hiddenFill>
            </a:ext>
          </a:extLst>
        </p:spPr>
      </p:pic>
      <p:sp>
        <p:nvSpPr>
          <p:cNvPr id="38920" name="Rectangle 8"/>
          <p:cNvSpPr>
            <a:spLocks noChangeArrowheads="1"/>
          </p:cNvSpPr>
          <p:nvPr/>
        </p:nvSpPr>
        <p:spPr bwMode="auto">
          <a:xfrm>
            <a:off x="2411413" y="3789363"/>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0000"/>
                </a:solidFill>
              </a:rPr>
              <a:t>Dallanmış (Branched) Polimer</a:t>
            </a:r>
          </a:p>
        </p:txBody>
      </p:sp>
      <p:sp>
        <p:nvSpPr>
          <p:cNvPr id="38921" name="Rectangle 9"/>
          <p:cNvSpPr>
            <a:spLocks noChangeArrowheads="1"/>
          </p:cNvSpPr>
          <p:nvPr/>
        </p:nvSpPr>
        <p:spPr bwMode="auto">
          <a:xfrm>
            <a:off x="4572000" y="4797425"/>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solidFill>
                  <a:srgbClr val="000000"/>
                </a:solidFill>
              </a:rPr>
              <a:t>Ağ (Network) Polimer</a:t>
            </a:r>
          </a:p>
        </p:txBody>
      </p:sp>
      <p:sp>
        <p:nvSpPr>
          <p:cNvPr id="38922" name="Rectangle 10"/>
          <p:cNvSpPr>
            <a:spLocks noChangeArrowheads="1"/>
          </p:cNvSpPr>
          <p:nvPr/>
        </p:nvSpPr>
        <p:spPr bwMode="auto">
          <a:xfrm>
            <a:off x="3059113" y="566102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a:t>(C)</a:t>
            </a:r>
          </a:p>
        </p:txBody>
      </p:sp>
      <p:sp>
        <p:nvSpPr>
          <p:cNvPr id="38923" name="Rectangle 11"/>
          <p:cNvSpPr>
            <a:spLocks noChangeArrowheads="1"/>
          </p:cNvSpPr>
          <p:nvPr/>
        </p:nvSpPr>
        <p:spPr bwMode="auto">
          <a:xfrm>
            <a:off x="971550" y="3068638"/>
            <a:ext cx="48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tr-TR"/>
              <a:t>Fact</a:t>
            </a:r>
          </a:p>
        </p:txBody>
      </p:sp>
      <p:sp>
        <p:nvSpPr>
          <p:cNvPr id="24579" name="Text Box 3"/>
          <p:cNvSpPr txBox="1">
            <a:spLocks noGrp="1" noChangeArrowheads="1"/>
          </p:cNvSpPr>
          <p:nvPr>
            <p:ph sz="quarter" idx="1"/>
          </p:nvPr>
        </p:nvSpPr>
        <p:spPr>
          <a:xfrm>
            <a:off x="468313" y="1268413"/>
            <a:ext cx="8229600" cy="4525962"/>
          </a:xfrm>
          <a:noFill/>
          <a:ln/>
        </p:spPr>
        <p:txBody>
          <a:bodyPr/>
          <a:lstStyle/>
          <a:p>
            <a:pPr algn="ctr" eaLnBrk="0" hangingPunct="0">
              <a:spcBef>
                <a:spcPct val="0"/>
              </a:spcBef>
              <a:buFontTx/>
              <a:buNone/>
            </a:pPr>
            <a:r>
              <a:rPr lang="en-US" altLang="tr-TR"/>
              <a:t>Plastic Production accounts for 4% of the total US energy consumption. </a:t>
            </a:r>
          </a:p>
        </p:txBody>
      </p:sp>
      <p:sp>
        <p:nvSpPr>
          <p:cNvPr id="5" name="Veri Yer Tutucusu 3"/>
          <p:cNvSpPr>
            <a:spLocks noGrp="1"/>
          </p:cNvSpPr>
          <p:nvPr>
            <p:ph type="dt" sz="half" idx="14"/>
          </p:nvPr>
        </p:nvSpPr>
        <p:spPr/>
        <p:txBody>
          <a:bodyPr/>
          <a:lstStyle/>
          <a:p>
            <a:fld id="{CDC5B92D-25CB-4941-9DF4-BC0F544CF5B4}" type="datetime1">
              <a:rPr lang="tr-TR" altLang="tr-TR" smtClean="0"/>
              <a:t>17.10.2018</a:t>
            </a:fld>
            <a:endParaRPr lang="tr-TR" altLang="tr-TR"/>
          </a:p>
        </p:txBody>
      </p:sp>
      <p:sp>
        <p:nvSpPr>
          <p:cNvPr id="7" name="Slayt Numarası Yer Tutucusu 5"/>
          <p:cNvSpPr>
            <a:spLocks noGrp="1"/>
          </p:cNvSpPr>
          <p:nvPr>
            <p:ph type="sldNum" sz="quarter" idx="15"/>
          </p:nvPr>
        </p:nvSpPr>
        <p:spPr/>
        <p:txBody>
          <a:bodyPr/>
          <a:lstStyle/>
          <a:p>
            <a:fld id="{541230A1-F793-4D50-AD9A-BB9B32B615CA}" type="slidenum">
              <a:rPr lang="tr-TR" altLang="tr-TR"/>
              <a:pPr/>
              <a:t>2</a:t>
            </a:fld>
            <a:endParaRPr lang="tr-TR" altLang="tr-TR"/>
          </a:p>
        </p:txBody>
      </p:sp>
      <p:sp>
        <p:nvSpPr>
          <p:cNvPr id="2" name="Altbilgi Yer Tutucusu 1"/>
          <p:cNvSpPr>
            <a:spLocks noGrp="1"/>
          </p:cNvSpPr>
          <p:nvPr>
            <p:ph type="ftr" sz="quarter" idx="16"/>
          </p:nvPr>
        </p:nvSpPr>
        <p:spPr/>
        <p:txBody>
          <a:bodyPr/>
          <a:lstStyle/>
          <a:p>
            <a:r>
              <a:rPr lang="tr-TR" altLang="tr-TR"/>
              <a:t>KİM232 END.KİM.II-DOÇ.DR.KAMRAN POLAT-ANKARA ÜNİV., FEN FAK., KİMYA BÖL.,</a:t>
            </a:r>
          </a:p>
        </p:txBody>
      </p:sp>
      <p:pic>
        <p:nvPicPr>
          <p:cNvPr id="24580" name="Picture 4" descr="plastic bot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92375"/>
            <a:ext cx="4179888"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1"/>
          <p:cNvSpPr>
            <a:spLocks noGrp="1"/>
          </p:cNvSpPr>
          <p:nvPr>
            <p:ph type="dt" sz="half" idx="10"/>
          </p:nvPr>
        </p:nvSpPr>
        <p:spPr/>
        <p:txBody>
          <a:bodyPr/>
          <a:lstStyle/>
          <a:p>
            <a:fld id="{3EAEA8F7-C424-4435-9195-9472F8427E0F}"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7" name="Slayt Numarası Yer Tutucusu 3"/>
          <p:cNvSpPr>
            <a:spLocks noGrp="1"/>
          </p:cNvSpPr>
          <p:nvPr>
            <p:ph type="sldNum" sz="quarter" idx="12"/>
          </p:nvPr>
        </p:nvSpPr>
        <p:spPr/>
        <p:txBody>
          <a:bodyPr/>
          <a:lstStyle/>
          <a:p>
            <a:fld id="{56AF4461-A517-4964-9474-597A912DFDC2}" type="slidenum">
              <a:rPr lang="tr-TR" altLang="tr-TR"/>
              <a:pPr/>
              <a:t>20</a:t>
            </a:fld>
            <a:endParaRPr lang="tr-TR" altLang="tr-TR"/>
          </a:p>
        </p:txBody>
      </p:sp>
      <p:sp>
        <p:nvSpPr>
          <p:cNvPr id="39938" name="Rectangle 2"/>
          <p:cNvSpPr>
            <a:spLocks noChangeArrowheads="1"/>
          </p:cNvSpPr>
          <p:nvPr/>
        </p:nvSpPr>
        <p:spPr bwMode="auto">
          <a:xfrm>
            <a:off x="250825" y="3716338"/>
            <a:ext cx="8497888" cy="2838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b="1"/>
              <a:t>Polimerlerde Erime ve Camsı Geçiş Sıcaklıkları</a:t>
            </a:r>
          </a:p>
          <a:p>
            <a:endParaRPr lang="tr-TR" altLang="tr-TR"/>
          </a:p>
          <a:p>
            <a:r>
              <a:rPr lang="tr-TR" altLang="tr-TR"/>
              <a:t>Doğrusal bir polimer, yeterince yüksek sıcaklıklarda amorf, kauçuksu bir eriyiktir. Zincirler birbiri içine giren yumak görünümünde olup, bir konformasyondan öbürün rastgele dönme ve bükülme hareketleri yapar. Yeterince düşük sıcaklıklada ise aynı polimer sert bir katıdır. Bir polimer soğutulduğunda birbirinden farklı iki mekanizma ile kristallenir. Bunlardan biri </a:t>
            </a:r>
            <a:r>
              <a:rPr lang="tr-TR" altLang="tr-TR" i="1"/>
              <a:t>kristallenme</a:t>
            </a:r>
            <a:r>
              <a:rPr lang="tr-TR" altLang="tr-TR"/>
              <a:t> diğeri ise </a:t>
            </a:r>
            <a:r>
              <a:rPr lang="tr-TR" altLang="tr-TR" i="1"/>
              <a:t>camsılaşma</a:t>
            </a:r>
            <a:r>
              <a:rPr lang="tr-TR" altLang="tr-TR"/>
              <a:t>dır. Bir polimerik maddenin ne tür pratik uygulamaya elverişli olduğu belirleyen faktörlerden biri Te (kristal erime noktası) ve Tg (camsı geçiş sıcaklığı) ile belirlenir </a:t>
            </a:r>
          </a:p>
        </p:txBody>
      </p:sp>
      <p:sp>
        <p:nvSpPr>
          <p:cNvPr id="39939" name="Rectangle 3"/>
          <p:cNvSpPr>
            <a:spLocks noChangeArrowheads="1"/>
          </p:cNvSpPr>
          <p:nvPr/>
        </p:nvSpPr>
        <p:spPr bwMode="auto">
          <a:xfrm>
            <a:off x="323850" y="0"/>
            <a:ext cx="8593138" cy="28384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Her gün gelişen yeni polimer sentez yöntemleri sayesinde elde edilmiş binlerce polimere hergün yenileri ilave edilmektedir. Günlük hayatın hemen her alanında rastlanan polimerik malzemeler,  hayatın vazgeçilmez parçaları olmuşlardır.Polimerik malzemelerin bu kadar geniş kullanım alanlarına sahip olmalarının sebebi, yapısal özelliklerinin istenildiği gibi ayarlanabilir olmasından ve ekonomik olarak elde edilebilmelerinden kaynaklanmaktadır. Yapısal özelliklerinin istenildiği gibi ayarlanabilir olması, monomerlerin kendi kendileriyle ve diğer monomerlerle bağlanmalarında, bağlanma şekillerinin ve bağlanma miktarlarının fazlalığının bir sonucudur. Ayrıca istenilen fonksiyonlara sahip polimerler de uygun fonksiyonel gruplu monomerler kullanılarak kolayca hazırlanabilir </a:t>
            </a:r>
          </a:p>
        </p:txBody>
      </p:sp>
      <p:sp>
        <p:nvSpPr>
          <p:cNvPr id="39940" name="Rectangle 4"/>
          <p:cNvSpPr>
            <a:spLocks noChangeArrowheads="1"/>
          </p:cNvSpPr>
          <p:nvPr/>
        </p:nvSpPr>
        <p:spPr bwMode="auto">
          <a:xfrm>
            <a:off x="250825" y="2997200"/>
            <a:ext cx="8569325" cy="6413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a:t>Anorganik polimerlerde esas zincir karbona dayalı yapıya sahip değildir ve genellikle organik polimerlere kıyasla daha fazla ısıya dayanıklı ve daha serttirler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23587402-EE8D-46CF-B220-EC4C145023F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47166CB4-83E3-4AFC-92F0-70050011AB31}" type="slidenum">
              <a:rPr lang="tr-TR" altLang="tr-TR"/>
              <a:pPr/>
              <a:t>21</a:t>
            </a:fld>
            <a:endParaRPr lang="tr-TR" altLang="tr-TR"/>
          </a:p>
        </p:txBody>
      </p:sp>
      <p:pic>
        <p:nvPicPr>
          <p:cNvPr id="43012" name="Picture 4" descr="3CE13040"/>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26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2918A971-A3B4-41F7-AC53-46EC1D1BB48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C983207-F4F5-4E28-8A1A-8FD87974433D}" type="slidenum">
              <a:rPr lang="tr-TR" altLang="tr-TR"/>
              <a:pPr/>
              <a:t>22</a:t>
            </a:fld>
            <a:endParaRPr lang="tr-TR" altLang="tr-TR"/>
          </a:p>
        </p:txBody>
      </p:sp>
      <p:pic>
        <p:nvPicPr>
          <p:cNvPr id="44036" name="Picture 4" descr="86E8F341"/>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250825" y="0"/>
            <a:ext cx="88931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2F2819EF-E93B-40EF-B975-4FBEF1FDA64B}"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3A126BDF-2944-46D0-92B2-B09B95E744EC}" type="slidenum">
              <a:rPr lang="tr-TR" altLang="tr-TR"/>
              <a:pPr/>
              <a:t>23</a:t>
            </a:fld>
            <a:endParaRPr lang="tr-TR" altLang="tr-TR"/>
          </a:p>
        </p:txBody>
      </p:sp>
      <p:pic>
        <p:nvPicPr>
          <p:cNvPr id="45060" name="Picture 4" descr="6C19404E"/>
          <p:cNvPicPr>
            <a:picLocks noChangeAspect="1" noChangeArrowheads="1"/>
          </p:cNvPicPr>
          <p:nvPr/>
        </p:nvPicPr>
        <p:blipFill>
          <a:blip r:embed="rId2">
            <a:lum bright="-48000" contrast="66000"/>
            <a:extLst>
              <a:ext uri="{28A0092B-C50C-407E-A947-70E740481C1C}">
                <a14:useLocalDpi xmlns:a14="http://schemas.microsoft.com/office/drawing/2010/main" val="0"/>
              </a:ext>
            </a:extLst>
          </a:blip>
          <a:srcRect/>
          <a:stretch>
            <a:fillRect/>
          </a:stretch>
        </p:blipFill>
        <p:spPr bwMode="auto">
          <a:xfrm>
            <a:off x="1403350" y="0"/>
            <a:ext cx="6913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3F0890D-2AF6-4E5B-BD08-76A8E1162870}"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6A44A565-C31B-4E22-9937-A59A77AED709}" type="slidenum">
              <a:rPr lang="tr-TR" altLang="tr-TR"/>
              <a:pPr/>
              <a:t>24</a:t>
            </a:fld>
            <a:endParaRPr lang="tr-TR" altLang="tr-TR"/>
          </a:p>
        </p:txBody>
      </p:sp>
      <p:pic>
        <p:nvPicPr>
          <p:cNvPr id="46084" name="Picture 4" descr="D48557F7"/>
          <p:cNvPicPr>
            <a:picLocks noChangeAspect="1" noChangeArrowheads="1"/>
          </p:cNvPicPr>
          <p:nvPr/>
        </p:nvPicPr>
        <p:blipFill>
          <a:blip r:embed="rId2">
            <a:lum bright="-48000" contrast="64000"/>
            <a:extLst>
              <a:ext uri="{28A0092B-C50C-407E-A947-70E740481C1C}">
                <a14:useLocalDpi xmlns:a14="http://schemas.microsoft.com/office/drawing/2010/main" val="0"/>
              </a:ext>
            </a:extLst>
          </a:blip>
          <a:srcRect/>
          <a:stretch>
            <a:fillRect/>
          </a:stretch>
        </p:blipFill>
        <p:spPr bwMode="auto">
          <a:xfrm>
            <a:off x="1547813"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BA46248F-3735-416E-8C97-8346D758589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EA35703C-8EB2-4250-9951-E738BCF94CE5}" type="slidenum">
              <a:rPr lang="tr-TR" altLang="tr-TR"/>
              <a:pPr/>
              <a:t>25</a:t>
            </a:fld>
            <a:endParaRPr lang="tr-TR" altLang="tr-TR"/>
          </a:p>
        </p:txBody>
      </p:sp>
      <p:pic>
        <p:nvPicPr>
          <p:cNvPr id="47108" name="Picture 4" descr="82F0E18C"/>
          <p:cNvPicPr>
            <a:picLocks noChangeAspect="1" noChangeArrowheads="1"/>
          </p:cNvPicPr>
          <p:nvPr/>
        </p:nvPicPr>
        <p:blipFill>
          <a:blip r:embed="rId2">
            <a:lum bright="-48000" contrast="64000"/>
            <a:extLst>
              <a:ext uri="{28A0092B-C50C-407E-A947-70E740481C1C}">
                <a14:useLocalDpi xmlns:a14="http://schemas.microsoft.com/office/drawing/2010/main" val="0"/>
              </a:ext>
            </a:extLst>
          </a:blip>
          <a:srcRect/>
          <a:stretch>
            <a:fillRect/>
          </a:stretch>
        </p:blipFill>
        <p:spPr bwMode="auto">
          <a:xfrm>
            <a:off x="1258888" y="0"/>
            <a:ext cx="6842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80C8CFB-B295-4E43-8237-4853D15BB221}"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5BA3EEF8-06FC-49C6-8E0F-A8BF97228387}" type="slidenum">
              <a:rPr lang="tr-TR" altLang="tr-TR"/>
              <a:pPr/>
              <a:t>26</a:t>
            </a:fld>
            <a:endParaRPr lang="tr-TR" altLang="tr-TR"/>
          </a:p>
        </p:txBody>
      </p:sp>
      <p:pic>
        <p:nvPicPr>
          <p:cNvPr id="49156" name="Picture 4" descr="ECCC9B7A"/>
          <p:cNvPicPr>
            <a:picLocks noChangeAspect="1" noChangeArrowheads="1"/>
          </p:cNvPicPr>
          <p:nvPr/>
        </p:nvPicPr>
        <p:blipFill>
          <a:blip r:embed="rId2" cstate="print">
            <a:lum bright="-46000" contrast="64000"/>
            <a:extLst>
              <a:ext uri="{28A0092B-C50C-407E-A947-70E740481C1C}">
                <a14:useLocalDpi xmlns:a14="http://schemas.microsoft.com/office/drawing/2010/main" val="0"/>
              </a:ext>
            </a:extLst>
          </a:blip>
          <a:srcRect/>
          <a:stretch>
            <a:fillRect/>
          </a:stretch>
        </p:blipFill>
        <p:spPr bwMode="auto">
          <a:xfrm>
            <a:off x="1619250" y="0"/>
            <a:ext cx="6265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BC5C041-D2D5-450E-8C16-373E0FC22CA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B037AE7A-13DA-4DF1-84CA-22982640FF44}" type="slidenum">
              <a:rPr lang="tr-TR" altLang="tr-TR"/>
              <a:pPr/>
              <a:t>27</a:t>
            </a:fld>
            <a:endParaRPr lang="tr-TR" altLang="tr-TR"/>
          </a:p>
        </p:txBody>
      </p:sp>
      <p:pic>
        <p:nvPicPr>
          <p:cNvPr id="50180" name="Picture 4" descr="BB408133"/>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rot="16200000">
            <a:off x="1823245" y="-1156494"/>
            <a:ext cx="5497512" cy="862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F96474D-86F2-49F5-9357-CD970D54CC4B}"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F0DDA247-9E6F-40AB-8248-6DBD722310A5}" type="slidenum">
              <a:rPr lang="tr-TR" altLang="tr-TR"/>
              <a:pPr/>
              <a:t>28</a:t>
            </a:fld>
            <a:endParaRPr lang="tr-TR" altLang="tr-TR"/>
          </a:p>
        </p:txBody>
      </p:sp>
      <p:pic>
        <p:nvPicPr>
          <p:cNvPr id="51204" name="Picture 4" descr="D3BBE198"/>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92275" y="0"/>
            <a:ext cx="590391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BC83225B-DCAA-4249-8339-49A413C4DD1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6C2589DE-D02D-4329-8ED5-CF7DD12E9BA1}" type="slidenum">
              <a:rPr lang="tr-TR" altLang="tr-TR"/>
              <a:pPr/>
              <a:t>29</a:t>
            </a:fld>
            <a:endParaRPr lang="tr-TR" altLang="tr-TR"/>
          </a:p>
        </p:txBody>
      </p:sp>
      <p:pic>
        <p:nvPicPr>
          <p:cNvPr id="52228" name="Picture 4" descr="A44504B9"/>
          <p:cNvPicPr>
            <a:picLocks noChangeAspect="1" noChangeArrowheads="1"/>
          </p:cNvPicPr>
          <p:nvPr/>
        </p:nvPicPr>
        <p:blipFill>
          <a:blip r:embed="rId2">
            <a:lum bright="-46000" contrast="64000"/>
            <a:extLst>
              <a:ext uri="{28A0092B-C50C-407E-A947-70E740481C1C}">
                <a14:useLocalDpi xmlns:a14="http://schemas.microsoft.com/office/drawing/2010/main" val="0"/>
              </a:ext>
            </a:extLst>
          </a:blip>
          <a:srcRect/>
          <a:stretch>
            <a:fillRect/>
          </a:stretch>
        </p:blipFill>
        <p:spPr bwMode="auto">
          <a:xfrm>
            <a:off x="395288" y="333375"/>
            <a:ext cx="8497887"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0"/>
            <a:ext cx="8229600" cy="1143000"/>
          </a:xfrm>
        </p:spPr>
        <p:txBody>
          <a:bodyPr/>
          <a:lstStyle/>
          <a:p>
            <a:r>
              <a:rPr lang="en-US" altLang="tr-TR" sz="3600"/>
              <a:t>World Consumption of Plastic</a:t>
            </a:r>
            <a:br>
              <a:rPr lang="en-US" altLang="tr-TR"/>
            </a:br>
            <a:r>
              <a:rPr lang="en-US" altLang="tr-TR" sz="2800"/>
              <a:t>1999</a:t>
            </a:r>
          </a:p>
        </p:txBody>
      </p:sp>
      <p:sp>
        <p:nvSpPr>
          <p:cNvPr id="4" name="Veri Yer Tutucusu 2"/>
          <p:cNvSpPr>
            <a:spLocks noGrp="1"/>
          </p:cNvSpPr>
          <p:nvPr>
            <p:ph type="dt" sz="half" idx="10"/>
          </p:nvPr>
        </p:nvSpPr>
        <p:spPr/>
        <p:txBody>
          <a:bodyPr/>
          <a:lstStyle/>
          <a:p>
            <a:fld id="{E86DFE03-5C91-45B7-981A-A311A560158B}" type="datetime1">
              <a:rPr lang="tr-TR" altLang="tr-TR" smtClean="0"/>
              <a:t>17.10.2018</a:t>
            </a:fld>
            <a:endParaRPr lang="tr-TR" altLang="tr-TR"/>
          </a:p>
        </p:txBody>
      </p:sp>
      <p:sp>
        <p:nvSpPr>
          <p:cNvPr id="6" name="Slayt Numarası Yer Tutucusu 4"/>
          <p:cNvSpPr>
            <a:spLocks noGrp="1"/>
          </p:cNvSpPr>
          <p:nvPr>
            <p:ph type="sldNum" sz="quarter" idx="11"/>
          </p:nvPr>
        </p:nvSpPr>
        <p:spPr/>
        <p:txBody>
          <a:bodyPr/>
          <a:lstStyle/>
          <a:p>
            <a:fld id="{5B84A1D4-C951-4180-8C6C-D0D34FA70C55}" type="slidenum">
              <a:rPr lang="tr-TR" altLang="tr-TR"/>
              <a:pPr/>
              <a:t>3</a:t>
            </a:fld>
            <a:endParaRPr lang="tr-TR" altLang="tr-TR"/>
          </a:p>
        </p:txBody>
      </p:sp>
      <p:sp>
        <p:nvSpPr>
          <p:cNvPr id="2" name="Altbilgi Yer Tutucusu 1"/>
          <p:cNvSpPr>
            <a:spLocks noGrp="1"/>
          </p:cNvSpPr>
          <p:nvPr>
            <p:ph type="ftr" sz="quarter" idx="12"/>
          </p:nvPr>
        </p:nvSpPr>
        <p:spPr/>
        <p:txBody>
          <a:bodyPr/>
          <a:lstStyle/>
          <a:p>
            <a:r>
              <a:rPr lang="tr-TR" altLang="tr-TR"/>
              <a:t>KİM232 END.KİM.II-DOÇ.DR.KAMRAN POLAT-ANKARA ÜNİV., FEN FAK., KİMYA BÖL.,</a:t>
            </a:r>
          </a:p>
        </p:txBody>
      </p:sp>
      <p:pic>
        <p:nvPicPr>
          <p:cNvPr id="25603" name="Picture 3" descr="Growth-World-US-CA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71550" y="1268413"/>
            <a:ext cx="6858000" cy="4914900"/>
          </a:xfrm>
          <a:prstGeom prst="rect">
            <a:avLst/>
          </a:prstGeom>
          <a:solidFill>
            <a:srgbClr val="FFCC99"/>
          </a:solid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CC74670-8390-4F97-A57E-E70B62584FC0}"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68D3F0BF-AF76-498E-AF86-A52F373C55B6}" type="slidenum">
              <a:rPr lang="tr-TR" altLang="tr-TR"/>
              <a:pPr/>
              <a:t>30</a:t>
            </a:fld>
            <a:endParaRPr lang="tr-TR" altLang="tr-TR"/>
          </a:p>
        </p:txBody>
      </p:sp>
      <p:pic>
        <p:nvPicPr>
          <p:cNvPr id="53252" name="Picture 4" descr="4D73F366"/>
          <p:cNvPicPr>
            <a:picLocks noChangeAspect="1" noChangeArrowheads="1"/>
          </p:cNvPicPr>
          <p:nvPr/>
        </p:nvPicPr>
        <p:blipFill>
          <a:blip r:embed="rId2">
            <a:lum bright="-40000" contrast="62000"/>
            <a:extLst>
              <a:ext uri="{28A0092B-C50C-407E-A947-70E740481C1C}">
                <a14:useLocalDpi xmlns:a14="http://schemas.microsoft.com/office/drawing/2010/main" val="0"/>
              </a:ext>
            </a:extLst>
          </a:blip>
          <a:srcRect/>
          <a:stretch>
            <a:fillRect/>
          </a:stretch>
        </p:blipFill>
        <p:spPr bwMode="auto">
          <a:xfrm>
            <a:off x="1547813" y="0"/>
            <a:ext cx="611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DD36446-1B9F-43E8-A036-6614C5CC313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F6F80AEA-F9F5-4123-9110-7E772D6CDC80}" type="slidenum">
              <a:rPr lang="tr-TR" altLang="tr-TR"/>
              <a:pPr/>
              <a:t>31</a:t>
            </a:fld>
            <a:endParaRPr lang="tr-TR" altLang="tr-TR"/>
          </a:p>
        </p:txBody>
      </p:sp>
      <p:pic>
        <p:nvPicPr>
          <p:cNvPr id="54276" name="Picture 4" descr="E6D4002F"/>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763713" y="0"/>
            <a:ext cx="5976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77B8BBD-41A2-47A2-B04D-AAFFFB2A7C5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7DE0249-E759-4DC0-AFE2-7BE480A6CD17}" type="slidenum">
              <a:rPr lang="tr-TR" altLang="tr-TR"/>
              <a:pPr/>
              <a:t>32</a:t>
            </a:fld>
            <a:endParaRPr lang="tr-TR" altLang="tr-TR"/>
          </a:p>
        </p:txBody>
      </p:sp>
      <p:pic>
        <p:nvPicPr>
          <p:cNvPr id="55300" name="Picture 4" descr="356DBC64"/>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rot="-5400000">
            <a:off x="1655763" y="-1000125"/>
            <a:ext cx="5976938" cy="84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D8602EF9-19EF-4420-84E7-EF5EF240F182}"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7C6E5AC4-1FD7-4ED7-9C83-C89E95E5F9D3}" type="slidenum">
              <a:rPr lang="tr-TR" altLang="tr-TR"/>
              <a:pPr/>
              <a:t>33</a:t>
            </a:fld>
            <a:endParaRPr lang="tr-TR" altLang="tr-TR"/>
          </a:p>
        </p:txBody>
      </p:sp>
      <p:pic>
        <p:nvPicPr>
          <p:cNvPr id="56324" name="Picture 4" descr="D5666915"/>
          <p:cNvPicPr>
            <a:picLocks noChangeAspect="1" noChangeArrowheads="1"/>
          </p:cNvPicPr>
          <p:nvPr/>
        </p:nvPicPr>
        <p:blipFill>
          <a:blip r:embed="rId2">
            <a:lum bright="-42000" contrast="58000"/>
            <a:extLst>
              <a:ext uri="{28A0092B-C50C-407E-A947-70E740481C1C}">
                <a14:useLocalDpi xmlns:a14="http://schemas.microsoft.com/office/drawing/2010/main" val="0"/>
              </a:ext>
            </a:extLst>
          </a:blip>
          <a:srcRect/>
          <a:stretch>
            <a:fillRect/>
          </a:stretch>
        </p:blipFill>
        <p:spPr bwMode="auto">
          <a:xfrm>
            <a:off x="1692275" y="0"/>
            <a:ext cx="604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D3553D9-E605-4463-9E87-6683058886B3}"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8396787A-84F1-4118-8862-28C5A71FDFFF}" type="slidenum">
              <a:rPr lang="tr-TR" altLang="tr-TR"/>
              <a:pPr/>
              <a:t>34</a:t>
            </a:fld>
            <a:endParaRPr lang="tr-TR" altLang="tr-TR"/>
          </a:p>
        </p:txBody>
      </p:sp>
      <p:pic>
        <p:nvPicPr>
          <p:cNvPr id="57348" name="Picture 4" descr="E71EB412"/>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468313" y="620713"/>
            <a:ext cx="80803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93DA0A5-DED1-4F8A-9007-0D9B3294AE1F}"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764F0B03-C1D0-4459-80ED-895DAE5334FF}" type="slidenum">
              <a:rPr lang="tr-TR" altLang="tr-TR"/>
              <a:pPr/>
              <a:t>35</a:t>
            </a:fld>
            <a:endParaRPr lang="tr-TR" altLang="tr-TR"/>
          </a:p>
        </p:txBody>
      </p:sp>
      <p:pic>
        <p:nvPicPr>
          <p:cNvPr id="58372" name="Picture 4" descr="8E1050EB"/>
          <p:cNvPicPr>
            <a:picLocks noChangeAspect="1" noChangeArrowheads="1"/>
          </p:cNvPicPr>
          <p:nvPr/>
        </p:nvPicPr>
        <p:blipFill>
          <a:blip r:embed="rId2">
            <a:lum bright="-46000" contrast="62000"/>
            <a:extLst>
              <a:ext uri="{28A0092B-C50C-407E-A947-70E740481C1C}">
                <a14:useLocalDpi xmlns:a14="http://schemas.microsoft.com/office/drawing/2010/main" val="0"/>
              </a:ext>
            </a:extLst>
          </a:blip>
          <a:srcRect/>
          <a:stretch>
            <a:fillRect/>
          </a:stretch>
        </p:blipFill>
        <p:spPr bwMode="auto">
          <a:xfrm>
            <a:off x="1547813" y="0"/>
            <a:ext cx="6192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F1255AB-0A7B-4DB4-8456-B050A45B98AC}"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5BF45EE-2F16-4713-B205-0FE07CC367CF}" type="slidenum">
              <a:rPr lang="tr-TR" altLang="tr-TR"/>
              <a:pPr/>
              <a:t>36</a:t>
            </a:fld>
            <a:endParaRPr lang="tr-TR" altLang="tr-TR"/>
          </a:p>
        </p:txBody>
      </p:sp>
      <p:pic>
        <p:nvPicPr>
          <p:cNvPr id="59396" name="Picture 4" descr="9E04BDF0"/>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408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684A8B4-81D3-456D-AFEC-D7E546948F46}"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AF849E44-7D1A-4922-86BC-14D66C088B51}" type="slidenum">
              <a:rPr lang="tr-TR" altLang="tr-TR"/>
              <a:pPr/>
              <a:t>37</a:t>
            </a:fld>
            <a:endParaRPr lang="tr-TR" altLang="tr-TR"/>
          </a:p>
        </p:txBody>
      </p:sp>
      <p:pic>
        <p:nvPicPr>
          <p:cNvPr id="60420" name="Picture 4" descr="765B4531"/>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19250" y="0"/>
            <a:ext cx="61928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A5D7C80-1FAB-4F23-A470-3723A0939630}"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F154946-38FE-4D6F-AE3F-0D12D33F61B6}" type="slidenum">
              <a:rPr lang="tr-TR" altLang="tr-TR"/>
              <a:pPr/>
              <a:t>38</a:t>
            </a:fld>
            <a:endParaRPr lang="tr-TR" altLang="tr-TR"/>
          </a:p>
        </p:txBody>
      </p:sp>
      <p:pic>
        <p:nvPicPr>
          <p:cNvPr id="61444" name="Picture 4" descr="21FD097E"/>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547813" y="0"/>
            <a:ext cx="6345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C03AC55-75F8-47EF-B415-ED5730D2C47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5FC0FCEA-4332-4A3F-B0E1-57BCE58C058A}" type="slidenum">
              <a:rPr lang="tr-TR" altLang="tr-TR"/>
              <a:pPr/>
              <a:t>39</a:t>
            </a:fld>
            <a:endParaRPr lang="tr-TR" altLang="tr-TR"/>
          </a:p>
        </p:txBody>
      </p:sp>
      <p:pic>
        <p:nvPicPr>
          <p:cNvPr id="62468" name="Picture 4" descr="78EFAF67"/>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33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tr-TR"/>
              <a:t>Environmental Impacts</a:t>
            </a:r>
            <a:br>
              <a:rPr lang="en-US" altLang="tr-TR"/>
            </a:br>
            <a:r>
              <a:rPr lang="en-US" altLang="tr-TR" sz="3200"/>
              <a:t>Plastic</a:t>
            </a:r>
          </a:p>
        </p:txBody>
      </p:sp>
      <p:sp>
        <p:nvSpPr>
          <p:cNvPr id="26627" name="Rectangle 3"/>
          <p:cNvSpPr>
            <a:spLocks noGrp="1" noChangeArrowheads="1"/>
          </p:cNvSpPr>
          <p:nvPr>
            <p:ph type="body" sz="half" idx="1"/>
          </p:nvPr>
        </p:nvSpPr>
        <p:spPr>
          <a:xfrm>
            <a:off x="457200" y="1752600"/>
            <a:ext cx="8305800" cy="4191000"/>
          </a:xfrm>
        </p:spPr>
        <p:txBody>
          <a:bodyPr>
            <a:normAutofit/>
          </a:bodyPr>
          <a:lstStyle/>
          <a:p>
            <a:pPr>
              <a:spcBef>
                <a:spcPct val="50000"/>
              </a:spcBef>
            </a:pPr>
            <a:r>
              <a:rPr lang="en-US" altLang="tr-TR"/>
              <a:t>Most obvious pollution is waste sent to landfills.</a:t>
            </a:r>
          </a:p>
          <a:p>
            <a:pPr>
              <a:spcBef>
                <a:spcPct val="50000"/>
              </a:spcBef>
            </a:pPr>
            <a:r>
              <a:rPr lang="en-US" altLang="tr-TR"/>
              <a:t>Significant releases of toxic chemicals into the air in resin and container production.</a:t>
            </a:r>
          </a:p>
          <a:p>
            <a:pPr>
              <a:spcBef>
                <a:spcPct val="50000"/>
              </a:spcBef>
            </a:pPr>
            <a:r>
              <a:rPr lang="en-US" altLang="tr-TR"/>
              <a:t>Toxic emissions include Nickel, Ethylbenzene, Ethylene Oxide, and Benzene.</a:t>
            </a:r>
          </a:p>
          <a:p>
            <a:pPr>
              <a:lnSpc>
                <a:spcPct val="80000"/>
              </a:lnSpc>
            </a:pPr>
            <a:endParaRPr lang="en-US" altLang="tr-TR"/>
          </a:p>
        </p:txBody>
      </p:sp>
      <p:sp>
        <p:nvSpPr>
          <p:cNvPr id="5" name="Veri Yer Tutucusu 4"/>
          <p:cNvSpPr>
            <a:spLocks noGrp="1"/>
          </p:cNvSpPr>
          <p:nvPr>
            <p:ph type="dt" sz="half" idx="10"/>
          </p:nvPr>
        </p:nvSpPr>
        <p:spPr/>
        <p:txBody>
          <a:bodyPr/>
          <a:lstStyle/>
          <a:p>
            <a:fld id="{EAF7EFE5-48E0-45B6-AFD6-BE24D1513DB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7" name="Slayt Numarası Yer Tutucusu 6"/>
          <p:cNvSpPr>
            <a:spLocks noGrp="1"/>
          </p:cNvSpPr>
          <p:nvPr>
            <p:ph type="sldNum" sz="quarter" idx="12"/>
          </p:nvPr>
        </p:nvSpPr>
        <p:spPr/>
        <p:txBody>
          <a:bodyPr/>
          <a:lstStyle/>
          <a:p>
            <a:fld id="{4FCF3B40-A383-46EB-BBBA-F9DB12407C44}" type="slidenum">
              <a:rPr lang="tr-TR" altLang="tr-TR"/>
              <a:pPr/>
              <a:t>4</a:t>
            </a:fld>
            <a:endParaRPr lang="tr-TR" altLang="tr-TR"/>
          </a:p>
        </p:txBody>
      </p:sp>
      <p:pic>
        <p:nvPicPr>
          <p:cNvPr id="26628" name="Picture 4" descr="MCBL00550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267200"/>
            <a:ext cx="16859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D608A99D-B5BB-45A9-945F-C37C7FCFFA7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DE89B89-9DD3-48F6-A54A-41532F12A6CA}" type="slidenum">
              <a:rPr lang="tr-TR" altLang="tr-TR"/>
              <a:pPr/>
              <a:t>40</a:t>
            </a:fld>
            <a:endParaRPr lang="tr-TR" altLang="tr-TR"/>
          </a:p>
        </p:txBody>
      </p:sp>
      <p:pic>
        <p:nvPicPr>
          <p:cNvPr id="63492" name="Picture 4" descr="C51DF23C"/>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40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3340796-F8CD-4C8B-B0C8-7201C28F222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BA389607-7BED-4824-99CE-3E909E31883F}" type="slidenum">
              <a:rPr lang="tr-TR" altLang="tr-TR"/>
              <a:pPr/>
              <a:t>41</a:t>
            </a:fld>
            <a:endParaRPr lang="tr-TR" altLang="tr-TR"/>
          </a:p>
        </p:txBody>
      </p:sp>
      <p:pic>
        <p:nvPicPr>
          <p:cNvPr id="64516" name="Picture 4" descr="98E5350D"/>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403350" y="0"/>
            <a:ext cx="6958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85280ED-E11F-4CB7-8DE5-7432E81F4804}"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1E02D196-EE80-4FFF-B8DC-125682AB2A4D}" type="slidenum">
              <a:rPr lang="tr-TR" altLang="tr-TR"/>
              <a:pPr/>
              <a:t>42</a:t>
            </a:fld>
            <a:endParaRPr lang="tr-TR" altLang="tr-TR"/>
          </a:p>
        </p:txBody>
      </p:sp>
      <p:pic>
        <p:nvPicPr>
          <p:cNvPr id="65540" name="Picture 4" descr="98E5350D"/>
          <p:cNvPicPr>
            <a:picLocks noChangeAspect="1" noChangeArrowheads="1"/>
          </p:cNvPicPr>
          <p:nvPr/>
        </p:nvPicPr>
        <p:blipFill>
          <a:blip r:embed="rId2" cstate="print">
            <a:lum bright="-44000" contrast="68000"/>
            <a:extLst>
              <a:ext uri="{28A0092B-C50C-407E-A947-70E740481C1C}">
                <a14:useLocalDpi xmlns:a14="http://schemas.microsoft.com/office/drawing/2010/main" val="0"/>
              </a:ext>
            </a:extLst>
          </a:blip>
          <a:srcRect l="12753" t="38449" r="17911"/>
          <a:stretch>
            <a:fillRect/>
          </a:stretch>
        </p:blipFill>
        <p:spPr bwMode="auto">
          <a:xfrm>
            <a:off x="827088" y="0"/>
            <a:ext cx="72739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49DB946-42DB-4759-A256-2A6782D690D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4CB83FAB-DD03-4E79-A82B-C17C3177D96E}" type="slidenum">
              <a:rPr lang="tr-TR" altLang="tr-TR"/>
              <a:pPr/>
              <a:t>43</a:t>
            </a:fld>
            <a:endParaRPr lang="tr-TR" altLang="tr-TR"/>
          </a:p>
        </p:txBody>
      </p:sp>
      <p:pic>
        <p:nvPicPr>
          <p:cNvPr id="66565" name="Picture 5" descr="A05B71DC"/>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755650" y="0"/>
            <a:ext cx="662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64AB394-16D8-42D4-BF89-362320DCF143}"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B22A912A-E86E-4F59-90CA-FB23E107BA24}" type="slidenum">
              <a:rPr lang="tr-TR" altLang="tr-TR"/>
              <a:pPr/>
              <a:t>44</a:t>
            </a:fld>
            <a:endParaRPr lang="tr-TR" altLang="tr-TR"/>
          </a:p>
        </p:txBody>
      </p:sp>
      <p:pic>
        <p:nvPicPr>
          <p:cNvPr id="67588" name="Picture 4" descr="F24A69DB"/>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4B8D11B-72B9-40A2-AF4A-90BCA926D771}"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C07EEBC4-4054-4F65-B605-748736C0D7CC}" type="slidenum">
              <a:rPr lang="tr-TR" altLang="tr-TR"/>
              <a:pPr/>
              <a:t>45</a:t>
            </a:fld>
            <a:endParaRPr lang="tr-TR" altLang="tr-TR"/>
          </a:p>
        </p:txBody>
      </p:sp>
      <p:pic>
        <p:nvPicPr>
          <p:cNvPr id="68612" name="Picture 4" descr="4A57A220"/>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250825" y="333375"/>
            <a:ext cx="863758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8FDDF797-2980-4DC5-8D88-6D33A363F58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3575E49A-D1E4-4F28-95FC-7E762AB78FDC}" type="slidenum">
              <a:rPr lang="tr-TR" altLang="tr-TR"/>
              <a:pPr/>
              <a:t>46</a:t>
            </a:fld>
            <a:endParaRPr lang="tr-TR" altLang="tr-TR"/>
          </a:p>
        </p:txBody>
      </p:sp>
      <p:pic>
        <p:nvPicPr>
          <p:cNvPr id="69636" name="Picture 4" descr="862BFBA1"/>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92275" y="0"/>
            <a:ext cx="626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056D91B-7585-439A-A8F0-ADF47DF40D6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5B5A41A4-A1F0-40AD-9EFC-97F3FBCD405A}" type="slidenum">
              <a:rPr lang="tr-TR" altLang="tr-TR"/>
              <a:pPr/>
              <a:t>47</a:t>
            </a:fld>
            <a:endParaRPr lang="tr-TR" altLang="tr-TR"/>
          </a:p>
        </p:txBody>
      </p:sp>
      <p:pic>
        <p:nvPicPr>
          <p:cNvPr id="70660" name="Picture 4" descr="E936ED2E"/>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250825" y="476250"/>
            <a:ext cx="85693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AA7D9E10-ECB7-4958-BB34-0B1280D1DF4D}"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B862458-6D0E-4B89-AD87-567A6B6DB4B5}" type="slidenum">
              <a:rPr lang="tr-TR" altLang="tr-TR"/>
              <a:pPr/>
              <a:t>48</a:t>
            </a:fld>
            <a:endParaRPr lang="tr-TR" altLang="tr-TR"/>
          </a:p>
        </p:txBody>
      </p:sp>
      <p:pic>
        <p:nvPicPr>
          <p:cNvPr id="71684" name="Picture 4" descr="E3C85F57"/>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331913" y="0"/>
            <a:ext cx="6249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D8AD501-C2CC-4AF4-8FAA-2BF637338DD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FBE37FF6-98AE-4563-B703-F3AB7D83D5B6}" type="slidenum">
              <a:rPr lang="tr-TR" altLang="tr-TR"/>
              <a:pPr/>
              <a:t>49</a:t>
            </a:fld>
            <a:endParaRPr lang="tr-TR" altLang="tr-TR"/>
          </a:p>
        </p:txBody>
      </p:sp>
      <p:pic>
        <p:nvPicPr>
          <p:cNvPr id="72708" name="Picture 4" descr="B6A8816C"/>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400175" y="0"/>
            <a:ext cx="6051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tr-TR"/>
              <a:t>Hazardous Health Effects</a:t>
            </a:r>
          </a:p>
        </p:txBody>
      </p:sp>
      <p:sp>
        <p:nvSpPr>
          <p:cNvPr id="5" name="Veri Yer Tutucusu 4"/>
          <p:cNvSpPr>
            <a:spLocks noGrp="1"/>
          </p:cNvSpPr>
          <p:nvPr>
            <p:ph type="dt" sz="half" idx="10"/>
          </p:nvPr>
        </p:nvSpPr>
        <p:spPr/>
        <p:txBody>
          <a:bodyPr/>
          <a:lstStyle/>
          <a:p>
            <a:fld id="{77B890BA-E128-4091-8FC4-829E2E74BC5B}"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7" name="Slayt Numarası Yer Tutucusu 6"/>
          <p:cNvSpPr>
            <a:spLocks noGrp="1"/>
          </p:cNvSpPr>
          <p:nvPr>
            <p:ph type="sldNum" sz="quarter" idx="12"/>
          </p:nvPr>
        </p:nvSpPr>
        <p:spPr/>
        <p:txBody>
          <a:bodyPr/>
          <a:lstStyle/>
          <a:p>
            <a:fld id="{6898FFAE-BA46-4AF4-8B42-AD01A9DFAD53}" type="slidenum">
              <a:rPr lang="tr-TR" altLang="tr-TR"/>
              <a:pPr/>
              <a:t>5</a:t>
            </a:fld>
            <a:endParaRPr lang="tr-TR" altLang="tr-TR"/>
          </a:p>
        </p:txBody>
      </p:sp>
      <p:sp>
        <p:nvSpPr>
          <p:cNvPr id="27651" name="Rectangle 3"/>
          <p:cNvSpPr>
            <a:spLocks noGrp="1" noChangeArrowheads="1"/>
          </p:cNvSpPr>
          <p:nvPr>
            <p:ph sz="quarter" idx="1"/>
          </p:nvPr>
        </p:nvSpPr>
        <p:spPr>
          <a:xfrm>
            <a:off x="755650" y="1484313"/>
            <a:ext cx="4038600" cy="4572000"/>
          </a:xfrm>
        </p:spPr>
        <p:txBody>
          <a:bodyPr/>
          <a:lstStyle/>
          <a:p>
            <a:pPr algn="ctr">
              <a:buFontTx/>
              <a:buNone/>
            </a:pPr>
            <a:r>
              <a:rPr lang="en-US" altLang="tr-TR" u="sng"/>
              <a:t>Plastic Bottles</a:t>
            </a:r>
          </a:p>
          <a:p>
            <a:r>
              <a:rPr lang="en-US" altLang="tr-TR"/>
              <a:t>Hazardous to workers:  explosions, chemical fires, chemical spills, clouds of toxic vapors.</a:t>
            </a:r>
          </a:p>
          <a:p>
            <a:pPr>
              <a:spcBef>
                <a:spcPct val="50000"/>
              </a:spcBef>
            </a:pPr>
            <a:r>
              <a:rPr lang="en-US" altLang="tr-TR"/>
              <a:t>Acetaldehyde migrates from PET bottles into liquids. </a:t>
            </a:r>
          </a:p>
        </p:txBody>
      </p:sp>
      <p:pic>
        <p:nvPicPr>
          <p:cNvPr id="27653" name="Picture 5" descr="MCTN0062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2276475"/>
            <a:ext cx="3435350" cy="212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C1B2C7F-493D-442D-B5B6-707C9A47021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241C7E38-BB7A-4B8D-9B57-AD1C435D7BB4}" type="slidenum">
              <a:rPr lang="tr-TR" altLang="tr-TR"/>
              <a:pPr/>
              <a:t>50</a:t>
            </a:fld>
            <a:endParaRPr lang="tr-TR" altLang="tr-TR"/>
          </a:p>
        </p:txBody>
      </p:sp>
      <p:pic>
        <p:nvPicPr>
          <p:cNvPr id="73732" name="Picture 4" descr="DAB9A7D"/>
          <p:cNvPicPr>
            <a:picLocks noChangeAspect="1" noChangeArrowheads="1"/>
          </p:cNvPicPr>
          <p:nvPr/>
        </p:nvPicPr>
        <p:blipFill>
          <a:blip r:embed="rId2" cstate="print">
            <a:lum bright="-40000" contrast="62000"/>
            <a:extLst>
              <a:ext uri="{28A0092B-C50C-407E-A947-70E740481C1C}">
                <a14:useLocalDpi xmlns:a14="http://schemas.microsoft.com/office/drawing/2010/main" val="0"/>
              </a:ext>
            </a:extLst>
          </a:blip>
          <a:srcRect/>
          <a:stretch>
            <a:fillRect/>
          </a:stretch>
        </p:blipFill>
        <p:spPr bwMode="auto">
          <a:xfrm>
            <a:off x="1187450" y="0"/>
            <a:ext cx="6288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FFC3A9C-F198-4128-814A-D88E6D7265A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B288C4C1-2D82-4372-8248-FE9CA7506DE8}" type="slidenum">
              <a:rPr lang="tr-TR" altLang="tr-TR"/>
              <a:pPr/>
              <a:t>51</a:t>
            </a:fld>
            <a:endParaRPr lang="tr-TR" altLang="tr-TR"/>
          </a:p>
        </p:txBody>
      </p:sp>
      <p:pic>
        <p:nvPicPr>
          <p:cNvPr id="75780" name="Picture 4" descr="2779A65A"/>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19250" y="0"/>
            <a:ext cx="633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C14D15BD-9402-4139-8928-94508650B812}"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2C32C1FF-F82C-4425-BFD4-72CA2297A256}" type="slidenum">
              <a:rPr lang="tr-TR" altLang="tr-TR"/>
              <a:pPr/>
              <a:t>52</a:t>
            </a:fld>
            <a:endParaRPr lang="tr-TR" altLang="tr-TR"/>
          </a:p>
        </p:txBody>
      </p:sp>
      <p:pic>
        <p:nvPicPr>
          <p:cNvPr id="76804" name="Picture 4" descr="B83F4E93"/>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476375" y="0"/>
            <a:ext cx="6408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515AC5AE-5608-4CA2-A93F-8EB1E10ECC01}"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8D3CC743-287A-4CCF-8B32-1AD6E939B015}" type="slidenum">
              <a:rPr lang="tr-TR" altLang="tr-TR"/>
              <a:pPr/>
              <a:t>53</a:t>
            </a:fld>
            <a:endParaRPr lang="tr-TR" altLang="tr-TR"/>
          </a:p>
        </p:txBody>
      </p:sp>
      <p:pic>
        <p:nvPicPr>
          <p:cNvPr id="77828" name="Picture 4" descr="40E08F78"/>
          <p:cNvPicPr>
            <a:picLocks noChangeAspect="1" noChangeArrowheads="1"/>
          </p:cNvPicPr>
          <p:nvPr/>
        </p:nvPicPr>
        <p:blipFill>
          <a:blip r:embed="rId2" cstate="print">
            <a:lum bright="-44000" contrast="62000"/>
            <a:extLst>
              <a:ext uri="{28A0092B-C50C-407E-A947-70E740481C1C}">
                <a14:useLocalDpi xmlns:a14="http://schemas.microsoft.com/office/drawing/2010/main" val="0"/>
              </a:ext>
            </a:extLst>
          </a:blip>
          <a:srcRect/>
          <a:stretch>
            <a:fillRect/>
          </a:stretch>
        </p:blipFill>
        <p:spPr bwMode="auto">
          <a:xfrm>
            <a:off x="1619250" y="0"/>
            <a:ext cx="612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263ED005-BA72-4032-A3D1-2441DED9DA5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2981AF93-BDE8-4B44-B04E-5704858F9820}" type="slidenum">
              <a:rPr lang="tr-TR" altLang="tr-TR"/>
              <a:pPr/>
              <a:t>54</a:t>
            </a:fld>
            <a:endParaRPr lang="tr-TR" altLang="tr-TR"/>
          </a:p>
        </p:txBody>
      </p:sp>
      <p:pic>
        <p:nvPicPr>
          <p:cNvPr id="78852" name="Picture 4" descr="C7491919"/>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250825" y="260350"/>
            <a:ext cx="8569325"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433B620-5300-403C-8A91-4B449C268CD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1AA24F25-AB50-4679-9848-B603682CAF26}" type="slidenum">
              <a:rPr lang="tr-TR" altLang="tr-TR"/>
              <a:pPr/>
              <a:t>55</a:t>
            </a:fld>
            <a:endParaRPr lang="tr-TR" altLang="tr-TR"/>
          </a:p>
        </p:txBody>
      </p:sp>
      <p:pic>
        <p:nvPicPr>
          <p:cNvPr id="79876" name="Picture 4" descr="B2273C46"/>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48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311F6890-5D9E-4E40-867F-2FA44220D509}"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BE2921F5-C88C-440A-80E8-B5E276758B01}" type="slidenum">
              <a:rPr lang="tr-TR" altLang="tr-TR"/>
              <a:pPr/>
              <a:t>56</a:t>
            </a:fld>
            <a:endParaRPr lang="tr-TR" altLang="tr-TR"/>
          </a:p>
        </p:txBody>
      </p:sp>
      <p:pic>
        <p:nvPicPr>
          <p:cNvPr id="80900" name="Picture 4" descr="90D7F38F"/>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377825" y="28575"/>
            <a:ext cx="8386763"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FB38BF82-8C90-4859-9E5C-4CF08C3B2265}"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C45C16AB-A2D2-4E62-B993-205F8EBB0448}" type="slidenum">
              <a:rPr lang="tr-TR" altLang="tr-TR"/>
              <a:pPr/>
              <a:t>57</a:t>
            </a:fld>
            <a:endParaRPr lang="tr-TR" altLang="tr-TR"/>
          </a:p>
        </p:txBody>
      </p:sp>
      <p:pic>
        <p:nvPicPr>
          <p:cNvPr id="81924" name="Picture 4" descr="2EF95844"/>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192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4CD2ECC4-CC98-4691-89C0-59EFF3077D6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8A9BA83A-9B00-48BD-930C-2462C77AED27}" type="slidenum">
              <a:rPr lang="tr-TR" altLang="tr-TR"/>
              <a:pPr/>
              <a:t>58</a:t>
            </a:fld>
            <a:endParaRPr lang="tr-TR" altLang="tr-TR"/>
          </a:p>
        </p:txBody>
      </p:sp>
      <p:pic>
        <p:nvPicPr>
          <p:cNvPr id="82948" name="Picture 4" descr="5A789375"/>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476375" y="0"/>
            <a:ext cx="6119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DA58EFE-47A3-46FA-9612-93E5F380DDAE}"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FE9F2F60-1037-48A2-B4ED-30544103BEBA}" type="slidenum">
              <a:rPr lang="tr-TR" altLang="tr-TR"/>
              <a:pPr/>
              <a:t>59</a:t>
            </a:fld>
            <a:endParaRPr lang="tr-TR" altLang="tr-TR"/>
          </a:p>
        </p:txBody>
      </p:sp>
      <p:pic>
        <p:nvPicPr>
          <p:cNvPr id="83972" name="Picture 4" descr="94D1AF2"/>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rot="5279162">
            <a:off x="2114550" y="-1866900"/>
            <a:ext cx="4941888" cy="867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188913"/>
            <a:ext cx="8229600" cy="1143000"/>
          </a:xfrm>
        </p:spPr>
        <p:txBody>
          <a:bodyPr/>
          <a:lstStyle/>
          <a:p>
            <a:r>
              <a:rPr lang="en-US" altLang="tr-TR"/>
              <a:t>Recycling</a:t>
            </a:r>
          </a:p>
        </p:txBody>
      </p:sp>
      <p:sp>
        <p:nvSpPr>
          <p:cNvPr id="9" name="Veri Yer Tutucusu 4"/>
          <p:cNvSpPr>
            <a:spLocks noGrp="1"/>
          </p:cNvSpPr>
          <p:nvPr>
            <p:ph type="dt" sz="half" idx="10"/>
          </p:nvPr>
        </p:nvSpPr>
        <p:spPr/>
        <p:txBody>
          <a:bodyPr/>
          <a:lstStyle/>
          <a:p>
            <a:fld id="{54D133BD-E93C-4D24-B186-03BFB16B34A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11" name="Slayt Numarası Yer Tutucusu 6"/>
          <p:cNvSpPr>
            <a:spLocks noGrp="1"/>
          </p:cNvSpPr>
          <p:nvPr>
            <p:ph type="sldNum" sz="quarter" idx="12"/>
          </p:nvPr>
        </p:nvSpPr>
        <p:spPr/>
        <p:txBody>
          <a:bodyPr/>
          <a:lstStyle/>
          <a:p>
            <a:fld id="{59024221-7858-4969-ACE6-8A84A1E04298}" type="slidenum">
              <a:rPr lang="tr-TR" altLang="tr-TR"/>
              <a:pPr/>
              <a:t>6</a:t>
            </a:fld>
            <a:endParaRPr lang="tr-TR" altLang="tr-TR"/>
          </a:p>
        </p:txBody>
      </p:sp>
      <p:sp>
        <p:nvSpPr>
          <p:cNvPr id="28675" name="Rectangle 3"/>
          <p:cNvSpPr>
            <a:spLocks noGrp="1" noChangeArrowheads="1"/>
          </p:cNvSpPr>
          <p:nvPr>
            <p:ph sz="quarter" idx="1"/>
          </p:nvPr>
        </p:nvSpPr>
        <p:spPr>
          <a:xfrm>
            <a:off x="1187450" y="1268413"/>
            <a:ext cx="7210425" cy="1973262"/>
          </a:xfrm>
        </p:spPr>
        <p:txBody>
          <a:bodyPr/>
          <a:lstStyle/>
          <a:p>
            <a:pPr algn="ctr">
              <a:buFontTx/>
              <a:buNone/>
            </a:pPr>
            <a:endParaRPr lang="en-US" altLang="tr-TR"/>
          </a:p>
          <a:p>
            <a:pPr algn="ctr">
              <a:buFontTx/>
              <a:buNone/>
            </a:pPr>
            <a:r>
              <a:rPr lang="tr-TR" altLang="tr-TR"/>
              <a:t> </a:t>
            </a:r>
            <a:endParaRPr lang="en-US" altLang="tr-TR"/>
          </a:p>
        </p:txBody>
      </p:sp>
      <p:pic>
        <p:nvPicPr>
          <p:cNvPr id="28677"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65400"/>
            <a:ext cx="136842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365625"/>
            <a:ext cx="136842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Rectangle 13"/>
          <p:cNvSpPr>
            <a:spLocks noChangeArrowheads="1"/>
          </p:cNvSpPr>
          <p:nvPr/>
        </p:nvSpPr>
        <p:spPr bwMode="auto">
          <a:xfrm>
            <a:off x="2411413" y="2852738"/>
            <a:ext cx="5616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a:t>1-PET </a:t>
            </a:r>
            <a:r>
              <a:rPr lang="tr-TR" altLang="tr-TR" sz="2400" i="1"/>
              <a:t>(PETE)</a:t>
            </a:r>
            <a:r>
              <a:rPr lang="tr-TR" altLang="tr-TR" sz="2400"/>
              <a:t>: </a:t>
            </a:r>
            <a:r>
              <a:rPr lang="tr-TR" altLang="tr-TR" sz="2400">
                <a:hlinkClick r:id="rId4" tooltip="Polyethylene terephthalate"/>
              </a:rPr>
              <a:t>Polyethylene Terephthalate</a:t>
            </a:r>
            <a:r>
              <a:rPr lang="tr-TR" altLang="tr-TR" sz="2400"/>
              <a:t> 2-liter </a:t>
            </a:r>
            <a:r>
              <a:rPr lang="tr-TR" altLang="tr-TR" sz="2400">
                <a:hlinkClick r:id="rId5" tooltip="Soft drink"/>
              </a:rPr>
              <a:t>soft drink</a:t>
            </a:r>
            <a:r>
              <a:rPr lang="tr-TR" altLang="tr-TR" sz="2400"/>
              <a:t> bottles, cooking oil bottles, peanut butter jars. </a:t>
            </a:r>
          </a:p>
        </p:txBody>
      </p:sp>
      <p:sp>
        <p:nvSpPr>
          <p:cNvPr id="28686" name="Rectangle 14"/>
          <p:cNvSpPr>
            <a:spLocks noChangeArrowheads="1"/>
          </p:cNvSpPr>
          <p:nvPr/>
        </p:nvSpPr>
        <p:spPr bwMode="auto">
          <a:xfrm>
            <a:off x="468313" y="1052513"/>
            <a:ext cx="7416800"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800" u="sng"/>
              <a:t>Plastic Bottles</a:t>
            </a:r>
          </a:p>
          <a:p>
            <a:r>
              <a:rPr lang="en-US" altLang="tr-TR" sz="2800"/>
              <a:t>Only type 1 and 2 can be recycled, even though all plastic contains the recycle symbol.</a:t>
            </a:r>
          </a:p>
          <a:p>
            <a:pPr>
              <a:lnSpc>
                <a:spcPct val="80000"/>
              </a:lnSpc>
              <a:spcBef>
                <a:spcPct val="50000"/>
              </a:spcBef>
            </a:pPr>
            <a:endParaRPr lang="en-US" altLang="tr-TR" sz="2800"/>
          </a:p>
        </p:txBody>
      </p:sp>
      <p:sp>
        <p:nvSpPr>
          <p:cNvPr id="28687" name="Rectangle 15"/>
          <p:cNvSpPr>
            <a:spLocks noChangeArrowheads="1"/>
          </p:cNvSpPr>
          <p:nvPr/>
        </p:nvSpPr>
        <p:spPr bwMode="auto">
          <a:xfrm>
            <a:off x="2519363" y="4508500"/>
            <a:ext cx="63007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400"/>
              <a:t>2-HDPE: </a:t>
            </a:r>
            <a:r>
              <a:rPr lang="tr-TR" altLang="tr-TR" sz="2400">
                <a:hlinkClick r:id="rId6" tooltip="High density polyethylene"/>
              </a:rPr>
              <a:t>High Density Polyethylene</a:t>
            </a:r>
            <a:r>
              <a:rPr lang="tr-TR" altLang="tr-TR" sz="2400"/>
              <a:t> - Commonly found on: detergent bottles, milk jugs.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1" end="1"/>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8677"/>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E031CF9-B473-49A1-9E82-9AAB905C9518}"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2AB04693-197C-4FF1-8C4D-7F4EAE04DF25}" type="slidenum">
              <a:rPr lang="tr-TR" altLang="tr-TR"/>
              <a:pPr/>
              <a:t>60</a:t>
            </a:fld>
            <a:endParaRPr lang="tr-TR" altLang="tr-TR"/>
          </a:p>
        </p:txBody>
      </p:sp>
      <p:pic>
        <p:nvPicPr>
          <p:cNvPr id="84996" name="Picture 4" descr="D348CA4B"/>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264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0143314F-C399-493A-811F-B5B6075D332A}"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02F86811-309D-4D0A-8974-27F02048D0B8}" type="slidenum">
              <a:rPr lang="tr-TR" altLang="tr-TR"/>
              <a:pPr/>
              <a:t>61</a:t>
            </a:fld>
            <a:endParaRPr lang="tr-TR" altLang="tr-TR"/>
          </a:p>
        </p:txBody>
      </p:sp>
      <p:pic>
        <p:nvPicPr>
          <p:cNvPr id="86020" name="Picture 4" descr="7C9F27D0"/>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19250" y="0"/>
            <a:ext cx="6483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1B3CD3D6-8B76-4E74-9FBE-6BB8BAE3697C}"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F2EE18C1-CAF5-4DD6-A23D-B5CB16227967}" type="slidenum">
              <a:rPr lang="tr-TR" altLang="tr-TR"/>
              <a:pPr/>
              <a:t>62</a:t>
            </a:fld>
            <a:endParaRPr lang="tr-TR" altLang="tr-TR"/>
          </a:p>
        </p:txBody>
      </p:sp>
      <p:pic>
        <p:nvPicPr>
          <p:cNvPr id="87044" name="Picture 4" descr="A141E591"/>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92275" y="0"/>
            <a:ext cx="6302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EACA379-8FEC-4F45-930F-8809B0E568BB}"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76802F77-710F-4E23-871F-E3F1515D669F}" type="slidenum">
              <a:rPr lang="tr-TR" altLang="tr-TR"/>
              <a:pPr/>
              <a:t>63</a:t>
            </a:fld>
            <a:endParaRPr lang="tr-TR" altLang="tr-TR"/>
          </a:p>
        </p:txBody>
      </p:sp>
      <p:pic>
        <p:nvPicPr>
          <p:cNvPr id="88069" name="Picture 5" descr="61D20EC7"/>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33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716977EE-5644-4E36-BCB8-1A7218377EC7}"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34FD8249-037C-48D1-988D-3162A1EFA71F}" type="slidenum">
              <a:rPr lang="tr-TR" altLang="tr-TR"/>
              <a:pPr/>
              <a:t>64</a:t>
            </a:fld>
            <a:endParaRPr lang="tr-TR" altLang="tr-TR"/>
          </a:p>
        </p:txBody>
      </p:sp>
      <p:pic>
        <p:nvPicPr>
          <p:cNvPr id="89092" name="Picture 4" descr="2D9CAB6D"/>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692275" y="0"/>
            <a:ext cx="648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62B220FA-EB56-4C34-8D6A-A2432181212F}"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83B9B879-895B-4758-8F1E-B2DB282B0854}" type="slidenum">
              <a:rPr lang="tr-TR" altLang="tr-TR"/>
              <a:pPr/>
              <a:t>65</a:t>
            </a:fld>
            <a:endParaRPr lang="tr-TR" altLang="tr-TR"/>
          </a:p>
        </p:txBody>
      </p:sp>
      <p:pic>
        <p:nvPicPr>
          <p:cNvPr id="90116" name="Picture 4" descr="7AE7228A"/>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302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E54EB88F-9439-4F96-912B-B29AA200465C}"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94AC2635-556A-4487-96E0-1D77F5DEB1F3}" type="slidenum">
              <a:rPr lang="tr-TR" altLang="tr-TR"/>
              <a:pPr/>
              <a:t>66</a:t>
            </a:fld>
            <a:endParaRPr lang="tr-TR" altLang="tr-TR"/>
          </a:p>
        </p:txBody>
      </p:sp>
      <p:pic>
        <p:nvPicPr>
          <p:cNvPr id="91141" name="Picture 5" descr="D68C4109"/>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547813" y="0"/>
            <a:ext cx="657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D8D21FB7-BF68-4EE1-AAB3-D3B4A70CBD50}"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564CC18A-FA8B-4375-93C3-54C0049D6FA5}" type="slidenum">
              <a:rPr lang="tr-TR" altLang="tr-TR"/>
              <a:pPr/>
              <a:t>67</a:t>
            </a:fld>
            <a:endParaRPr lang="tr-TR" altLang="tr-TR"/>
          </a:p>
        </p:txBody>
      </p:sp>
      <p:pic>
        <p:nvPicPr>
          <p:cNvPr id="92164" name="Picture 4" descr="20E9E376"/>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476375"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1"/>
          <p:cNvSpPr>
            <a:spLocks noGrp="1"/>
          </p:cNvSpPr>
          <p:nvPr>
            <p:ph type="dt" sz="half" idx="10"/>
          </p:nvPr>
        </p:nvSpPr>
        <p:spPr/>
        <p:txBody>
          <a:bodyPr/>
          <a:lstStyle/>
          <a:p>
            <a:fld id="{9611B6E7-F676-41F7-A55D-055F030298C9}"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5" name="Slayt Numarası Yer Tutucusu 3"/>
          <p:cNvSpPr>
            <a:spLocks noGrp="1"/>
          </p:cNvSpPr>
          <p:nvPr>
            <p:ph type="sldNum" sz="quarter" idx="12"/>
          </p:nvPr>
        </p:nvSpPr>
        <p:spPr/>
        <p:txBody>
          <a:bodyPr/>
          <a:lstStyle/>
          <a:p>
            <a:fld id="{8750B37D-6918-4F10-8362-C4874C355CCD}" type="slidenum">
              <a:rPr lang="tr-TR" altLang="tr-TR"/>
              <a:pPr/>
              <a:t>68</a:t>
            </a:fld>
            <a:endParaRPr lang="tr-TR" altLang="tr-TR"/>
          </a:p>
        </p:txBody>
      </p:sp>
      <p:pic>
        <p:nvPicPr>
          <p:cNvPr id="93188" name="Picture 4" descr="130790FF"/>
          <p:cNvPicPr>
            <a:picLocks noChangeAspect="1" noChangeArrowheads="1"/>
          </p:cNvPicPr>
          <p:nvPr/>
        </p:nvPicPr>
        <p:blipFill>
          <a:blip r:embed="rId2">
            <a:lum bright="-44000" contrast="62000"/>
            <a:extLst>
              <a:ext uri="{28A0092B-C50C-407E-A947-70E740481C1C}">
                <a14:useLocalDpi xmlns:a14="http://schemas.microsoft.com/office/drawing/2010/main" val="0"/>
              </a:ext>
            </a:extLst>
          </a:blip>
          <a:srcRect/>
          <a:stretch>
            <a:fillRect/>
          </a:stretch>
        </p:blipFill>
        <p:spPr bwMode="auto">
          <a:xfrm>
            <a:off x="1476375" y="0"/>
            <a:ext cx="669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Veri Yer Tutucusu 1"/>
          <p:cNvSpPr>
            <a:spLocks noGrp="1"/>
          </p:cNvSpPr>
          <p:nvPr>
            <p:ph type="dt" sz="half" idx="10"/>
          </p:nvPr>
        </p:nvSpPr>
        <p:spPr/>
        <p:txBody>
          <a:bodyPr/>
          <a:lstStyle/>
          <a:p>
            <a:fld id="{818425FD-4C7B-4806-8DBA-8166A9EA8D26}" type="datetime1">
              <a:rPr lang="tr-TR" altLang="tr-TR" smtClean="0"/>
              <a:t>17.10.2018</a:t>
            </a:fld>
            <a:endParaRPr lang="tr-TR" altLang="tr-TR"/>
          </a:p>
        </p:txBody>
      </p:sp>
      <p:sp>
        <p:nvSpPr>
          <p:cNvPr id="2" name="Altbilgi Yer Tutucusu 1"/>
          <p:cNvSpPr>
            <a:spLocks noGrp="1"/>
          </p:cNvSpPr>
          <p:nvPr>
            <p:ph type="ftr" sz="quarter" idx="11"/>
          </p:nvPr>
        </p:nvSpPr>
        <p:spPr/>
        <p:txBody>
          <a:bodyPr/>
          <a:lstStyle/>
          <a:p>
            <a:r>
              <a:rPr lang="tr-TR" altLang="tr-TR"/>
              <a:t>KİM232 END.KİM.II-DOÇ.DR.KAMRAN POLAT-ANKARA ÜNİV., FEN FAK., KİMYA BÖL.,</a:t>
            </a:r>
          </a:p>
        </p:txBody>
      </p:sp>
      <p:sp>
        <p:nvSpPr>
          <p:cNvPr id="11" name="Slayt Numarası Yer Tutucusu 3"/>
          <p:cNvSpPr>
            <a:spLocks noGrp="1"/>
          </p:cNvSpPr>
          <p:nvPr>
            <p:ph type="sldNum" sz="quarter" idx="12"/>
          </p:nvPr>
        </p:nvSpPr>
        <p:spPr/>
        <p:txBody>
          <a:bodyPr/>
          <a:lstStyle/>
          <a:p>
            <a:fld id="{B726D2A9-4E3E-4ECA-AF19-888B04180BA1}" type="slidenum">
              <a:rPr lang="tr-TR" altLang="tr-TR"/>
              <a:pPr/>
              <a:t>7</a:t>
            </a:fld>
            <a:endParaRPr lang="tr-TR" altLang="tr-TR"/>
          </a:p>
        </p:txBody>
      </p:sp>
      <p:sp>
        <p:nvSpPr>
          <p:cNvPr id="33796" name="Rectangle 4"/>
          <p:cNvSpPr>
            <a:spLocks noChangeArrowheads="1"/>
          </p:cNvSpPr>
          <p:nvPr/>
        </p:nvSpPr>
        <p:spPr bwMode="auto">
          <a:xfrm>
            <a:off x="250825" y="260350"/>
            <a:ext cx="5040313"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ltLang="tr-TR"/>
          </a:p>
          <a:p>
            <a:r>
              <a:rPr lang="tr-TR" altLang="tr-TR"/>
              <a:t>3-PVC: </a:t>
            </a:r>
            <a:r>
              <a:rPr lang="tr-TR" altLang="tr-TR">
                <a:hlinkClick r:id="rId2" tooltip="Polyvinyl chloride"/>
              </a:rPr>
              <a:t>Polyvinyl Chloride</a:t>
            </a:r>
            <a:r>
              <a:rPr lang="tr-TR" altLang="tr-TR"/>
              <a:t> - Commonly found on: plastic pipes, outdoor furniture, shrink-wrap, water bottles, salad dressing and liquid detergent containers. </a:t>
            </a:r>
          </a:p>
          <a:p>
            <a:endParaRPr lang="tr-TR" altLang="tr-TR"/>
          </a:p>
          <a:p>
            <a:r>
              <a:rPr lang="tr-TR" altLang="tr-TR"/>
              <a:t>4-LDPE: </a:t>
            </a:r>
            <a:r>
              <a:rPr lang="tr-TR" altLang="tr-TR">
                <a:hlinkClick r:id="rId3" tooltip="Low density polyethylene"/>
              </a:rPr>
              <a:t>Low Density Polyethylene</a:t>
            </a:r>
            <a:r>
              <a:rPr lang="tr-TR" altLang="tr-TR"/>
              <a:t> - Commonly found on: dry-cleaning bags, produce bags, trash can liners, food storage containers. </a:t>
            </a:r>
          </a:p>
          <a:p>
            <a:endParaRPr lang="tr-TR" altLang="tr-TR"/>
          </a:p>
          <a:p>
            <a:r>
              <a:rPr lang="tr-TR" altLang="tr-TR"/>
              <a:t>5-PP: </a:t>
            </a:r>
            <a:r>
              <a:rPr lang="tr-TR" altLang="tr-TR">
                <a:hlinkClick r:id="rId4" tooltip="Polypropylene"/>
              </a:rPr>
              <a:t>Polypropylene</a:t>
            </a:r>
            <a:r>
              <a:rPr lang="tr-TR" altLang="tr-TR"/>
              <a:t> - Commonly found on: bottle caps, drinking straws </a:t>
            </a:r>
          </a:p>
          <a:p>
            <a:endParaRPr lang="tr-TR" altLang="tr-TR"/>
          </a:p>
          <a:p>
            <a:r>
              <a:rPr lang="tr-TR" altLang="tr-TR"/>
              <a:t>6-PS: </a:t>
            </a:r>
            <a:r>
              <a:rPr lang="tr-TR" altLang="tr-TR">
                <a:hlinkClick r:id="rId5" tooltip="Polystyrene"/>
              </a:rPr>
              <a:t>Polystyrene</a:t>
            </a:r>
            <a:r>
              <a:rPr lang="tr-TR" altLang="tr-TR"/>
              <a:t> - Commonly found on: "Styrofoam peanuts," cups, plastic tableware, meat trays, take-away food clamshell containers </a:t>
            </a:r>
          </a:p>
          <a:p>
            <a:endParaRPr lang="tr-TR" altLang="tr-TR"/>
          </a:p>
          <a:p>
            <a:r>
              <a:rPr lang="tr-TR" altLang="tr-TR"/>
              <a:t>7-OTHER: Other - This plastic category, as its name of "other" implies, is any plastic other than the named #1 – #6, Commonly found on: certain kinds of food containers, Tupperware, and Nalgene bottles. </a:t>
            </a:r>
          </a:p>
        </p:txBody>
      </p:sp>
      <p:pic>
        <p:nvPicPr>
          <p:cNvPr id="33800" name="Picture 8" descr="3-PVC">
            <a:hlinkClick r:id="rId6" tooltip="3-PVC"/>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549275"/>
            <a:ext cx="682625" cy="1008063"/>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4-LDPE">
            <a:hlinkClick r:id="rId8" tooltip="4-LDP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700213"/>
            <a:ext cx="68262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5-PP">
            <a:hlinkClick r:id="rId10" tooltip="5-P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852738"/>
            <a:ext cx="682625" cy="863600"/>
          </a:xfrm>
          <a:prstGeom prst="rect">
            <a:avLst/>
          </a:prstGeom>
          <a:noFill/>
          <a:extLst>
            <a:ext uri="{909E8E84-426E-40DD-AFC4-6F175D3DCCD1}">
              <a14:hiddenFill xmlns:a14="http://schemas.microsoft.com/office/drawing/2010/main">
                <a:solidFill>
                  <a:srgbClr val="FFFFFF"/>
                </a:solidFill>
              </a14:hiddenFill>
            </a:ext>
          </a:extLst>
        </p:spPr>
      </p:pic>
      <p:pic>
        <p:nvPicPr>
          <p:cNvPr id="33803" name="Picture 11" descr="6-PS">
            <a:hlinkClick r:id="rId12" tooltip="6-P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4005263"/>
            <a:ext cx="682625" cy="935037"/>
          </a:xfrm>
          <a:prstGeom prst="rect">
            <a:avLst/>
          </a:prstGeom>
          <a:noFill/>
          <a:extLst>
            <a:ext uri="{909E8E84-426E-40DD-AFC4-6F175D3DCCD1}">
              <a14:hiddenFill xmlns:a14="http://schemas.microsoft.com/office/drawing/2010/main">
                <a:solidFill>
                  <a:srgbClr val="FFFFFF"/>
                </a:solidFill>
              </a14:hiddenFill>
            </a:ext>
          </a:extLst>
        </p:spPr>
      </p:pic>
      <p:pic>
        <p:nvPicPr>
          <p:cNvPr id="33804" name="Picture 12" descr="7-Other">
            <a:hlinkClick r:id="rId14" tooltip="7-Other"/>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425" y="5300663"/>
            <a:ext cx="682625" cy="936625"/>
          </a:xfrm>
          <a:prstGeom prst="rect">
            <a:avLst/>
          </a:prstGeom>
          <a:noFill/>
          <a:extLst>
            <a:ext uri="{909E8E84-426E-40DD-AFC4-6F175D3DCCD1}">
              <a14:hiddenFill xmlns:a14="http://schemas.microsoft.com/office/drawing/2010/main">
                <a:solidFill>
                  <a:srgbClr val="FFFFFF"/>
                </a:solidFill>
              </a14:hiddenFill>
            </a:ext>
          </a:extLst>
        </p:spPr>
      </p:pic>
      <p:sp>
        <p:nvSpPr>
          <p:cNvPr id="33805" name="Rectangle 13"/>
          <p:cNvSpPr>
            <a:spLocks noChangeArrowheads="1"/>
          </p:cNvSpPr>
          <p:nvPr/>
        </p:nvSpPr>
        <p:spPr bwMode="auto">
          <a:xfrm>
            <a:off x="3563938" y="0"/>
            <a:ext cx="513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tr-TR"/>
              <a:t>Plastics type marks: the </a:t>
            </a:r>
            <a:r>
              <a:rPr lang="tr-TR" altLang="tr-TR">
                <a:hlinkClick r:id="rId16" tooltip="Resin identification code"/>
              </a:rPr>
              <a:t>Resin identification code</a:t>
            </a:r>
            <a:endParaRPr lang="tr-TR" alt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tr-TR"/>
              <a:t>Plastic Recycling Process</a:t>
            </a:r>
          </a:p>
        </p:txBody>
      </p:sp>
      <p:sp>
        <p:nvSpPr>
          <p:cNvPr id="29699" name="Rectangle 3"/>
          <p:cNvSpPr>
            <a:spLocks noGrp="1" noChangeArrowheads="1"/>
          </p:cNvSpPr>
          <p:nvPr>
            <p:ph sz="quarter" idx="1"/>
          </p:nvPr>
        </p:nvSpPr>
        <p:spPr>
          <a:xfrm>
            <a:off x="457200" y="1600200"/>
            <a:ext cx="8229600" cy="3268663"/>
          </a:xfrm>
        </p:spPr>
        <p:txBody>
          <a:bodyPr/>
          <a:lstStyle/>
          <a:p>
            <a:pPr>
              <a:lnSpc>
                <a:spcPct val="90000"/>
              </a:lnSpc>
              <a:spcBef>
                <a:spcPct val="50000"/>
              </a:spcBef>
              <a:spcAft>
                <a:spcPct val="20000"/>
              </a:spcAft>
            </a:pPr>
            <a:r>
              <a:rPr lang="en-US" altLang="tr-TR"/>
              <a:t>Bottles will be color sorted, ground, and washed.</a:t>
            </a:r>
          </a:p>
          <a:p>
            <a:pPr>
              <a:lnSpc>
                <a:spcPct val="90000"/>
              </a:lnSpc>
              <a:spcBef>
                <a:spcPct val="50000"/>
              </a:spcBef>
              <a:spcAft>
                <a:spcPct val="20000"/>
              </a:spcAft>
            </a:pPr>
            <a:r>
              <a:rPr lang="en-US" altLang="tr-TR"/>
              <a:t>PET sinks in the washing process, while contaminates float.</a:t>
            </a:r>
          </a:p>
          <a:p>
            <a:pPr>
              <a:lnSpc>
                <a:spcPct val="90000"/>
              </a:lnSpc>
              <a:spcBef>
                <a:spcPct val="50000"/>
              </a:spcBef>
              <a:spcAft>
                <a:spcPct val="20000"/>
              </a:spcAft>
            </a:pPr>
            <a:r>
              <a:rPr lang="en-US" altLang="tr-TR"/>
              <a:t>PET is collected and then re-pelletized.</a:t>
            </a:r>
          </a:p>
          <a:p>
            <a:pPr>
              <a:lnSpc>
                <a:spcPct val="90000"/>
              </a:lnSpc>
              <a:buFontTx/>
              <a:buNone/>
            </a:pPr>
            <a:endParaRPr lang="en-US" altLang="tr-TR" sz="2800"/>
          </a:p>
        </p:txBody>
      </p:sp>
      <p:sp>
        <p:nvSpPr>
          <p:cNvPr id="4" name="Veri Yer Tutucusu 3"/>
          <p:cNvSpPr>
            <a:spLocks noGrp="1"/>
          </p:cNvSpPr>
          <p:nvPr>
            <p:ph type="dt" sz="half" idx="14"/>
          </p:nvPr>
        </p:nvSpPr>
        <p:spPr/>
        <p:txBody>
          <a:bodyPr/>
          <a:lstStyle/>
          <a:p>
            <a:fld id="{F22B88DF-1416-4CCA-9880-B5E5475DBB11}" type="datetime1">
              <a:rPr lang="tr-TR" altLang="tr-TR" smtClean="0"/>
              <a:t>17.10.2018</a:t>
            </a:fld>
            <a:endParaRPr lang="tr-TR" altLang="tr-TR"/>
          </a:p>
        </p:txBody>
      </p:sp>
      <p:sp>
        <p:nvSpPr>
          <p:cNvPr id="6" name="Slayt Numarası Yer Tutucusu 5"/>
          <p:cNvSpPr>
            <a:spLocks noGrp="1"/>
          </p:cNvSpPr>
          <p:nvPr>
            <p:ph type="sldNum" sz="quarter" idx="15"/>
          </p:nvPr>
        </p:nvSpPr>
        <p:spPr/>
        <p:txBody>
          <a:bodyPr/>
          <a:lstStyle/>
          <a:p>
            <a:fld id="{E38BAFC3-0E5B-4C11-933E-3CB338C657CE}" type="slidenum">
              <a:rPr lang="tr-TR" altLang="tr-TR"/>
              <a:pPr/>
              <a:t>8</a:t>
            </a:fld>
            <a:endParaRPr lang="tr-TR" altLang="tr-TR"/>
          </a:p>
        </p:txBody>
      </p:sp>
      <p:sp>
        <p:nvSpPr>
          <p:cNvPr id="2" name="Altbilgi Yer Tutucusu 1"/>
          <p:cNvSpPr>
            <a:spLocks noGrp="1"/>
          </p:cNvSpPr>
          <p:nvPr>
            <p:ph type="ftr" sz="quarter" idx="16"/>
          </p:nvPr>
        </p:nvSpPr>
        <p:spPr/>
        <p:txBody>
          <a:bodyPr/>
          <a:lstStyle/>
          <a:p>
            <a:r>
              <a:rPr lang="tr-TR" altLang="tr-TR"/>
              <a:t>KİM232 END.KİM.II-DOÇ.DR.KAMRAN POLAT-ANKARA ÜNİV., FEN FAK., KİMYA BÖL.,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tr-TR"/>
              <a:t>Plastic Recycling Facts</a:t>
            </a:r>
          </a:p>
        </p:txBody>
      </p:sp>
      <p:sp>
        <p:nvSpPr>
          <p:cNvPr id="30723" name="Rectangle 3"/>
          <p:cNvSpPr>
            <a:spLocks noGrp="1" noChangeArrowheads="1"/>
          </p:cNvSpPr>
          <p:nvPr>
            <p:ph sz="quarter" idx="1"/>
          </p:nvPr>
        </p:nvSpPr>
        <p:spPr>
          <a:xfrm>
            <a:off x="381000" y="1524000"/>
            <a:ext cx="8229600" cy="4114800"/>
          </a:xfrm>
        </p:spPr>
        <p:txBody>
          <a:bodyPr/>
          <a:lstStyle/>
          <a:p>
            <a:pPr>
              <a:spcAft>
                <a:spcPct val="50000"/>
              </a:spcAft>
            </a:pPr>
            <a:r>
              <a:rPr lang="en-US" altLang="tr-TR" sz="2800"/>
              <a:t>Most plastic bottles are not made into packaging again after the recycling process.</a:t>
            </a:r>
          </a:p>
          <a:p>
            <a:pPr>
              <a:spcAft>
                <a:spcPct val="50000"/>
              </a:spcAft>
            </a:pPr>
            <a:r>
              <a:rPr lang="en-US" altLang="tr-TR" sz="2800"/>
              <a:t>Slightly less than one million ton of plastic soft drink bottles end up in land fills every year.</a:t>
            </a:r>
          </a:p>
          <a:p>
            <a:pPr>
              <a:spcAft>
                <a:spcPct val="50000"/>
              </a:spcAft>
            </a:pPr>
            <a:r>
              <a:rPr lang="en-US" altLang="tr-TR" sz="2800"/>
              <a:t>Estimated that of the 22.4 million tons of plastics produced in 1998, only 5.4% was recovered for recycling.</a:t>
            </a:r>
          </a:p>
        </p:txBody>
      </p:sp>
      <p:sp>
        <p:nvSpPr>
          <p:cNvPr id="5" name="Veri Yer Tutucusu 3"/>
          <p:cNvSpPr>
            <a:spLocks noGrp="1"/>
          </p:cNvSpPr>
          <p:nvPr>
            <p:ph type="dt" sz="half" idx="14"/>
          </p:nvPr>
        </p:nvSpPr>
        <p:spPr/>
        <p:txBody>
          <a:bodyPr/>
          <a:lstStyle/>
          <a:p>
            <a:fld id="{3C4378C9-E83A-410D-AB0C-6D293F3334AC}" type="datetime1">
              <a:rPr lang="tr-TR" altLang="tr-TR" smtClean="0"/>
              <a:t>17.10.2018</a:t>
            </a:fld>
            <a:endParaRPr lang="tr-TR" altLang="tr-TR"/>
          </a:p>
        </p:txBody>
      </p:sp>
      <p:sp>
        <p:nvSpPr>
          <p:cNvPr id="7" name="Slayt Numarası Yer Tutucusu 5"/>
          <p:cNvSpPr>
            <a:spLocks noGrp="1"/>
          </p:cNvSpPr>
          <p:nvPr>
            <p:ph type="sldNum" sz="quarter" idx="15"/>
          </p:nvPr>
        </p:nvSpPr>
        <p:spPr/>
        <p:txBody>
          <a:bodyPr/>
          <a:lstStyle/>
          <a:p>
            <a:fld id="{D9D457C7-9C4A-4B4E-B209-AF500B709163}" type="slidenum">
              <a:rPr lang="tr-TR" altLang="tr-TR"/>
              <a:pPr/>
              <a:t>9</a:t>
            </a:fld>
            <a:endParaRPr lang="tr-TR" altLang="tr-TR"/>
          </a:p>
        </p:txBody>
      </p:sp>
      <p:sp>
        <p:nvSpPr>
          <p:cNvPr id="2" name="Altbilgi Yer Tutucusu 1"/>
          <p:cNvSpPr>
            <a:spLocks noGrp="1"/>
          </p:cNvSpPr>
          <p:nvPr>
            <p:ph type="ftr" sz="quarter" idx="16"/>
          </p:nvPr>
        </p:nvSpPr>
        <p:spPr/>
        <p:txBody>
          <a:bodyPr/>
          <a:lstStyle/>
          <a:p>
            <a:r>
              <a:rPr lang="tr-TR" altLang="tr-TR"/>
              <a:t>KİM232 END.KİM.II-DOÇ.DR.KAMRAN POLAT-ANKARA ÜNİV., FEN FAK., KİMYA BÖL.,</a:t>
            </a:r>
          </a:p>
        </p:txBody>
      </p:sp>
      <p:pic>
        <p:nvPicPr>
          <p:cNvPr id="30724" name="Picture 4" descr="plastic-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540000" cy="189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520</TotalTime>
  <Words>2344</Words>
  <Application>Microsoft Office PowerPoint</Application>
  <PresentationFormat>Ekran Gösterisi (4:3)</PresentationFormat>
  <Paragraphs>276</Paragraphs>
  <Slides>68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68</vt:i4>
      </vt:variant>
    </vt:vector>
  </HeadingPairs>
  <TitlesOfParts>
    <vt:vector size="74" baseType="lpstr">
      <vt:lpstr>Arial</vt:lpstr>
      <vt:lpstr>Century Schoolbook</vt:lpstr>
      <vt:lpstr>Times New Roman</vt:lpstr>
      <vt:lpstr>Wingdings</vt:lpstr>
      <vt:lpstr>Wingdings 2</vt:lpstr>
      <vt:lpstr>Cumba</vt:lpstr>
      <vt:lpstr>PowerPoint Sunusu</vt:lpstr>
      <vt:lpstr>Fact</vt:lpstr>
      <vt:lpstr>World Consumption of Plastic 1999</vt:lpstr>
      <vt:lpstr>Environmental Impacts Plastic</vt:lpstr>
      <vt:lpstr>Hazardous Health Effects</vt:lpstr>
      <vt:lpstr>Recycling</vt:lpstr>
      <vt:lpstr>PowerPoint Sunusu</vt:lpstr>
      <vt:lpstr>Plastic Recycling Process</vt:lpstr>
      <vt:lpstr>Plastic Recycling Facts</vt:lpstr>
      <vt:lpstr>World Wasting Away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PLASTİK ENDÜSTRİLERİ BÖLÜM 6</dc:title>
  <dc:creator>Kamran POLAT</dc:creator>
  <cp:lastModifiedBy>Kamran Polat</cp:lastModifiedBy>
  <cp:revision>39</cp:revision>
  <dcterms:created xsi:type="dcterms:W3CDTF">2007-03-29T11:18:04Z</dcterms:created>
  <dcterms:modified xsi:type="dcterms:W3CDTF">2018-10-17T19:23:43Z</dcterms:modified>
</cp:coreProperties>
</file>