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4" r:id="rId8"/>
    <p:sldId id="262" r:id="rId9"/>
    <p:sldId id="265"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9" d="100"/>
          <a:sy n="69" d="100"/>
        </p:scale>
        <p:origin x="6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3476914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E229A7A-EAEB-4AE8-ABD1-78F5E972B445}"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37369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803494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1523755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1711299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263434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2563663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2981015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59955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12008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229A7A-EAEB-4AE8-ABD1-78F5E972B445}"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1783679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E229A7A-EAEB-4AE8-ABD1-78F5E972B445}"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3349411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E229A7A-EAEB-4AE8-ABD1-78F5E972B445}"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2255895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E229A7A-EAEB-4AE8-ABD1-78F5E972B445}"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3200289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29A7A-EAEB-4AE8-ABD1-78F5E972B445}" type="datetimeFigureOut">
              <a:rPr lang="tr-TR" smtClean="0"/>
              <a:t>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319584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E229A7A-EAEB-4AE8-ABD1-78F5E972B445}"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1931466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E229A7A-EAEB-4AE8-ABD1-78F5E972B445}"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D654F7-2C7E-41B4-98B9-F220A817E035}" type="slidenum">
              <a:rPr lang="tr-TR" smtClean="0"/>
              <a:t>‹#›</a:t>
            </a:fld>
            <a:endParaRPr lang="tr-TR"/>
          </a:p>
        </p:txBody>
      </p:sp>
    </p:spTree>
    <p:extLst>
      <p:ext uri="{BB962C8B-B14F-4D97-AF65-F5344CB8AC3E}">
        <p14:creationId xmlns:p14="http://schemas.microsoft.com/office/powerpoint/2010/main" val="1655448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E229A7A-EAEB-4AE8-ABD1-78F5E972B445}" type="datetimeFigureOut">
              <a:rPr lang="tr-TR" smtClean="0"/>
              <a:t>8.05.2020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CD654F7-2C7E-41B4-98B9-F220A817E035}" type="slidenum">
              <a:rPr lang="tr-TR" smtClean="0"/>
              <a:t>‹#›</a:t>
            </a:fld>
            <a:endParaRPr lang="tr-TR"/>
          </a:p>
        </p:txBody>
      </p:sp>
    </p:spTree>
    <p:extLst>
      <p:ext uri="{BB962C8B-B14F-4D97-AF65-F5344CB8AC3E}">
        <p14:creationId xmlns:p14="http://schemas.microsoft.com/office/powerpoint/2010/main" val="372843371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07B034-1932-4C47-A6B2-AE06C5AE29E1}"/>
              </a:ext>
            </a:extLst>
          </p:cNvPr>
          <p:cNvSpPr>
            <a:spLocks noGrp="1"/>
          </p:cNvSpPr>
          <p:nvPr>
            <p:ph type="ctrTitle"/>
          </p:nvPr>
        </p:nvSpPr>
        <p:spPr>
          <a:xfrm>
            <a:off x="1130299" y="595745"/>
            <a:ext cx="10840027" cy="2914218"/>
          </a:xfrm>
        </p:spPr>
        <p:txBody>
          <a:bodyPr>
            <a:normAutofit/>
          </a:bodyPr>
          <a:lstStyle/>
          <a:p>
            <a:pPr algn="ctr"/>
            <a:r>
              <a:rPr lang="tr-TR" sz="24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Tufan Efsanesi Devamı</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Matsya</a:t>
            </a:r>
            <a:r>
              <a:rPr lang="tr-TR" sz="2400" dirty="0">
                <a:solidFill>
                  <a:schemeClr val="accent2">
                    <a:lumMod val="50000"/>
                  </a:schemeClr>
                </a:solidFill>
                <a:latin typeface="Comic Sans MS" panose="030F0702030302020204" pitchFamily="66" charset="0"/>
                <a:ea typeface="BIZ UDMincho Medium" panose="02020500000000000000" pitchFamily="17" charset="-128"/>
              </a:rPr>
              <a:t> </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7. Hafta</a:t>
            </a:r>
            <a:endParaRPr lang="tr-TR" sz="2400" dirty="0"/>
          </a:p>
        </p:txBody>
      </p:sp>
      <p:sp>
        <p:nvSpPr>
          <p:cNvPr id="3" name="Alt Başlık 2">
            <a:extLst>
              <a:ext uri="{FF2B5EF4-FFF2-40B4-BE49-F238E27FC236}">
                <a16:creationId xmlns:a16="http://schemas.microsoft.com/office/drawing/2014/main" id="{8D9CD3F5-681A-4FF6-9E0B-4DF0F4AC33B9}"/>
              </a:ext>
            </a:extLst>
          </p:cNvPr>
          <p:cNvSpPr>
            <a:spLocks noGrp="1"/>
          </p:cNvSpPr>
          <p:nvPr>
            <p:ph type="subTitle" idx="1"/>
          </p:nvPr>
        </p:nvSpPr>
        <p:spPr>
          <a:xfrm>
            <a:off x="3657601" y="3948545"/>
            <a:ext cx="8146472" cy="1676400"/>
          </a:xfrm>
        </p:spPr>
        <p:txBody>
          <a:bodyPr>
            <a:normAutofit fontScale="77500" lnSpcReduction="20000"/>
          </a:bodyPr>
          <a:lstStyle/>
          <a:p>
            <a:pPr algn="r"/>
            <a:r>
              <a:rPr lang="tr-TR" dirty="0">
                <a:solidFill>
                  <a:schemeClr val="accent2">
                    <a:lumMod val="50000"/>
                  </a:schemeClr>
                </a:solidFill>
                <a:latin typeface="Comic Sans MS" panose="030F0702030302020204" pitchFamily="66" charset="0"/>
              </a:rPr>
              <a:t>Prof. Dr. H. Derya CAN</a:t>
            </a:r>
          </a:p>
          <a:p>
            <a:pPr algn="r"/>
            <a:r>
              <a:rPr lang="tr-TR" dirty="0">
                <a:solidFill>
                  <a:schemeClr val="accent2">
                    <a:lumMod val="50000"/>
                  </a:schemeClr>
                </a:solidFill>
                <a:latin typeface="Comic Sans MS" panose="030F0702030302020204" pitchFamily="66" charset="0"/>
              </a:rPr>
              <a:t>Ankara Üniversitesi</a:t>
            </a:r>
          </a:p>
          <a:p>
            <a:pPr algn="r"/>
            <a:r>
              <a:rPr lang="tr-TR" dirty="0">
                <a:solidFill>
                  <a:schemeClr val="accent2">
                    <a:lumMod val="50000"/>
                  </a:schemeClr>
                </a:solidFill>
                <a:latin typeface="Comic Sans MS" panose="030F0702030302020204" pitchFamily="66" charset="0"/>
              </a:rPr>
              <a:t>Dil ve Tarih-Coğrafya Fakültesi</a:t>
            </a:r>
          </a:p>
          <a:p>
            <a:pPr algn="r"/>
            <a:r>
              <a:rPr lang="tr-TR" dirty="0">
                <a:solidFill>
                  <a:schemeClr val="accent2">
                    <a:lumMod val="50000"/>
                  </a:schemeClr>
                </a:solidFill>
                <a:latin typeface="Comic Sans MS" panose="030F0702030302020204" pitchFamily="66" charset="0"/>
              </a:rPr>
              <a:t>Doğu Dilleri ve Edebiyatları Bölümü</a:t>
            </a:r>
          </a:p>
          <a:p>
            <a:pPr algn="r"/>
            <a:r>
              <a:rPr lang="tr-TR" dirty="0">
                <a:solidFill>
                  <a:schemeClr val="accent2">
                    <a:lumMod val="50000"/>
                  </a:schemeClr>
                </a:solidFill>
                <a:latin typeface="Comic Sans MS" panose="030F0702030302020204" pitchFamily="66" charset="0"/>
              </a:rPr>
              <a:t>Hindoloji Anabilim Dalı</a:t>
            </a:r>
            <a:endParaRPr lang="tr-TR" dirty="0"/>
          </a:p>
          <a:p>
            <a:pPr algn="r"/>
            <a:endParaRPr lang="tr-TR" dirty="0"/>
          </a:p>
        </p:txBody>
      </p:sp>
    </p:spTree>
    <p:extLst>
      <p:ext uri="{BB962C8B-B14F-4D97-AF65-F5344CB8AC3E}">
        <p14:creationId xmlns:p14="http://schemas.microsoft.com/office/powerpoint/2010/main" val="3840591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D9F3213-688F-4D16-B90C-81C65D79D7FE}"/>
              </a:ext>
            </a:extLst>
          </p:cNvPr>
          <p:cNvSpPr/>
          <p:nvPr/>
        </p:nvSpPr>
        <p:spPr>
          <a:xfrm>
            <a:off x="2812473" y="1607127"/>
            <a:ext cx="6331527" cy="2247090"/>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Farklı kültür, din ve coğrafyalarda yaşamalarına rağmen birçok toplumda Tufan efsanesinin, metinlerde ele alınış biçimdeki benzerlikler oldukça fazladır.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841340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03ABFDC-752A-4A7C-8985-D2C1A426E85E}"/>
              </a:ext>
            </a:extLst>
          </p:cNvPr>
          <p:cNvSpPr/>
          <p:nvPr/>
        </p:nvSpPr>
        <p:spPr>
          <a:xfrm>
            <a:off x="3075708" y="1066800"/>
            <a:ext cx="6068291" cy="2801088"/>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Bütün bunların yanı sıra yeraltından ateş çıkacak, bu kızgın ateş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Şiva’nın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üçüncü gözünü ortaya çıkaracak,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Şeşa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bin ağzından kin dolu ateşler çıkartarak yeraltı dünyasında ki evinden çıkacak.</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689925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A148816-8DF3-4E94-A46B-9854A61D2A09}"/>
              </a:ext>
            </a:extLst>
          </p:cNvPr>
          <p:cNvSpPr/>
          <p:nvPr/>
        </p:nvSpPr>
        <p:spPr>
          <a:xfrm>
            <a:off x="3158835" y="1039092"/>
            <a:ext cx="6317673" cy="3909083"/>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Böylece üç dünya çeşitli ateşlerin kızgınlığıyla ufalanıp kül olacak, bütün yıldızlar gezegenlerle birlikte gökyüzünün sıcaklığıyla mahvolacak. Bu yıkımın ardından yıkıcı yedi bulut yani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Samvarta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Bhimanada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Drona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Chanda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Balabaka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Vidyut</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Patala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ortaya çıkacak ve her yer selle kaplanacak.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3823729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DEF708F-568F-482F-9FEA-ABFF12687310}"/>
              </a:ext>
            </a:extLst>
          </p:cNvPr>
          <p:cNvSpPr/>
          <p:nvPr/>
        </p:nvSpPr>
        <p:spPr>
          <a:xfrm>
            <a:off x="2992582" y="554182"/>
            <a:ext cx="6567054" cy="5571077"/>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Bütün bunlar olduğunda orada bağlı duran geminin içine yaratılanların tohumunu, kutsal Vedaları koyup, iple gemiyi benim boynuzuma bağla. Ey dindar kişi, her şey yok olduğunda sadece sen, ay, güneş, ben, Brahma, kutsal nehir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Narmada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büyük aziz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Markandeya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kutsal Vedalar,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Puranalar</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Tanrı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Şiva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çeşitli bilimler kalacak, kral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Çakşuşa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Manu’nun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hükümdarlığının da bir kısmı sona erecek.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2016052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298A4AE-A59D-4CF8-AE6C-13BE3FD7B5A7}"/>
              </a:ext>
            </a:extLst>
          </p:cNvPr>
          <p:cNvSpPr/>
          <p:nvPr/>
        </p:nvSpPr>
        <p:spPr>
          <a:xfrm>
            <a:off x="2937164" y="997528"/>
            <a:ext cx="6206836" cy="3355086"/>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Bu yok oluştan sonra evrenin tekrar yaratılışının başında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Vedik</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bilgisini çoğaltacağım’ dedikten sonra gözden kayboldu. Kral, kutsal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Vasudeva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tarafından ona verilen yıkım zamanına kadar Yoga yaparak zamanını geçirdi.</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521831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E51540A-C895-4E9C-9389-B3B1A02BDBD4}"/>
              </a:ext>
            </a:extLst>
          </p:cNvPr>
          <p:cNvSpPr/>
          <p:nvPr/>
        </p:nvSpPr>
        <p:spPr>
          <a:xfrm>
            <a:off x="2729345" y="1122217"/>
            <a:ext cx="6553200" cy="2247090"/>
          </a:xfrm>
          <a:prstGeom prst="rect">
            <a:avLst/>
          </a:prstGeom>
        </p:spPr>
        <p:txBody>
          <a:bodyPr wrap="square">
            <a:spAutoFit/>
          </a:bodyPr>
          <a:lstStyle/>
          <a:p>
            <a:pPr algn="ctr">
              <a:lnSpc>
                <a:spcPct val="150000"/>
              </a:lnSpc>
              <a:spcAft>
                <a:spcPts val="100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Felaket zamanı gelince tanrı boynuzlu bir balık olarak, yılan kralı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Şeşa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ise bir ip şeklinde göründü. Yoga gücü sayesinde kral yaşayan her şeyi bir araya getirdi. </a:t>
            </a:r>
          </a:p>
        </p:txBody>
      </p:sp>
    </p:spTree>
    <p:extLst>
      <p:ext uri="{BB962C8B-B14F-4D97-AF65-F5344CB8AC3E}">
        <p14:creationId xmlns:p14="http://schemas.microsoft.com/office/powerpoint/2010/main" val="2862804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C6EE437-B765-434F-BCCF-11223C1A28C9}"/>
              </a:ext>
            </a:extLst>
          </p:cNvPr>
          <p:cNvSpPr/>
          <p:nvPr/>
        </p:nvSpPr>
        <p:spPr>
          <a:xfrm>
            <a:off x="2798618" y="969818"/>
            <a:ext cx="6345382" cy="2804229"/>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Onları gemiye koydu, iple gemiyi balığın boynuzuna bağlayıp, yaratıcıya saygılarını sunduktan sonra gemiye bindi.” Böylece Tufan sonunda dünyayı yaratma görevi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Manu’ya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verildi.</a:t>
            </a:r>
            <a:endParaRPr lang="tr-TR" sz="2400" dirty="0">
              <a:solidFill>
                <a:schemeClr val="accent2">
                  <a:lumMod val="50000"/>
                </a:schemeClr>
              </a:solidFill>
            </a:endParaRPr>
          </a:p>
        </p:txBody>
      </p:sp>
    </p:spTree>
    <p:extLst>
      <p:ext uri="{BB962C8B-B14F-4D97-AF65-F5344CB8AC3E}">
        <p14:creationId xmlns:p14="http://schemas.microsoft.com/office/powerpoint/2010/main" val="1374052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E2F2E67-283E-4EE3-9CC8-C6442F3BFDD2}"/>
              </a:ext>
            </a:extLst>
          </p:cNvPr>
          <p:cNvSpPr/>
          <p:nvPr/>
        </p:nvSpPr>
        <p:spPr>
          <a:xfrm>
            <a:off x="3048000" y="1554263"/>
            <a:ext cx="6096000" cy="4463081"/>
          </a:xfrm>
          <a:prstGeom prst="rect">
            <a:avLst/>
          </a:prstGeom>
        </p:spPr>
        <p:txBody>
          <a:bodyPr>
            <a:spAutoFit/>
          </a:bodyPr>
          <a:lstStyle/>
          <a:p>
            <a:pPr algn="ctr">
              <a:lnSpc>
                <a:spcPct val="150000"/>
              </a:lnSpc>
            </a:pP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Matsya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Purana’dan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başka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edebiyatı içinde yer alan diğer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Puranalar’dan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Agni</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Bhagavata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 benzer bir anlatım vardır. Bunun yanı sıra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Padma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Vishnu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Skanda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Bhavishya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Kalinka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 yeryüzünün sular altında kaldığından bahsedilmektedir.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921585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33E34AF-F46B-4A14-BB36-951004866AF5}"/>
              </a:ext>
            </a:extLst>
          </p:cNvPr>
          <p:cNvSpPr/>
          <p:nvPr/>
        </p:nvSpPr>
        <p:spPr>
          <a:xfrm>
            <a:off x="3158836" y="1717965"/>
            <a:ext cx="5985164" cy="2250231"/>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Bunun yanı sıra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Padma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Vishnu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Skanda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Bhavishya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Kalinka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Purana’da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 yeryüzünün sular altında kaldığından bahsedilmektedir. </a:t>
            </a:r>
            <a:endParaRPr lang="tr-TR" sz="2400" dirty="0"/>
          </a:p>
        </p:txBody>
      </p:sp>
    </p:spTree>
    <p:extLst>
      <p:ext uri="{BB962C8B-B14F-4D97-AF65-F5344CB8AC3E}">
        <p14:creationId xmlns:p14="http://schemas.microsoft.com/office/powerpoint/2010/main" val="1973036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41</TotalTime>
  <Words>363</Words>
  <Application>Microsoft Office PowerPoint</Application>
  <PresentationFormat>Geniş ekran</PresentationFormat>
  <Paragraphs>15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Comic Sans MS</vt:lpstr>
      <vt:lpstr>Corbel</vt:lpstr>
      <vt:lpstr>Paralaks</vt:lpstr>
      <vt:lpstr>HİN 426 Hint Efsaneleri  Tufan Efsanesi Devamı (Matsya Purana)  7.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Tufan Efsanesi Devamı (Matsya Purana)  7. Hafta</dc:title>
  <dc:creator>Casper</dc:creator>
  <cp:lastModifiedBy>Casper</cp:lastModifiedBy>
  <cp:revision>3</cp:revision>
  <dcterms:created xsi:type="dcterms:W3CDTF">2020-05-08T03:56:58Z</dcterms:created>
  <dcterms:modified xsi:type="dcterms:W3CDTF">2020-05-08T04:38:16Z</dcterms:modified>
</cp:coreProperties>
</file>