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2"/>
  </p:notesMasterIdLst>
  <p:sldIdLst>
    <p:sldId id="264" r:id="rId2"/>
    <p:sldId id="258" r:id="rId3"/>
    <p:sldId id="265" r:id="rId4"/>
    <p:sldId id="266" r:id="rId5"/>
    <p:sldId id="271" r:id="rId6"/>
    <p:sldId id="268" r:id="rId7"/>
    <p:sldId id="269" r:id="rId8"/>
    <p:sldId id="273" r:id="rId9"/>
    <p:sldId id="270" r:id="rId10"/>
    <p:sldId id="272" r:id="rId11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56" autoAdjust="0"/>
    <p:restoredTop sz="94660"/>
  </p:normalViewPr>
  <p:slideViewPr>
    <p:cSldViewPr snapToGrid="0">
      <p:cViewPr varScale="1">
        <p:scale>
          <a:sx n="86" d="100"/>
          <a:sy n="86" d="100"/>
        </p:scale>
        <p:origin x="-654" y="-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05A361C-51ED-476A-B4CB-B86B1E95B75D}" type="datetimeFigureOut">
              <a:rPr lang="tr-TR" smtClean="0"/>
              <a:pPr/>
              <a:t>12.2.2020</a:t>
            </a:fld>
            <a:endParaRPr lang="tr-TR"/>
          </a:p>
        </p:txBody>
      </p:sp>
      <p:sp>
        <p:nvSpPr>
          <p:cNvPr id="4" name="Slayt Resmi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8CE9C12-E0E5-42AE-A4C6-560D77C049C9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19374822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14 Yuvarlatılmış Dikdörtgen"/>
          <p:cNvSpPr/>
          <p:nvPr/>
        </p:nvSpPr>
        <p:spPr>
          <a:xfrm>
            <a:off x="406401" y="329185"/>
            <a:ext cx="11376073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Yuvarlatılmış Dikdörtgen"/>
          <p:cNvSpPr/>
          <p:nvPr/>
        </p:nvSpPr>
        <p:spPr>
          <a:xfrm>
            <a:off x="558129" y="434162"/>
            <a:ext cx="11075745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5" name="4 Başlık"/>
          <p:cNvSpPr>
            <a:spLocks noGrp="1"/>
          </p:cNvSpPr>
          <p:nvPr>
            <p:ph type="ctrTitle"/>
          </p:nvPr>
        </p:nvSpPr>
        <p:spPr>
          <a:xfrm>
            <a:off x="963168" y="1820206"/>
            <a:ext cx="103632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20" name="19 Alt Başlık"/>
          <p:cNvSpPr>
            <a:spLocks noGrp="1"/>
          </p:cNvSpPr>
          <p:nvPr>
            <p:ph type="subTitle" idx="1"/>
          </p:nvPr>
        </p:nvSpPr>
        <p:spPr>
          <a:xfrm>
            <a:off x="963168" y="3685032"/>
            <a:ext cx="103632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tr-TR"/>
              <a:t>Asıl alt başlık stilini düzenlemek için tıklatın</a:t>
            </a:r>
            <a:endParaRPr kumimoji="0" lang="en-US"/>
          </a:p>
        </p:txBody>
      </p:sp>
      <p:sp>
        <p:nvSpPr>
          <p:cNvPr id="19" name="18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23EF0-A112-4ED8-B99D-916B5D27948A}" type="datetimeFigureOut">
              <a:rPr lang="tr-TR" smtClean="0"/>
              <a:pPr/>
              <a:t>12.2.2020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10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29467-69F6-40A3-A5A4-F1D592B5B33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70560" y="4983480"/>
            <a:ext cx="10911840" cy="1051560"/>
          </a:xfrm>
        </p:spPr>
        <p:txBody>
          <a:bodyPr/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670560" y="530352"/>
            <a:ext cx="10911840" cy="4187952"/>
          </a:xfrm>
        </p:spPr>
        <p:txBody>
          <a:bodyPr vert="eaVert"/>
          <a:lstStyle/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23EF0-A112-4ED8-B99D-916B5D27948A}" type="datetimeFigureOut">
              <a:rPr lang="tr-TR" smtClean="0"/>
              <a:pPr/>
              <a:t>12.2.2020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29467-69F6-40A3-A5A4-F1D592B5B33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8839200" y="533405"/>
            <a:ext cx="2641600" cy="5257799"/>
          </a:xfrm>
        </p:spPr>
        <p:txBody>
          <a:bodyPr vert="eaVert"/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711200" y="533403"/>
            <a:ext cx="7924800" cy="5257801"/>
          </a:xfrm>
        </p:spPr>
        <p:txBody>
          <a:bodyPr vert="eaVert"/>
          <a:lstStyle/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23EF0-A112-4ED8-B99D-916B5D27948A}" type="datetimeFigureOut">
              <a:rPr lang="tr-TR" smtClean="0"/>
              <a:pPr/>
              <a:t>12.2.2020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29467-69F6-40A3-A5A4-F1D592B5B33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70560" y="4983480"/>
            <a:ext cx="10911840" cy="1051560"/>
          </a:xfrm>
        </p:spPr>
        <p:txBody>
          <a:bodyPr/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670560" y="530352"/>
            <a:ext cx="10911840" cy="4187952"/>
          </a:xfrm>
        </p:spPr>
        <p:txBody>
          <a:bodyPr/>
          <a:lstStyle/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23EF0-A112-4ED8-B99D-916B5D27948A}" type="datetimeFigureOut">
              <a:rPr lang="tr-TR" smtClean="0"/>
              <a:pPr/>
              <a:t>12.2.2020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29467-69F6-40A3-A5A4-F1D592B5B33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13 Yuvarlatılmış Dikdörtgen"/>
          <p:cNvSpPr/>
          <p:nvPr/>
        </p:nvSpPr>
        <p:spPr>
          <a:xfrm>
            <a:off x="406401" y="329185"/>
            <a:ext cx="11376073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Yuvarlatılmış Dikdörtgen"/>
          <p:cNvSpPr/>
          <p:nvPr/>
        </p:nvSpPr>
        <p:spPr>
          <a:xfrm>
            <a:off x="558129" y="434163"/>
            <a:ext cx="11075745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24459" y="4928616"/>
            <a:ext cx="1091184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624459" y="5624484"/>
            <a:ext cx="1091184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tr-TR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23EF0-A112-4ED8-B99D-916B5D27948A}" type="datetimeFigureOut">
              <a:rPr lang="tr-TR" smtClean="0"/>
              <a:pPr/>
              <a:t>12.2.2020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29467-69F6-40A3-A5A4-F1D592B5B33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685803" y="530352"/>
            <a:ext cx="524256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340480" y="530352"/>
            <a:ext cx="524256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23EF0-A112-4ED8-B99D-916B5D27948A}" type="datetimeFigureOut">
              <a:rPr lang="tr-TR" smtClean="0"/>
              <a:pPr/>
              <a:t>12.2.2020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29467-69F6-40A3-A5A4-F1D592B5B33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70560" y="4983480"/>
            <a:ext cx="1091184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809632" y="579438"/>
            <a:ext cx="524256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6202892" y="579438"/>
            <a:ext cx="524256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809632" y="1447800"/>
            <a:ext cx="524256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6202892" y="1447800"/>
            <a:ext cx="524256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23EF0-A112-4ED8-B99D-916B5D27948A}" type="datetimeFigureOut">
              <a:rPr lang="tr-TR" smtClean="0"/>
              <a:pPr/>
              <a:t>12.2.2020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29467-69F6-40A3-A5A4-F1D592B5B33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23EF0-A112-4ED8-B99D-916B5D27948A}" type="datetimeFigureOut">
              <a:rPr lang="tr-TR" smtClean="0"/>
              <a:pPr/>
              <a:t>12.2.2020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29467-69F6-40A3-A5A4-F1D592B5B33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Yuvarlatılmış Dikdörtgen"/>
          <p:cNvSpPr/>
          <p:nvPr/>
        </p:nvSpPr>
        <p:spPr>
          <a:xfrm>
            <a:off x="406401" y="329185"/>
            <a:ext cx="11376073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23EF0-A112-4ED8-B99D-916B5D27948A}" type="datetimeFigureOut">
              <a:rPr lang="tr-TR" smtClean="0"/>
              <a:pPr/>
              <a:t>12.2.2020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29467-69F6-40A3-A5A4-F1D592B5B33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385045" y="533400"/>
            <a:ext cx="39624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7385129" y="1447802"/>
            <a:ext cx="39624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1015163" y="930144"/>
            <a:ext cx="6168212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23EF0-A112-4ED8-B99D-916B5D27948A}" type="datetimeFigureOut">
              <a:rPr lang="tr-TR" smtClean="0"/>
              <a:pPr/>
              <a:t>12.2.2020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29467-69F6-40A3-A5A4-F1D592B5B33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14 Yuvarlatılmış Dikdörtgen"/>
          <p:cNvSpPr/>
          <p:nvPr/>
        </p:nvSpPr>
        <p:spPr>
          <a:xfrm>
            <a:off x="406401" y="329185"/>
            <a:ext cx="11376073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Tek Köşesi Yuvarlatılmış Dikdörtgen"/>
          <p:cNvSpPr/>
          <p:nvPr/>
        </p:nvSpPr>
        <p:spPr>
          <a:xfrm>
            <a:off x="8534401" y="434162"/>
            <a:ext cx="3099473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5012056"/>
            <a:ext cx="109728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 bwMode="grayWhite">
          <a:xfrm>
            <a:off x="8616949" y="533400"/>
            <a:ext cx="298704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23EF0-A112-4ED8-B99D-916B5D27948A}" type="datetimeFigureOut">
              <a:rPr lang="tr-TR" smtClean="0"/>
              <a:pPr/>
              <a:t>12.2.2020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29467-69F6-40A3-A5A4-F1D592B5B33C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561973" y="435768"/>
            <a:ext cx="7900416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tr-TR"/>
              <a:t>Resim eklemek için simgeyi tıklatın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Yuvarlatılmış Dikdörtgen"/>
          <p:cNvSpPr/>
          <p:nvPr/>
        </p:nvSpPr>
        <p:spPr>
          <a:xfrm>
            <a:off x="406401" y="329185"/>
            <a:ext cx="11376073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Yuvarlatılmış Dikdörtgen"/>
          <p:cNvSpPr/>
          <p:nvPr/>
        </p:nvSpPr>
        <p:spPr>
          <a:xfrm>
            <a:off x="558129" y="434162"/>
            <a:ext cx="11075745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Başlık Yer Tutucusu"/>
          <p:cNvSpPr>
            <a:spLocks noGrp="1"/>
          </p:cNvSpPr>
          <p:nvPr>
            <p:ph type="title"/>
          </p:nvPr>
        </p:nvSpPr>
        <p:spPr>
          <a:xfrm>
            <a:off x="670560" y="4985590"/>
            <a:ext cx="10911840" cy="105156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idx="1"/>
          </p:nvPr>
        </p:nvSpPr>
        <p:spPr>
          <a:xfrm>
            <a:off x="670560" y="530352"/>
            <a:ext cx="1091184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/>
          <a:p>
            <a:pPr lvl="0" eaLnBrk="1" latinLnBrk="0" hangingPunct="1"/>
            <a:r>
              <a:rPr kumimoji="0" lang="tr-TR"/>
              <a:t>Asıl metin stillerini düzenlemek için tıklatın</a:t>
            </a:r>
          </a:p>
          <a:p>
            <a:pPr lvl="1" eaLnBrk="1" latinLnBrk="0" hangingPunct="1"/>
            <a:r>
              <a:rPr kumimoji="0" lang="tr-TR"/>
              <a:t>İkinci düzey</a:t>
            </a:r>
          </a:p>
          <a:p>
            <a:pPr lvl="2" eaLnBrk="1" latinLnBrk="0" hangingPunct="1"/>
            <a:r>
              <a:rPr kumimoji="0" lang="tr-TR"/>
              <a:t>Üçüncü düzey</a:t>
            </a:r>
          </a:p>
          <a:p>
            <a:pPr lvl="3" eaLnBrk="1" latinLnBrk="0" hangingPunct="1"/>
            <a:r>
              <a:rPr kumimoji="0" lang="tr-TR"/>
              <a:t>Dördüncü düzey</a:t>
            </a:r>
          </a:p>
          <a:p>
            <a:pPr lvl="4" eaLnBrk="1" latinLnBrk="0" hangingPunct="1"/>
            <a:r>
              <a:rPr kumimoji="0" lang="tr-TR"/>
              <a:t>Beşinci düzey</a:t>
            </a:r>
            <a:endParaRPr kumimoji="0" lang="en-US"/>
          </a:p>
        </p:txBody>
      </p:sp>
      <p:sp>
        <p:nvSpPr>
          <p:cNvPr id="25" name="24 Veri Yer Tutucusu"/>
          <p:cNvSpPr>
            <a:spLocks noGrp="1"/>
          </p:cNvSpPr>
          <p:nvPr>
            <p:ph type="dt" sz="half" idx="2"/>
          </p:nvPr>
        </p:nvSpPr>
        <p:spPr>
          <a:xfrm>
            <a:off x="5035104" y="6111876"/>
            <a:ext cx="3048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DE323EF0-A112-4ED8-B99D-916B5D27948A}" type="datetimeFigureOut">
              <a:rPr lang="tr-TR" smtClean="0"/>
              <a:pPr/>
              <a:t>12.2.2020</a:t>
            </a:fld>
            <a:endParaRPr lang="tr-TR"/>
          </a:p>
        </p:txBody>
      </p:sp>
      <p:sp>
        <p:nvSpPr>
          <p:cNvPr id="18" name="17 Altbilgi Yer Tutucusu"/>
          <p:cNvSpPr>
            <a:spLocks noGrp="1"/>
          </p:cNvSpPr>
          <p:nvPr>
            <p:ph type="ftr" sz="quarter" idx="3"/>
          </p:nvPr>
        </p:nvSpPr>
        <p:spPr>
          <a:xfrm>
            <a:off x="8083104" y="6111876"/>
            <a:ext cx="3048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11131104" y="6111876"/>
            <a:ext cx="609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5F229467-69F6-40A3-A5A4-F1D592B5B33C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tr-TR" sz="4900" dirty="0">
                <a:latin typeface="Book Antiqua" pitchFamily="18" charset="0"/>
              </a:rPr>
              <a:t>TOPLUMSAL SORUNLAR</a:t>
            </a:r>
            <a:r>
              <a:rPr lang="tr-TR" dirty="0">
                <a:latin typeface="Book Antiqua" pitchFamily="18" charset="0"/>
              </a:rPr>
              <a:t/>
            </a:r>
            <a:br>
              <a:rPr lang="tr-TR" dirty="0">
                <a:latin typeface="Book Antiqua" pitchFamily="18" charset="0"/>
              </a:rPr>
            </a:br>
            <a:r>
              <a:rPr lang="tr-TR" sz="3600" i="1" dirty="0">
                <a:latin typeface="Book Antiqua" pitchFamily="18" charset="0"/>
              </a:rPr>
              <a:t>Toplumsal Sorunlara İlişkin Yaklaşımlar 2: Günümüzdeki Yaklaşımlar</a:t>
            </a:r>
            <a:endParaRPr lang="tr-TR" i="1" dirty="0">
              <a:latin typeface="Book Antiqua" pitchFamily="18" charset="0"/>
            </a:endParaRP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963168" y="3685031"/>
            <a:ext cx="10363200" cy="2396279"/>
          </a:xfrm>
        </p:spPr>
        <p:txBody>
          <a:bodyPr>
            <a:normAutofit/>
          </a:bodyPr>
          <a:lstStyle/>
          <a:p>
            <a:endParaRPr lang="tr-TR" dirty="0"/>
          </a:p>
          <a:p>
            <a:r>
              <a:rPr lang="tr-TR" b="1" dirty="0">
                <a:latin typeface="Book Antiqua" pitchFamily="18" charset="0"/>
              </a:rPr>
              <a:t>Prof. Dr. Erol Demir</a:t>
            </a:r>
          </a:p>
          <a:p>
            <a:r>
              <a:rPr lang="tr-TR" b="1" dirty="0">
                <a:latin typeface="Book Antiqua" pitchFamily="18" charset="0"/>
              </a:rPr>
              <a:t>Ankara Üniversitesi</a:t>
            </a:r>
          </a:p>
          <a:p>
            <a:r>
              <a:rPr lang="tr-TR" b="1" dirty="0">
                <a:latin typeface="Book Antiqua" pitchFamily="18" charset="0"/>
              </a:rPr>
              <a:t>Sosyoloji Bölümü</a:t>
            </a:r>
          </a:p>
          <a:p>
            <a:r>
              <a:rPr lang="tr-TR" b="1" dirty="0" err="1">
                <a:latin typeface="Book Antiqua" pitchFamily="18" charset="0"/>
              </a:rPr>
              <a:t>erol</a:t>
            </a:r>
            <a:r>
              <a:rPr lang="tr-TR" b="1" dirty="0">
                <a:latin typeface="Book Antiqua" pitchFamily="18" charset="0"/>
              </a:rPr>
              <a:t>.demir@</a:t>
            </a:r>
            <a:r>
              <a:rPr lang="tr-TR" b="1" dirty="0" err="1">
                <a:latin typeface="Book Antiqua" pitchFamily="18" charset="0"/>
              </a:rPr>
              <a:t>humanity</a:t>
            </a:r>
            <a:r>
              <a:rPr lang="tr-TR" b="1" dirty="0">
                <a:latin typeface="Book Antiqua" pitchFamily="18" charset="0"/>
              </a:rPr>
              <a:t>.</a:t>
            </a:r>
            <a:r>
              <a:rPr lang="tr-TR" b="1" dirty="0" err="1">
                <a:latin typeface="Book Antiqua" pitchFamily="18" charset="0"/>
              </a:rPr>
              <a:t>ankara</a:t>
            </a:r>
            <a:r>
              <a:rPr lang="tr-TR" b="1" dirty="0">
                <a:latin typeface="Book Antiqua" pitchFamily="18" charset="0"/>
              </a:rPr>
              <a:t>.edu.tr</a:t>
            </a:r>
          </a:p>
          <a:p>
            <a:endParaRPr lang="tr-TR" sz="2400" dirty="0">
              <a:latin typeface="Book Antiqua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>
            <a:extLst>
              <a:ext uri="{FF2B5EF4-FFF2-40B4-BE49-F238E27FC236}">
                <a16:creationId xmlns:a16="http://schemas.microsoft.com/office/drawing/2014/main" xmlns="" id="{2AED106B-B077-4308-BDCC-00F8E50355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57494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tr-TR" i="1" dirty="0">
                <a:latin typeface="Book Antiqua" pitchFamily="18" charset="0"/>
              </a:rPr>
              <a:t>Toplumsal Sorunlara İlişkin Yaklaşımlar 2 : Günümüzdeki Yaklaşımlar</a:t>
            </a:r>
            <a:endParaRPr lang="tr-TR" b="1" dirty="0">
              <a:latin typeface="Book Antiqua" panose="02040602050305030304" pitchFamily="18" charset="0"/>
            </a:endParaRPr>
          </a:p>
        </p:txBody>
      </p:sp>
      <p:sp>
        <p:nvSpPr>
          <p:cNvPr id="5" name="İçerik Yer Tutucusu 4">
            <a:extLst>
              <a:ext uri="{FF2B5EF4-FFF2-40B4-BE49-F238E27FC236}">
                <a16:creationId xmlns:a16="http://schemas.microsoft.com/office/drawing/2014/main" xmlns="" id="{BDFCB459-153C-4AEF-8308-D2A9738332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31852" y="2539854"/>
            <a:ext cx="9172136" cy="3460652"/>
          </a:xfrm>
        </p:spPr>
        <p:txBody>
          <a:bodyPr>
            <a:normAutofit/>
          </a:bodyPr>
          <a:lstStyle/>
          <a:p>
            <a:pPr marL="347472" lvl="1" indent="0">
              <a:buNone/>
            </a:pPr>
            <a:r>
              <a:rPr lang="tr-TR" sz="2800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Feminist Yaklaşım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tr-TR" sz="2800" dirty="0">
                <a:latin typeface="Book Antiqua" panose="02040602050305030304" pitchFamily="18" charset="0"/>
              </a:rPr>
              <a:t>Başka yaklaşımlardan da yararlanarak, </a:t>
            </a:r>
            <a:r>
              <a:rPr lang="tr-TR" sz="2800" dirty="0" smtClean="0">
                <a:latin typeface="Book Antiqua" panose="02040602050305030304" pitchFamily="18" charset="0"/>
              </a:rPr>
              <a:t>cinsiyet </a:t>
            </a:r>
            <a:r>
              <a:rPr lang="tr-TR" sz="2800" dirty="0">
                <a:latin typeface="Book Antiqua" panose="02040602050305030304" pitchFamily="18" charset="0"/>
              </a:rPr>
              <a:t>eşitsizliğine neden olan faktörleri öncelikli olarak dikkate alır.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tr-TR" sz="2800" dirty="0">
                <a:latin typeface="Book Antiqua" panose="02040602050305030304" pitchFamily="18" charset="0"/>
              </a:rPr>
              <a:t>Feminist yaklaşıma göre, ataerkil toplumun kendisi toplumsal sorunların temelini oluşturmaktadır.</a:t>
            </a:r>
          </a:p>
        </p:txBody>
      </p:sp>
    </p:spTree>
    <p:extLst>
      <p:ext uri="{BB962C8B-B14F-4D97-AF65-F5344CB8AC3E}">
        <p14:creationId xmlns:p14="http://schemas.microsoft.com/office/powerpoint/2010/main" xmlns="" val="41954877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>
            <a:extLst>
              <a:ext uri="{FF2B5EF4-FFF2-40B4-BE49-F238E27FC236}">
                <a16:creationId xmlns:a16="http://schemas.microsoft.com/office/drawing/2014/main" xmlns="" id="{2AED106B-B077-4308-BDCC-00F8E50355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57494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tr-TR" i="1" dirty="0">
                <a:latin typeface="Book Antiqua" pitchFamily="18" charset="0"/>
              </a:rPr>
              <a:t>Toplumsal Sorunlara İlişkin Yaklaşımlar 2 : Günümüzdeki Yaklaşımlar </a:t>
            </a:r>
            <a:r>
              <a:rPr lang="tr-TR" b="1" dirty="0">
                <a:latin typeface="Book Antiqua" panose="02040602050305030304" pitchFamily="18" charset="0"/>
              </a:rPr>
              <a:t>– Ders İçeriği</a:t>
            </a:r>
          </a:p>
        </p:txBody>
      </p:sp>
      <p:sp>
        <p:nvSpPr>
          <p:cNvPr id="5" name="İçerik Yer Tutucusu 4">
            <a:extLst>
              <a:ext uri="{FF2B5EF4-FFF2-40B4-BE49-F238E27FC236}">
                <a16:creationId xmlns:a16="http://schemas.microsoft.com/office/drawing/2014/main" xmlns="" id="{BDFCB459-153C-4AEF-8308-D2A9738332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31852" y="2539854"/>
            <a:ext cx="9172136" cy="3460652"/>
          </a:xfrm>
        </p:spPr>
        <p:txBody>
          <a:bodyPr>
            <a:normAutofit/>
          </a:bodyPr>
          <a:lstStyle/>
          <a:p>
            <a:pPr lvl="1">
              <a:buFont typeface="Wingdings" panose="05000000000000000000" pitchFamily="2" charset="2"/>
              <a:buChar char="§"/>
            </a:pPr>
            <a:r>
              <a:rPr lang="tr-TR" sz="2800" dirty="0" smtClean="0">
                <a:latin typeface="Book Antiqua" panose="02040602050305030304" pitchFamily="18" charset="0"/>
              </a:rPr>
              <a:t>Yaftalama (etiketleme)</a:t>
            </a:r>
            <a:endParaRPr lang="tr-TR" sz="2800" dirty="0">
              <a:latin typeface="Book Antiqua" panose="02040602050305030304" pitchFamily="18" charset="0"/>
            </a:endParaRPr>
          </a:p>
          <a:p>
            <a:pPr lvl="1">
              <a:buFont typeface="Wingdings" panose="05000000000000000000" pitchFamily="2" charset="2"/>
              <a:buChar char="§"/>
            </a:pPr>
            <a:r>
              <a:rPr lang="tr-TR" sz="2800" dirty="0">
                <a:latin typeface="Book Antiqua" panose="02040602050305030304" pitchFamily="18" charset="0"/>
              </a:rPr>
              <a:t>Çatışmacı Yaklaşım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tr-TR" sz="2800" dirty="0">
                <a:latin typeface="Book Antiqua" panose="02040602050305030304" pitchFamily="18" charset="0"/>
              </a:rPr>
              <a:t>Eleştirel Yaklaşım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tr-TR" sz="2800" dirty="0">
                <a:latin typeface="Book Antiqua" panose="02040602050305030304" pitchFamily="18" charset="0"/>
              </a:rPr>
              <a:t>İnşacı Yaklaşım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tr-TR" sz="2800" dirty="0">
                <a:latin typeface="Book Antiqua" panose="02040602050305030304" pitchFamily="18" charset="0"/>
              </a:rPr>
              <a:t>Feminist Yaklaşım</a:t>
            </a:r>
          </a:p>
        </p:txBody>
      </p:sp>
    </p:spTree>
    <p:extLst>
      <p:ext uri="{BB962C8B-B14F-4D97-AF65-F5344CB8AC3E}">
        <p14:creationId xmlns:p14="http://schemas.microsoft.com/office/powerpoint/2010/main" xmlns="" val="35755987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>
            <a:extLst>
              <a:ext uri="{FF2B5EF4-FFF2-40B4-BE49-F238E27FC236}">
                <a16:creationId xmlns:a16="http://schemas.microsoft.com/office/drawing/2014/main" xmlns="" id="{2AED106B-B077-4308-BDCC-00F8E50355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57494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tr-TR" i="1" dirty="0">
                <a:latin typeface="Book Antiqua" pitchFamily="18" charset="0"/>
              </a:rPr>
              <a:t>Toplumsal Sorunlara İlişkin Yaklaşımlar 2 : Günümüzdeki Yaklaşımlar</a:t>
            </a:r>
            <a:endParaRPr lang="tr-TR" b="1" dirty="0">
              <a:latin typeface="Book Antiqua" panose="02040602050305030304" pitchFamily="18" charset="0"/>
            </a:endParaRPr>
          </a:p>
        </p:txBody>
      </p:sp>
      <p:sp>
        <p:nvSpPr>
          <p:cNvPr id="5" name="İçerik Yer Tutucusu 4">
            <a:extLst>
              <a:ext uri="{FF2B5EF4-FFF2-40B4-BE49-F238E27FC236}">
                <a16:creationId xmlns:a16="http://schemas.microsoft.com/office/drawing/2014/main" xmlns="" id="{BDFCB459-153C-4AEF-8308-D2A9738332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31852" y="2539854"/>
            <a:ext cx="9172136" cy="3460652"/>
          </a:xfrm>
        </p:spPr>
        <p:txBody>
          <a:bodyPr>
            <a:normAutofit/>
          </a:bodyPr>
          <a:lstStyle/>
          <a:p>
            <a:pPr marL="347472" lvl="1" indent="0">
              <a:buNone/>
            </a:pPr>
            <a:r>
              <a:rPr lang="tr-TR" sz="2800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Yaftalama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tr-TR" sz="2800" dirty="0">
                <a:latin typeface="Book Antiqua" panose="02040602050305030304" pitchFamily="18" charset="0"/>
              </a:rPr>
              <a:t>1950’ler sonrası gelişen bu yaklaşım daha çok dışlanma olgusu üzerinde durmuştur.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tr-TR" sz="2800" dirty="0">
                <a:latin typeface="Book Antiqua" panose="02040602050305030304" pitchFamily="18" charset="0"/>
              </a:rPr>
              <a:t>Yalnızca sorunun kendisiyle ilgili değil, aynı zamanda içinde olan insanların ikinci bir sapkınlığa uğratılmasını inceleme konusu yapmışlardır.</a:t>
            </a:r>
          </a:p>
          <a:p>
            <a:pPr lvl="1">
              <a:buFont typeface="Wingdings" panose="05000000000000000000" pitchFamily="2" charset="2"/>
              <a:buChar char="§"/>
            </a:pPr>
            <a:endParaRPr lang="tr-TR" sz="2800" dirty="0"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6661534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>
            <a:extLst>
              <a:ext uri="{FF2B5EF4-FFF2-40B4-BE49-F238E27FC236}">
                <a16:creationId xmlns:a16="http://schemas.microsoft.com/office/drawing/2014/main" xmlns="" id="{2AED106B-B077-4308-BDCC-00F8E50355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57494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tr-TR" i="1" dirty="0">
                <a:latin typeface="Book Antiqua" pitchFamily="18" charset="0"/>
              </a:rPr>
              <a:t>Toplumsal Sorunlara İlişkin Yaklaşımlar 2 : Günümüzdeki Yaklaşımlar</a:t>
            </a:r>
            <a:endParaRPr lang="tr-TR" b="1" dirty="0">
              <a:latin typeface="Book Antiqua" panose="02040602050305030304" pitchFamily="18" charset="0"/>
            </a:endParaRPr>
          </a:p>
        </p:txBody>
      </p:sp>
      <p:sp>
        <p:nvSpPr>
          <p:cNvPr id="5" name="İçerik Yer Tutucusu 4">
            <a:extLst>
              <a:ext uri="{FF2B5EF4-FFF2-40B4-BE49-F238E27FC236}">
                <a16:creationId xmlns:a16="http://schemas.microsoft.com/office/drawing/2014/main" xmlns="" id="{BDFCB459-153C-4AEF-8308-D2A9738332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31852" y="2539854"/>
            <a:ext cx="9172136" cy="3460652"/>
          </a:xfrm>
        </p:spPr>
        <p:txBody>
          <a:bodyPr>
            <a:normAutofit/>
          </a:bodyPr>
          <a:lstStyle/>
          <a:p>
            <a:pPr marL="347472" lvl="1" indent="0">
              <a:buNone/>
            </a:pPr>
            <a:r>
              <a:rPr lang="tr-TR" sz="2800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Çatışmacı Yaklaşım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tr-TR" sz="2800" dirty="0">
                <a:latin typeface="Book Antiqua" panose="02040602050305030304" pitchFamily="18" charset="0"/>
              </a:rPr>
              <a:t>Bu yaklaşıma göre toplumsal sorunlar sosyal sınıflar ve gruplar (cinsiyet, </a:t>
            </a:r>
            <a:r>
              <a:rPr lang="tr-TR" sz="2800" dirty="0" err="1">
                <a:latin typeface="Book Antiqua" panose="02040602050305030304" pitchFamily="18" charset="0"/>
              </a:rPr>
              <a:t>etnisite</a:t>
            </a:r>
            <a:r>
              <a:rPr lang="tr-TR" sz="2800" dirty="0">
                <a:latin typeface="Book Antiqua" panose="02040602050305030304" pitchFamily="18" charset="0"/>
              </a:rPr>
              <a:t> vb.) arasındaki çatışmadan kaynaklanır. 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tr-TR" sz="2800" dirty="0">
                <a:latin typeface="Book Antiqua" panose="02040602050305030304" pitchFamily="18" charset="0"/>
              </a:rPr>
              <a:t>Daha geniş düzeyde bu faktörlerle ilişkili olarak güç ve kontrol yapılarının ve eşitsizliklerin sorunlara yol açtığını belirtir. </a:t>
            </a:r>
          </a:p>
        </p:txBody>
      </p:sp>
    </p:spTree>
    <p:extLst>
      <p:ext uri="{BB962C8B-B14F-4D97-AF65-F5344CB8AC3E}">
        <p14:creationId xmlns:p14="http://schemas.microsoft.com/office/powerpoint/2010/main" xmlns="" val="22174250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>
            <a:extLst>
              <a:ext uri="{FF2B5EF4-FFF2-40B4-BE49-F238E27FC236}">
                <a16:creationId xmlns:a16="http://schemas.microsoft.com/office/drawing/2014/main" xmlns="" id="{2AED106B-B077-4308-BDCC-00F8E50355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57494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tr-TR" i="1" dirty="0">
                <a:latin typeface="Book Antiqua" pitchFamily="18" charset="0"/>
              </a:rPr>
              <a:t>Toplumsal Sorunlara İlişkin Yaklaşımlar 2 : Günümüzdeki Yaklaşımlar</a:t>
            </a:r>
            <a:endParaRPr lang="tr-TR" b="1" dirty="0">
              <a:latin typeface="Book Antiqua" panose="02040602050305030304" pitchFamily="18" charset="0"/>
            </a:endParaRPr>
          </a:p>
        </p:txBody>
      </p:sp>
      <p:sp>
        <p:nvSpPr>
          <p:cNvPr id="5" name="İçerik Yer Tutucusu 4">
            <a:extLst>
              <a:ext uri="{FF2B5EF4-FFF2-40B4-BE49-F238E27FC236}">
                <a16:creationId xmlns:a16="http://schemas.microsoft.com/office/drawing/2014/main" xmlns="" id="{BDFCB459-153C-4AEF-8308-D2A9738332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09932" y="2539854"/>
            <a:ext cx="9392530" cy="3460652"/>
          </a:xfrm>
        </p:spPr>
        <p:txBody>
          <a:bodyPr>
            <a:normAutofit fontScale="92500" lnSpcReduction="20000"/>
          </a:bodyPr>
          <a:lstStyle/>
          <a:p>
            <a:pPr marL="347472" lvl="1" indent="0">
              <a:buNone/>
            </a:pPr>
            <a:r>
              <a:rPr lang="tr-TR" sz="2800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Çatışmacı Yaklaşım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tr-TR" sz="2800" dirty="0">
                <a:latin typeface="Book Antiqua" panose="02040602050305030304" pitchFamily="18" charset="0"/>
              </a:rPr>
              <a:t>Toplumsal sorunların tanımlarının dahi politik, ekonomik ve sosyal açılardan güçlü olan gruplar tarafından yapıldığını savunurlar.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tr-TR" sz="2800" dirty="0">
                <a:latin typeface="Book Antiqua" panose="02040602050305030304" pitchFamily="18" charset="0"/>
              </a:rPr>
              <a:t>Bu yaklaşıma göre en büyük toplumsal sorun sistemin kendisi ve bu sistemin yarattığı eşitsizliktir.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tr-TR" sz="2800" dirty="0">
                <a:latin typeface="Book Antiqua" panose="02040602050305030304" pitchFamily="18" charset="0"/>
              </a:rPr>
              <a:t>Bu yaklaşım sorunların makro düzeyde yapısal nedenlere bağlı olduğunu ve bu yapısal nedenler dikkate alınmadan sorunları çözmenin zor olduğunu savunur.</a:t>
            </a:r>
          </a:p>
          <a:p>
            <a:pPr lvl="1">
              <a:buFont typeface="Wingdings" panose="05000000000000000000" pitchFamily="2" charset="2"/>
              <a:buChar char="§"/>
            </a:pPr>
            <a:endParaRPr lang="tr-TR" sz="2800" dirty="0">
              <a:latin typeface="Book Antiqua" panose="02040602050305030304" pitchFamily="18" charset="0"/>
            </a:endParaRPr>
          </a:p>
          <a:p>
            <a:pPr lvl="1">
              <a:buFont typeface="Wingdings" panose="05000000000000000000" pitchFamily="2" charset="2"/>
              <a:buChar char="§"/>
            </a:pPr>
            <a:endParaRPr lang="tr-TR" sz="2800" dirty="0"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1670946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>
            <a:extLst>
              <a:ext uri="{FF2B5EF4-FFF2-40B4-BE49-F238E27FC236}">
                <a16:creationId xmlns:a16="http://schemas.microsoft.com/office/drawing/2014/main" xmlns="" id="{2AED106B-B077-4308-BDCC-00F8E50355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57494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tr-TR" i="1" dirty="0">
                <a:latin typeface="Book Antiqua" pitchFamily="18" charset="0"/>
              </a:rPr>
              <a:t>Toplumsal Sorunlara İlişkin Yaklaşımlar 2 : Günümüzdeki Yaklaşımlar</a:t>
            </a:r>
            <a:endParaRPr lang="tr-TR" b="1" dirty="0">
              <a:latin typeface="Book Antiqua" panose="02040602050305030304" pitchFamily="18" charset="0"/>
            </a:endParaRPr>
          </a:p>
        </p:txBody>
      </p:sp>
      <p:sp>
        <p:nvSpPr>
          <p:cNvPr id="5" name="İçerik Yer Tutucusu 4">
            <a:extLst>
              <a:ext uri="{FF2B5EF4-FFF2-40B4-BE49-F238E27FC236}">
                <a16:creationId xmlns:a16="http://schemas.microsoft.com/office/drawing/2014/main" xmlns="" id="{BDFCB459-153C-4AEF-8308-D2A9738332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31852" y="2539854"/>
            <a:ext cx="9172136" cy="3460652"/>
          </a:xfrm>
        </p:spPr>
        <p:txBody>
          <a:bodyPr>
            <a:normAutofit lnSpcReduction="10000"/>
          </a:bodyPr>
          <a:lstStyle/>
          <a:p>
            <a:pPr marL="347472" lvl="1" indent="0">
              <a:buNone/>
            </a:pPr>
            <a:r>
              <a:rPr lang="tr-TR" sz="2800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Eleştirel Yaklaşım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tr-TR" sz="2800" dirty="0">
                <a:latin typeface="Book Antiqua" panose="02040602050305030304" pitchFamily="18" charset="0"/>
              </a:rPr>
              <a:t>Kökenleri 1930’lara kadar gitmekle birlikte, 1970’lerde geliştirilmiş bu yaklaşım, Frankfurt Okulu </a:t>
            </a:r>
            <a:r>
              <a:rPr lang="tr-TR" sz="2800" dirty="0" smtClean="0">
                <a:latin typeface="Book Antiqua" panose="02040602050305030304" pitchFamily="18" charset="0"/>
              </a:rPr>
              <a:t>yaklaşımından </a:t>
            </a:r>
            <a:r>
              <a:rPr lang="tr-TR" sz="2800" dirty="0">
                <a:latin typeface="Book Antiqua" panose="02040602050305030304" pitchFamily="18" charset="0"/>
              </a:rPr>
              <a:t>beslenmiştir. 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tr-TR" sz="2800" dirty="0">
                <a:latin typeface="Book Antiqua" panose="02040602050305030304" pitchFamily="18" charset="0"/>
              </a:rPr>
              <a:t>Bu yaklaşıma göre, toplumsal sorunlar politik ve ekonomik süreçlerle ilişkilendirilerek, ancak yapısal seviyede soyutlamalarla açıklama gücüne kavuşabilir. </a:t>
            </a:r>
          </a:p>
        </p:txBody>
      </p:sp>
    </p:spTree>
    <p:extLst>
      <p:ext uri="{BB962C8B-B14F-4D97-AF65-F5344CB8AC3E}">
        <p14:creationId xmlns:p14="http://schemas.microsoft.com/office/powerpoint/2010/main" xmlns="" val="11016006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>
            <a:extLst>
              <a:ext uri="{FF2B5EF4-FFF2-40B4-BE49-F238E27FC236}">
                <a16:creationId xmlns:a16="http://schemas.microsoft.com/office/drawing/2014/main" xmlns="" id="{2AED106B-B077-4308-BDCC-00F8E50355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57494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tr-TR" i="1" dirty="0">
                <a:latin typeface="Book Antiqua" pitchFamily="18" charset="0"/>
              </a:rPr>
              <a:t>Toplumsal Sorunlara İlişkin Yaklaşımlar 2 : Günümüzdeki Yaklaşımlar</a:t>
            </a:r>
            <a:endParaRPr lang="tr-TR" b="1" dirty="0">
              <a:latin typeface="Book Antiqua" panose="02040602050305030304" pitchFamily="18" charset="0"/>
            </a:endParaRPr>
          </a:p>
        </p:txBody>
      </p:sp>
      <p:sp>
        <p:nvSpPr>
          <p:cNvPr id="5" name="İçerik Yer Tutucusu 4">
            <a:extLst>
              <a:ext uri="{FF2B5EF4-FFF2-40B4-BE49-F238E27FC236}">
                <a16:creationId xmlns:a16="http://schemas.microsoft.com/office/drawing/2014/main" xmlns="" id="{BDFCB459-153C-4AEF-8308-D2A9738332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31852" y="2539854"/>
            <a:ext cx="9172136" cy="3460652"/>
          </a:xfrm>
        </p:spPr>
        <p:txBody>
          <a:bodyPr>
            <a:normAutofit/>
          </a:bodyPr>
          <a:lstStyle/>
          <a:p>
            <a:pPr marL="347472" lvl="1" indent="0">
              <a:buNone/>
            </a:pPr>
            <a:r>
              <a:rPr lang="tr-TR" sz="2800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İnşacı Yaklaşım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tr-TR" sz="2800" dirty="0">
                <a:latin typeface="Book Antiqua" panose="02040602050305030304" pitchFamily="18" charset="0"/>
              </a:rPr>
              <a:t>1970’lerde gelişen bu yaklaşıma göre sorunun kendisi önemli olmakla birlikte, esas olarak sorunun inşa edildiği ve yorumlandığı süreç önemlidir. Bu nedenle sürecin nasıl değerlendirildiği çözüm bulma açısından daha önceliklidir. </a:t>
            </a:r>
          </a:p>
        </p:txBody>
      </p:sp>
    </p:spTree>
    <p:extLst>
      <p:ext uri="{BB962C8B-B14F-4D97-AF65-F5344CB8AC3E}">
        <p14:creationId xmlns:p14="http://schemas.microsoft.com/office/powerpoint/2010/main" xmlns="" val="40827871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>
            <a:extLst>
              <a:ext uri="{FF2B5EF4-FFF2-40B4-BE49-F238E27FC236}">
                <a16:creationId xmlns:a16="http://schemas.microsoft.com/office/drawing/2014/main" xmlns="" id="{2AED106B-B077-4308-BDCC-00F8E50355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57494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tr-TR" i="1" dirty="0">
                <a:latin typeface="Book Antiqua" pitchFamily="18" charset="0"/>
              </a:rPr>
              <a:t>Toplumsal Sorunlara İlişkin Yaklaşımlar 2 : Günümüzdeki Yaklaşımlar</a:t>
            </a:r>
            <a:endParaRPr lang="tr-TR" b="1" dirty="0">
              <a:latin typeface="Book Antiqua" panose="02040602050305030304" pitchFamily="18" charset="0"/>
            </a:endParaRPr>
          </a:p>
        </p:txBody>
      </p:sp>
      <p:sp>
        <p:nvSpPr>
          <p:cNvPr id="5" name="İçerik Yer Tutucusu 4">
            <a:extLst>
              <a:ext uri="{FF2B5EF4-FFF2-40B4-BE49-F238E27FC236}">
                <a16:creationId xmlns:a16="http://schemas.microsoft.com/office/drawing/2014/main" xmlns="" id="{BDFCB459-153C-4AEF-8308-D2A9738332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31852" y="2539854"/>
            <a:ext cx="9172136" cy="3460652"/>
          </a:xfrm>
        </p:spPr>
        <p:txBody>
          <a:bodyPr>
            <a:normAutofit/>
          </a:bodyPr>
          <a:lstStyle/>
          <a:p>
            <a:pPr marL="347472" lvl="1" indent="0">
              <a:buNone/>
            </a:pPr>
            <a:r>
              <a:rPr lang="tr-TR" sz="2800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İnşacı Yaklaşım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tr-TR" sz="2800" dirty="0">
                <a:latin typeface="Book Antiqua" panose="02040602050305030304" pitchFamily="18" charset="0"/>
              </a:rPr>
              <a:t>Toplumsal sorunlar, çalışılması ve düzeltilmesi gereken objektif koşullar olarak değil; suç ve yoksulluk gibi baskıcı, adil olmayan koşulları oluşturan yorumsal	 süreçler olarak görülmektedir.</a:t>
            </a:r>
          </a:p>
        </p:txBody>
      </p:sp>
    </p:spTree>
    <p:extLst>
      <p:ext uri="{BB962C8B-B14F-4D97-AF65-F5344CB8AC3E}">
        <p14:creationId xmlns:p14="http://schemas.microsoft.com/office/powerpoint/2010/main" xmlns="" val="334020629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>
            <a:extLst>
              <a:ext uri="{FF2B5EF4-FFF2-40B4-BE49-F238E27FC236}">
                <a16:creationId xmlns:a16="http://schemas.microsoft.com/office/drawing/2014/main" xmlns="" id="{2AED106B-B077-4308-BDCC-00F8E50355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57494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tr-TR" i="1" dirty="0">
                <a:latin typeface="Book Antiqua" pitchFamily="18" charset="0"/>
              </a:rPr>
              <a:t>Toplumsal Sorunlara İlişkin Yaklaşımlar 2 : Günümüzdeki Yaklaşımlar</a:t>
            </a:r>
            <a:endParaRPr lang="tr-TR" b="1" dirty="0">
              <a:latin typeface="Book Antiqua" panose="02040602050305030304" pitchFamily="18" charset="0"/>
            </a:endParaRPr>
          </a:p>
        </p:txBody>
      </p:sp>
      <p:sp>
        <p:nvSpPr>
          <p:cNvPr id="5" name="İçerik Yer Tutucusu 4">
            <a:extLst>
              <a:ext uri="{FF2B5EF4-FFF2-40B4-BE49-F238E27FC236}">
                <a16:creationId xmlns:a16="http://schemas.microsoft.com/office/drawing/2014/main" xmlns="" id="{BDFCB459-153C-4AEF-8308-D2A9738332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31852" y="2539854"/>
            <a:ext cx="9172136" cy="3460652"/>
          </a:xfrm>
        </p:spPr>
        <p:txBody>
          <a:bodyPr>
            <a:normAutofit/>
          </a:bodyPr>
          <a:lstStyle/>
          <a:p>
            <a:pPr marL="347472" lvl="1" indent="0">
              <a:buNone/>
            </a:pPr>
            <a:r>
              <a:rPr lang="tr-TR" sz="2800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Feminist Yaklaşım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tr-TR" sz="2800" dirty="0">
                <a:latin typeface="Book Antiqua" panose="02040602050305030304" pitchFamily="18" charset="0"/>
              </a:rPr>
              <a:t>Bu yaklaşım, diğer pek çok konuda olduğu gibi, toplumsal teorinin üretiminde ve toplumsal olguların incelenmesinde erkek egemen bakışın olduğundan ve kadın bakışının dikkate alınmadığından yola çıkarak, kadın yönelimli bir perspektif geliştirmeye çalışır. </a:t>
            </a:r>
          </a:p>
        </p:txBody>
      </p:sp>
    </p:spTree>
    <p:extLst>
      <p:ext uri="{BB962C8B-B14F-4D97-AF65-F5344CB8AC3E}">
        <p14:creationId xmlns:p14="http://schemas.microsoft.com/office/powerpoint/2010/main" xmlns="" val="428925256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Görünüş">
  <a:themeElements>
    <a:clrScheme name="Hisse Senedi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Görünüş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Görünüş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323</TotalTime>
  <Words>390</Words>
  <Application>Microsoft Office PowerPoint</Application>
  <PresentationFormat>Özel</PresentationFormat>
  <Paragraphs>42</Paragraphs>
  <Slides>10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1" baseType="lpstr">
      <vt:lpstr>Görünüş</vt:lpstr>
      <vt:lpstr>TOPLUMSAL SORUNLAR Toplumsal Sorunlara İlişkin Yaklaşımlar 2: Günümüzdeki Yaklaşımlar</vt:lpstr>
      <vt:lpstr>Toplumsal Sorunlara İlişkin Yaklaşımlar 2 : Günümüzdeki Yaklaşımlar – Ders İçeriği</vt:lpstr>
      <vt:lpstr>Toplumsal Sorunlara İlişkin Yaklaşımlar 2 : Günümüzdeki Yaklaşımlar</vt:lpstr>
      <vt:lpstr>Toplumsal Sorunlara İlişkin Yaklaşımlar 2 : Günümüzdeki Yaklaşımlar</vt:lpstr>
      <vt:lpstr>Toplumsal Sorunlara İlişkin Yaklaşımlar 2 : Günümüzdeki Yaklaşımlar</vt:lpstr>
      <vt:lpstr>Toplumsal Sorunlara İlişkin Yaklaşımlar 2 : Günümüzdeki Yaklaşımlar</vt:lpstr>
      <vt:lpstr>Toplumsal Sorunlara İlişkin Yaklaşımlar 2 : Günümüzdeki Yaklaşımlar</vt:lpstr>
      <vt:lpstr>Toplumsal Sorunlara İlişkin Yaklaşımlar 2 : Günümüzdeki Yaklaşımlar</vt:lpstr>
      <vt:lpstr>Toplumsal Sorunlara İlişkin Yaklaşımlar 2 : Günümüzdeki Yaklaşımlar</vt:lpstr>
      <vt:lpstr>Toplumsal Sorunlara İlişkin Yaklaşımlar 2 : Günümüzdeki Yaklaşımlar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Kentleşme</dc:title>
  <dc:creator>bilgiseyerim</dc:creator>
  <cp:lastModifiedBy>FİZYNH</cp:lastModifiedBy>
  <cp:revision>142</cp:revision>
  <dcterms:created xsi:type="dcterms:W3CDTF">2018-03-24T09:54:46Z</dcterms:created>
  <dcterms:modified xsi:type="dcterms:W3CDTF">2020-02-12T08:13:49Z</dcterms:modified>
</cp:coreProperties>
</file>