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64" r:id="rId2"/>
    <p:sldId id="258" r:id="rId3"/>
    <p:sldId id="265" r:id="rId4"/>
    <p:sldId id="266" r:id="rId5"/>
    <p:sldId id="271" r:id="rId6"/>
    <p:sldId id="268" r:id="rId7"/>
    <p:sldId id="269" r:id="rId8"/>
    <p:sldId id="273" r:id="rId9"/>
    <p:sldId id="270" r:id="rId10"/>
    <p:sldId id="272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6" autoAdjust="0"/>
    <p:restoredTop sz="94660"/>
  </p:normalViewPr>
  <p:slideViewPr>
    <p:cSldViewPr snapToGrid="0">
      <p:cViewPr varScale="1">
        <p:scale>
          <a:sx n="86" d="100"/>
          <a:sy n="86" d="100"/>
        </p:scale>
        <p:origin x="-65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A361C-51ED-476A-B4CB-B86B1E95B75D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E9C12-E0E5-42AE-A4C6-560D77C049C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37482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Yuvarlatılmış Dikdörtgen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Yuvarlatılmış Dikdörtgen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Yuvarlatılmış Dikdörtgen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4900" dirty="0">
                <a:latin typeface="Book Antiqua" pitchFamily="18" charset="0"/>
              </a:rPr>
              <a:t>TOPLUMSAL SORUNLAR</a:t>
            </a:r>
            <a:r>
              <a:rPr lang="tr-TR" dirty="0">
                <a:latin typeface="Book Antiqua" pitchFamily="18" charset="0"/>
              </a:rPr>
              <a:t/>
            </a:r>
            <a:br>
              <a:rPr lang="tr-TR" dirty="0">
                <a:latin typeface="Book Antiqua" pitchFamily="18" charset="0"/>
              </a:rPr>
            </a:br>
            <a:r>
              <a:rPr lang="tr-TR" sz="3600" i="1" dirty="0">
                <a:latin typeface="Book Antiqua" pitchFamily="18" charset="0"/>
              </a:rPr>
              <a:t>Toplumsal Sorunlara İlişkin Yaklaşımlar 2: Günümüzdeki Yaklaşımlar</a:t>
            </a:r>
            <a:endParaRPr lang="tr-TR" i="1" dirty="0">
              <a:latin typeface="Book Antiqua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963168" y="3685031"/>
            <a:ext cx="10363200" cy="2396279"/>
          </a:xfrm>
        </p:spPr>
        <p:txBody>
          <a:bodyPr>
            <a:normAutofit/>
          </a:bodyPr>
          <a:lstStyle/>
          <a:p>
            <a:endParaRPr lang="tr-TR" dirty="0"/>
          </a:p>
          <a:p>
            <a:r>
              <a:rPr lang="tr-TR" b="1" dirty="0">
                <a:latin typeface="Book Antiqua" pitchFamily="18" charset="0"/>
              </a:rPr>
              <a:t>Prof. Dr. Erol Demir</a:t>
            </a:r>
          </a:p>
          <a:p>
            <a:r>
              <a:rPr lang="tr-TR" b="1" dirty="0">
                <a:latin typeface="Book Antiqua" pitchFamily="18" charset="0"/>
              </a:rPr>
              <a:t>Ankara Üniversitesi</a:t>
            </a:r>
          </a:p>
          <a:p>
            <a:r>
              <a:rPr lang="tr-TR" b="1" dirty="0">
                <a:latin typeface="Book Antiqua" pitchFamily="18" charset="0"/>
              </a:rPr>
              <a:t>Sosyoloji Bölümü</a:t>
            </a:r>
          </a:p>
          <a:p>
            <a:r>
              <a:rPr lang="tr-TR" b="1" dirty="0" err="1">
                <a:latin typeface="Book Antiqua" pitchFamily="18" charset="0"/>
              </a:rPr>
              <a:t>erol</a:t>
            </a:r>
            <a:r>
              <a:rPr lang="tr-TR" b="1" dirty="0">
                <a:latin typeface="Book Antiqua" pitchFamily="18" charset="0"/>
              </a:rPr>
              <a:t>.demir@</a:t>
            </a:r>
            <a:r>
              <a:rPr lang="tr-TR" b="1" dirty="0" err="1">
                <a:latin typeface="Book Antiqua" pitchFamily="18" charset="0"/>
              </a:rPr>
              <a:t>humanity</a:t>
            </a:r>
            <a:r>
              <a:rPr lang="tr-TR" b="1" dirty="0">
                <a:latin typeface="Book Antiqua" pitchFamily="18" charset="0"/>
              </a:rPr>
              <a:t>.</a:t>
            </a:r>
            <a:r>
              <a:rPr lang="tr-TR" b="1" dirty="0" err="1">
                <a:latin typeface="Book Antiqua" pitchFamily="18" charset="0"/>
              </a:rPr>
              <a:t>ankara</a:t>
            </a:r>
            <a:r>
              <a:rPr lang="tr-TR" b="1" dirty="0">
                <a:latin typeface="Book Antiqua" pitchFamily="18" charset="0"/>
              </a:rPr>
              <a:t>.edu.tr</a:t>
            </a:r>
          </a:p>
          <a:p>
            <a:endParaRPr lang="tr-TR" sz="24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itchFamily="18" charset="0"/>
              </a:rPr>
              <a:t>Toplumsal Sorunlara İlişkin Yaklaşımlar 2 : Günümüzdeki Yaklaşımlar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852" y="2539854"/>
            <a:ext cx="9172136" cy="3460652"/>
          </a:xfrm>
        </p:spPr>
        <p:txBody>
          <a:bodyPr>
            <a:normAutofit/>
          </a:bodyPr>
          <a:lstStyle/>
          <a:p>
            <a:pPr marL="347472" lvl="1" indent="0">
              <a:buNone/>
            </a:pPr>
            <a:r>
              <a:rPr lang="tr-TR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Feminist Yaklaşım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Başka yaklaşımlardan da yararlanarak, </a:t>
            </a:r>
            <a:r>
              <a:rPr lang="tr-TR" sz="2800" dirty="0" smtClean="0">
                <a:latin typeface="Book Antiqua" panose="02040602050305030304" pitchFamily="18" charset="0"/>
              </a:rPr>
              <a:t>cinsiyet </a:t>
            </a:r>
            <a:r>
              <a:rPr lang="tr-TR" sz="2800" dirty="0">
                <a:latin typeface="Book Antiqua" panose="02040602050305030304" pitchFamily="18" charset="0"/>
              </a:rPr>
              <a:t>eşitsizliğine neden olan faktörleri öncelikli olarak dikkate alır.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Feminist yaklaşıma göre, ataerkil toplumun kendisi toplumsal sorunların temelini oluşturmaktadır.</a:t>
            </a:r>
          </a:p>
        </p:txBody>
      </p:sp>
    </p:spTree>
    <p:extLst>
      <p:ext uri="{BB962C8B-B14F-4D97-AF65-F5344CB8AC3E}">
        <p14:creationId xmlns:p14="http://schemas.microsoft.com/office/powerpoint/2010/main" xmlns="" val="4195487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itchFamily="18" charset="0"/>
              </a:rPr>
              <a:t>Toplumsal Sorunlara İlişkin Yaklaşımlar 2 : Günümüzdeki Yaklaşımlar </a:t>
            </a:r>
            <a:r>
              <a:rPr lang="tr-TR" b="1" dirty="0">
                <a:latin typeface="Book Antiqua" panose="02040602050305030304" pitchFamily="18" charset="0"/>
              </a:rPr>
              <a:t>– Ders İçeriği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852" y="2539854"/>
            <a:ext cx="9172136" cy="3460652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Book Antiqua" panose="02040602050305030304" pitchFamily="18" charset="0"/>
              </a:rPr>
              <a:t>Yaftalama (etiketleme)</a:t>
            </a:r>
            <a:endParaRPr lang="tr-TR" sz="2800" dirty="0">
              <a:latin typeface="Book Antiqua" panose="0204060205030503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Çatışmacı Yaklaşım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Eleştirel Yaklaşım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İnşacı Yaklaşım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Feminist Yaklaşım</a:t>
            </a:r>
          </a:p>
        </p:txBody>
      </p:sp>
    </p:spTree>
    <p:extLst>
      <p:ext uri="{BB962C8B-B14F-4D97-AF65-F5344CB8AC3E}">
        <p14:creationId xmlns:p14="http://schemas.microsoft.com/office/powerpoint/2010/main" xmlns="" val="3575598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itchFamily="18" charset="0"/>
              </a:rPr>
              <a:t>Toplumsal Sorunlara İlişkin Yaklaşımlar 2 : Günümüzdeki Yaklaşımlar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852" y="2539854"/>
            <a:ext cx="9172136" cy="3460652"/>
          </a:xfrm>
        </p:spPr>
        <p:txBody>
          <a:bodyPr>
            <a:normAutofit/>
          </a:bodyPr>
          <a:lstStyle/>
          <a:p>
            <a:pPr marL="347472" lvl="1" indent="0">
              <a:buNone/>
            </a:pPr>
            <a:r>
              <a:rPr lang="tr-TR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Yaftalama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1950’ler sonrası gelişen bu yaklaşım daha çok dışlanma olgusu üzerinde durmuştur.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Yalnızca sorunun kendisiyle ilgili değil, aynı zamanda içinde olan insanların ikinci bir sapkınlığa uğratılmasını inceleme konusu yapmışlardır.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tr-TR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6153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itchFamily="18" charset="0"/>
              </a:rPr>
              <a:t>Toplumsal Sorunlara İlişkin Yaklaşımlar 2 : Günümüzdeki Yaklaşımlar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852" y="2539854"/>
            <a:ext cx="9172136" cy="3460652"/>
          </a:xfrm>
        </p:spPr>
        <p:txBody>
          <a:bodyPr>
            <a:normAutofit/>
          </a:bodyPr>
          <a:lstStyle/>
          <a:p>
            <a:pPr marL="347472" lvl="1" indent="0">
              <a:buNone/>
            </a:pPr>
            <a:r>
              <a:rPr lang="tr-TR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Çatışmacı Yaklaşım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Bu yaklaşıma göre toplumsal sorunlar sosyal sınıflar ve gruplar (cinsiyet, </a:t>
            </a:r>
            <a:r>
              <a:rPr lang="tr-TR" sz="2800" dirty="0" err="1">
                <a:latin typeface="Book Antiqua" panose="02040602050305030304" pitchFamily="18" charset="0"/>
              </a:rPr>
              <a:t>etnisite</a:t>
            </a:r>
            <a:r>
              <a:rPr lang="tr-TR" sz="2800" dirty="0">
                <a:latin typeface="Book Antiqua" panose="02040602050305030304" pitchFamily="18" charset="0"/>
              </a:rPr>
              <a:t> vb.) arasındaki çatışmadan kaynaklanır.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Daha geniş düzeyde bu faktörlerle ilişkili olarak güç ve kontrol yapılarının ve eşitsizliklerin sorunlara yol açtığını belirtir. </a:t>
            </a:r>
          </a:p>
        </p:txBody>
      </p:sp>
    </p:spTree>
    <p:extLst>
      <p:ext uri="{BB962C8B-B14F-4D97-AF65-F5344CB8AC3E}">
        <p14:creationId xmlns:p14="http://schemas.microsoft.com/office/powerpoint/2010/main" xmlns="" val="2217425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itchFamily="18" charset="0"/>
              </a:rPr>
              <a:t>Toplumsal Sorunlara İlişkin Yaklaşımlar 2 : Günümüzdeki Yaklaşımlar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9932" y="2539854"/>
            <a:ext cx="9392530" cy="3460652"/>
          </a:xfrm>
        </p:spPr>
        <p:txBody>
          <a:bodyPr>
            <a:normAutofit fontScale="92500" lnSpcReduction="20000"/>
          </a:bodyPr>
          <a:lstStyle/>
          <a:p>
            <a:pPr marL="347472" lvl="1" indent="0">
              <a:buNone/>
            </a:pPr>
            <a:r>
              <a:rPr lang="tr-TR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Çatışmacı Yaklaşım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Toplumsal sorunların tanımlarının dahi politik, ekonomik ve sosyal açılardan güçlü olan gruplar tarafından yapıldığını savunurlar.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Bu yaklaşıma göre en büyük toplumsal sorun sistemin kendisi ve bu sistemin yarattığı eşitsizliktir.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Bu yaklaşım sorunların makro düzeyde yapısal nedenlere bağlı olduğunu ve bu yapısal nedenler dikkate alınmadan sorunları çözmenin zor olduğunu savunur.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tr-TR" sz="2800" dirty="0">
              <a:latin typeface="Book Antiqua" panose="0204060205030503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tr-TR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7094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itchFamily="18" charset="0"/>
              </a:rPr>
              <a:t>Toplumsal Sorunlara İlişkin Yaklaşımlar 2 : Günümüzdeki Yaklaşımlar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852" y="2539854"/>
            <a:ext cx="9172136" cy="3460652"/>
          </a:xfrm>
        </p:spPr>
        <p:txBody>
          <a:bodyPr>
            <a:normAutofit lnSpcReduction="10000"/>
          </a:bodyPr>
          <a:lstStyle/>
          <a:p>
            <a:pPr marL="347472" lvl="1" indent="0">
              <a:buNone/>
            </a:pPr>
            <a:r>
              <a:rPr lang="tr-TR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Eleştirel Yaklaşım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Kökenleri 1930’lara kadar gitmekle birlikte, 1970’lerde geliştirilmiş bu yaklaşım, Frankfurt Okulu </a:t>
            </a:r>
            <a:r>
              <a:rPr lang="tr-TR" sz="2800" dirty="0" smtClean="0">
                <a:latin typeface="Book Antiqua" panose="02040602050305030304" pitchFamily="18" charset="0"/>
              </a:rPr>
              <a:t>yaklaşımından </a:t>
            </a:r>
            <a:r>
              <a:rPr lang="tr-TR" sz="2800" dirty="0">
                <a:latin typeface="Book Antiqua" panose="02040602050305030304" pitchFamily="18" charset="0"/>
              </a:rPr>
              <a:t>beslenmiştir.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Bu yaklaşıma göre, toplumsal sorunlar politik ve ekonomik süreçlerle ilişkilendirilerek, ancak yapısal seviyede soyutlamalarla açıklama gücüne kavuşabilir. </a:t>
            </a:r>
          </a:p>
        </p:txBody>
      </p:sp>
    </p:spTree>
    <p:extLst>
      <p:ext uri="{BB962C8B-B14F-4D97-AF65-F5344CB8AC3E}">
        <p14:creationId xmlns:p14="http://schemas.microsoft.com/office/powerpoint/2010/main" xmlns="" val="1101600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itchFamily="18" charset="0"/>
              </a:rPr>
              <a:t>Toplumsal Sorunlara İlişkin Yaklaşımlar 2 : Günümüzdeki Yaklaşımlar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852" y="2539854"/>
            <a:ext cx="9172136" cy="3460652"/>
          </a:xfrm>
        </p:spPr>
        <p:txBody>
          <a:bodyPr>
            <a:normAutofit/>
          </a:bodyPr>
          <a:lstStyle/>
          <a:p>
            <a:pPr marL="347472" lvl="1" indent="0">
              <a:buNone/>
            </a:pPr>
            <a:r>
              <a:rPr lang="tr-TR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İnşacı Yaklaşım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1970’lerde gelişen bu yaklaşıma göre sorunun kendisi önemli olmakla birlikte, esas olarak sorunun inşa edildiği ve yorumlandığı süreç önemlidir. Bu nedenle sürecin nasıl değerlendirildiği çözüm bulma açısından daha önceliklidir. </a:t>
            </a:r>
          </a:p>
        </p:txBody>
      </p:sp>
    </p:spTree>
    <p:extLst>
      <p:ext uri="{BB962C8B-B14F-4D97-AF65-F5344CB8AC3E}">
        <p14:creationId xmlns:p14="http://schemas.microsoft.com/office/powerpoint/2010/main" xmlns="" val="4082787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itchFamily="18" charset="0"/>
              </a:rPr>
              <a:t>Toplumsal Sorunlara İlişkin Yaklaşımlar 2 : Günümüzdeki Yaklaşımlar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852" y="2539854"/>
            <a:ext cx="9172136" cy="3460652"/>
          </a:xfrm>
        </p:spPr>
        <p:txBody>
          <a:bodyPr>
            <a:normAutofit/>
          </a:bodyPr>
          <a:lstStyle/>
          <a:p>
            <a:pPr marL="347472" lvl="1" indent="0">
              <a:buNone/>
            </a:pPr>
            <a:r>
              <a:rPr lang="tr-TR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İnşacı Yaklaşım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Toplumsal sorunlar, çalışılması ve düzeltilmesi gereken objektif koşullar olarak değil; suç ve yoksulluk gibi baskıcı, adil olmayan koşulları oluşturan yorumsal	 süreçler olarak görülmektedir.</a:t>
            </a:r>
          </a:p>
        </p:txBody>
      </p:sp>
    </p:spTree>
    <p:extLst>
      <p:ext uri="{BB962C8B-B14F-4D97-AF65-F5344CB8AC3E}">
        <p14:creationId xmlns:p14="http://schemas.microsoft.com/office/powerpoint/2010/main" xmlns="" val="3340206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itchFamily="18" charset="0"/>
              </a:rPr>
              <a:t>Toplumsal Sorunlara İlişkin Yaklaşımlar 2 : Günümüzdeki Yaklaşımlar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852" y="2539854"/>
            <a:ext cx="9172136" cy="3460652"/>
          </a:xfrm>
        </p:spPr>
        <p:txBody>
          <a:bodyPr>
            <a:normAutofit/>
          </a:bodyPr>
          <a:lstStyle/>
          <a:p>
            <a:pPr marL="347472" lvl="1" indent="0">
              <a:buNone/>
            </a:pPr>
            <a:r>
              <a:rPr lang="tr-TR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Feminist Yaklaşım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Bu yaklaşım, diğer pek çok konuda olduğu gibi, toplumsal teorinin üretiminde ve toplumsal olguların incelenmesinde erkek egemen bakışın olduğundan ve kadın bakışının dikkate alınmadığından yola çıkarak, kadın yönelimli bir perspektif geliştirmeye çalışır. </a:t>
            </a:r>
          </a:p>
        </p:txBody>
      </p:sp>
    </p:spTree>
    <p:extLst>
      <p:ext uri="{BB962C8B-B14F-4D97-AF65-F5344CB8AC3E}">
        <p14:creationId xmlns:p14="http://schemas.microsoft.com/office/powerpoint/2010/main" xmlns="" val="42892525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323</TotalTime>
  <Words>390</Words>
  <Application>Microsoft Office PowerPoint</Application>
  <PresentationFormat>Özel</PresentationFormat>
  <Paragraphs>42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Görünüş</vt:lpstr>
      <vt:lpstr>TOPLUMSAL SORUNLAR Toplumsal Sorunlara İlişkin Yaklaşımlar 2: Günümüzdeki Yaklaşımlar</vt:lpstr>
      <vt:lpstr>Toplumsal Sorunlara İlişkin Yaklaşımlar 2 : Günümüzdeki Yaklaşımlar – Ders İçeriği</vt:lpstr>
      <vt:lpstr>Toplumsal Sorunlara İlişkin Yaklaşımlar 2 : Günümüzdeki Yaklaşımlar</vt:lpstr>
      <vt:lpstr>Toplumsal Sorunlara İlişkin Yaklaşımlar 2 : Günümüzdeki Yaklaşımlar</vt:lpstr>
      <vt:lpstr>Toplumsal Sorunlara İlişkin Yaklaşımlar 2 : Günümüzdeki Yaklaşımlar</vt:lpstr>
      <vt:lpstr>Toplumsal Sorunlara İlişkin Yaklaşımlar 2 : Günümüzdeki Yaklaşımlar</vt:lpstr>
      <vt:lpstr>Toplumsal Sorunlara İlişkin Yaklaşımlar 2 : Günümüzdeki Yaklaşımlar</vt:lpstr>
      <vt:lpstr>Toplumsal Sorunlara İlişkin Yaklaşımlar 2 : Günümüzdeki Yaklaşımlar</vt:lpstr>
      <vt:lpstr>Toplumsal Sorunlara İlişkin Yaklaşımlar 2 : Günümüzdeki Yaklaşımlar</vt:lpstr>
      <vt:lpstr>Toplumsal Sorunlara İlişkin Yaklaşımlar 2 : Günümüzdeki Yaklaşımlar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Kentleşme</dc:title>
  <dc:creator>bilgiseyerim</dc:creator>
  <cp:lastModifiedBy>FİZYNH</cp:lastModifiedBy>
  <cp:revision>142</cp:revision>
  <dcterms:created xsi:type="dcterms:W3CDTF">2018-03-24T09:54:46Z</dcterms:created>
  <dcterms:modified xsi:type="dcterms:W3CDTF">2020-02-12T08:13:49Z</dcterms:modified>
</cp:coreProperties>
</file>