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90" r:id="rId3"/>
  </p:sldMasterIdLst>
  <p:notesMasterIdLst>
    <p:notesMasterId r:id="rId16"/>
  </p:notesMasterIdLst>
  <p:sldIdLst>
    <p:sldId id="1083" r:id="rId4"/>
    <p:sldId id="1084" r:id="rId5"/>
    <p:sldId id="1085" r:id="rId6"/>
    <p:sldId id="1086" r:id="rId7"/>
    <p:sldId id="1087" r:id="rId8"/>
    <p:sldId id="1088" r:id="rId9"/>
    <p:sldId id="1089" r:id="rId10"/>
    <p:sldId id="1090" r:id="rId11"/>
    <p:sldId id="1091" r:id="rId12"/>
    <p:sldId id="1092" r:id="rId13"/>
    <p:sldId id="1093" r:id="rId14"/>
    <p:sldId id="1094" r:id="rId15"/>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5940675A-B579-460E-94D1-54222C63F5DA}" styleName="Stil Yok, Tablo Kılavuz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164" autoAdjust="0"/>
    <p:restoredTop sz="91471" autoAdjust="0"/>
  </p:normalViewPr>
  <p:slideViewPr>
    <p:cSldViewPr snapToGrid="0">
      <p:cViewPr varScale="1">
        <p:scale>
          <a:sx n="81" d="100"/>
          <a:sy n="81" d="100"/>
        </p:scale>
        <p:origin x="1068" y="78"/>
      </p:cViewPr>
      <p:guideLst>
        <p:guide orient="horz" pos="2160"/>
        <p:guide pos="2880"/>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showGuides="1">
      <p:cViewPr varScale="1">
        <p:scale>
          <a:sx n="61" d="100"/>
          <a:sy n="61" d="100"/>
        </p:scale>
        <p:origin x="337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2/24/2020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endParaRPr lang="tr-TR" dirty="0"/>
          </a:p>
        </p:txBody>
      </p:sp>
      <p:sp>
        <p:nvSpPr>
          <p:cNvPr id="4" name="Slayt Numarası Yer Tutucusu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185FB67-13BD-4A07-A42B-F2DDB568A1B4}"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510902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1066800" y="304800"/>
            <a:ext cx="7543800" cy="579120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17"/>
          <p:cNvSpPr>
            <a:spLocks noGrp="1" noChangeArrowheads="1"/>
          </p:cNvSpPr>
          <p:nvPr>
            <p:ph type="dt" sz="half" idx="10"/>
          </p:nvPr>
        </p:nvSpPr>
        <p:spPr>
          <a:ln/>
        </p:spPr>
        <p:txBody>
          <a:bodyPr/>
          <a:lstStyle>
            <a:lvl1pPr>
              <a:defRPr/>
            </a:lvl1pPr>
          </a:lstStyle>
          <a:p>
            <a:pPr>
              <a:defRPr/>
            </a:pPr>
            <a:endParaRPr lang="tr-TR"/>
          </a:p>
        </p:txBody>
      </p:sp>
      <p:sp>
        <p:nvSpPr>
          <p:cNvPr id="4" name="Rectangle 18"/>
          <p:cNvSpPr>
            <a:spLocks noGrp="1" noChangeArrowheads="1"/>
          </p:cNvSpPr>
          <p:nvPr>
            <p:ph type="ftr" sz="quarter" idx="11"/>
          </p:nvPr>
        </p:nvSpPr>
        <p:spPr>
          <a:ln/>
        </p:spPr>
        <p:txBody>
          <a:bodyPr/>
          <a:lstStyle>
            <a:lvl1pPr>
              <a:defRPr/>
            </a:lvl1pPr>
          </a:lstStyle>
          <a:p>
            <a:pPr>
              <a:defRPr/>
            </a:pPr>
            <a:endParaRPr lang="tr-TR"/>
          </a:p>
        </p:txBody>
      </p:sp>
      <p:sp>
        <p:nvSpPr>
          <p:cNvPr id="5" name="Rectangle 19"/>
          <p:cNvSpPr>
            <a:spLocks noGrp="1" noChangeArrowheads="1"/>
          </p:cNvSpPr>
          <p:nvPr>
            <p:ph type="sldNum" sz="quarter" idx="12"/>
          </p:nvPr>
        </p:nvSpPr>
        <p:spPr>
          <a:ln/>
        </p:spPr>
        <p:txBody>
          <a:bodyPr/>
          <a:lstStyle>
            <a:lvl1pPr>
              <a:defRPr/>
            </a:lvl1pPr>
          </a:lstStyle>
          <a:p>
            <a:fld id="{E24DB031-92E8-45A5-8D15-81850C813C05}" type="slidenum">
              <a:rPr lang="tr-TR" altLang="tr-TR"/>
              <a:pPr/>
              <a:t>‹#›</a:t>
            </a:fld>
            <a:endParaRPr lang="tr-TR" altLang="tr-TR"/>
          </a:p>
        </p:txBody>
      </p:sp>
    </p:spTree>
    <p:extLst>
      <p:ext uri="{BB962C8B-B14F-4D97-AF65-F5344CB8AC3E}">
        <p14:creationId xmlns:p14="http://schemas.microsoft.com/office/powerpoint/2010/main" val="5071712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tr-TR"/>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3248083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1986849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2/24/2020</a:t>
            </a:fld>
            <a:endParaRPr lang="tr-TR"/>
          </a:p>
        </p:txBody>
      </p:sp>
      <p:sp>
        <p:nvSpPr>
          <p:cNvPr id="8" name="Footer Placeholder 7"/>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2/24/2020</a:t>
            </a:fld>
            <a:endParaRPr lang="tr-TR"/>
          </a:p>
        </p:txBody>
      </p:sp>
      <p:sp>
        <p:nvSpPr>
          <p:cNvPr id="4" name="Footer Placeholder 3"/>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2/24/2020</a:t>
            </a:fld>
            <a:endParaRPr lang="tr-TR"/>
          </a:p>
        </p:txBody>
      </p:sp>
      <p:sp>
        <p:nvSpPr>
          <p:cNvPr id="3" name="Footer Placeholder 2"/>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Asıl başlık stili için tıklatın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2/24/2020</a:t>
            </a:fld>
            <a:endParaRPr lang="tr-TR"/>
          </a:p>
        </p:txBody>
      </p:sp>
      <p:sp>
        <p:nvSpPr>
          <p:cNvPr id="6" name="Footer Placeholder 5"/>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2/24/2020</a:t>
            </a:fld>
            <a:endParaRPr lang="tr-TR"/>
          </a:p>
        </p:txBody>
      </p:sp>
      <p:sp>
        <p:nvSpPr>
          <p:cNvPr id="5" name="Footer Placeholder 4"/>
          <p:cNvSpPr>
            <a:spLocks noGrp="1"/>
          </p:cNvSpPr>
          <p:nvPr>
            <p:ph type="ftr" sz="quarter" idx="11"/>
          </p:nvPr>
        </p:nvSpPr>
        <p:spPr/>
        <p:txBody>
          <a:body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2/24/2020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Metin Yer Tutucusu 2"/>
          <p:cNvSpPr>
            <a:spLocks noGrp="1"/>
          </p:cNvSpPr>
          <p:nvPr>
            <p:ph type="body" sz="half" idx="1"/>
          </p:nvPr>
        </p:nvSpPr>
        <p:spPr>
          <a:xfrm>
            <a:off x="457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half" idx="2"/>
          </p:nvPr>
        </p:nvSpPr>
        <p:spPr>
          <a:xfrm>
            <a:off x="4648200" y="1600202"/>
            <a:ext cx="4038600" cy="45307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2/24/2020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a:t>Asıl başlık stili için tıklatın</a:t>
            </a:r>
          </a:p>
        </p:txBody>
      </p:sp>
      <p:sp>
        <p:nvSpPr>
          <p:cNvPr id="3" name="Tablo Yer Tutucusu 2"/>
          <p:cNvSpPr>
            <a:spLocks noGrp="1"/>
          </p:cNvSpPr>
          <p:nvPr>
            <p:ph type="tbl" idx="1"/>
          </p:nvPr>
        </p:nvSpPr>
        <p:spPr>
          <a:xfrm>
            <a:off x="457200" y="1600202"/>
            <a:ext cx="8229600" cy="4530725"/>
          </a:xfrm>
        </p:spPr>
        <p:txBody>
          <a:bodyPr/>
          <a:lstStyle/>
          <a:p>
            <a:pPr lvl="0"/>
            <a:r>
              <a:rPr lang="tr-TR" noProof="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2/24/2020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a:t>Asıl başlık stili için tıklatın</a:t>
            </a:r>
          </a:p>
        </p:txBody>
      </p:sp>
      <p:sp>
        <p:nvSpPr>
          <p:cNvPr id="3" name="İçerik Yer Tutucusu 2"/>
          <p:cNvSpPr>
            <a:spLocks noGrp="1"/>
          </p:cNvSpPr>
          <p:nvPr>
            <p:ph sz="quarter" idx="1"/>
          </p:nvPr>
        </p:nvSpPr>
        <p:spPr>
          <a:xfrm>
            <a:off x="457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p:cNvSpPr>
            <a:spLocks noGrp="1"/>
          </p:cNvSpPr>
          <p:nvPr>
            <p:ph sz="quarter" idx="2"/>
          </p:nvPr>
        </p:nvSpPr>
        <p:spPr>
          <a:xfrm>
            <a:off x="4648200" y="1600202"/>
            <a:ext cx="4038600" cy="218916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5" name="İçerik Yer Tutucusu 4"/>
          <p:cNvSpPr>
            <a:spLocks noGrp="1"/>
          </p:cNvSpPr>
          <p:nvPr>
            <p:ph sz="quarter" idx="3"/>
          </p:nvPr>
        </p:nvSpPr>
        <p:spPr>
          <a:xfrm>
            <a:off x="457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6" name="İçerik Yer Tutucusu 5"/>
          <p:cNvSpPr>
            <a:spLocks noGrp="1"/>
          </p:cNvSpPr>
          <p:nvPr>
            <p:ph sz="quarter" idx="4"/>
          </p:nvPr>
        </p:nvSpPr>
        <p:spPr>
          <a:xfrm>
            <a:off x="4648200" y="3941763"/>
            <a:ext cx="4038600" cy="218916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2/24/2020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dirty="0"/>
              <a:t>Prof. Dr. Harun TANRIVERMİŞ, Yrd. Doç. Dr. Yeşim </a:t>
            </a:r>
            <a:r>
              <a:rPr lang="tr-TR" dirty="0" smtClean="0"/>
              <a:t>TANRIVERMİŞ </a:t>
            </a:r>
            <a:r>
              <a:rPr lang="tr-TR" dirty="0"/>
              <a:t>Ekonomi I 2016-2017 Güz Dönemi</a:t>
            </a: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smtClean="0"/>
              <a:t>Asıl başlık stili için tıklatın</a:t>
            </a:r>
            <a:endParaRPr lang="tr-TR" dirty="0"/>
          </a:p>
        </p:txBody>
      </p:sp>
    </p:spTree>
    <p:extLst>
      <p:ext uri="{BB962C8B-B14F-4D97-AF65-F5344CB8AC3E}">
        <p14:creationId xmlns:p14="http://schemas.microsoft.com/office/powerpoint/2010/main" val="2336273859"/>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1954219885"/>
      </p:ext>
    </p:extLst>
  </p:cSld>
  <p:clrMapOvr>
    <a:masterClrMapping/>
  </p:clrMapOvr>
  <p:hf sldNum="0" hd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tr-TR"/>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2/24/2020</a:t>
            </a:fld>
            <a:endParaRPr lang="en-US"/>
          </a:p>
        </p:txBody>
      </p:sp>
      <p:sp>
        <p:nvSpPr>
          <p:cNvPr id="5" name="Footer Placeholder 4"/>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1800" cy="1600200"/>
          </a:xfrm>
          <a:prstGeom prst="rect">
            <a:avLst/>
          </a:prstGeom>
        </p:spPr>
        <p:txBody>
          <a:bodyPr/>
          <a:lstStyle/>
          <a:p>
            <a:r>
              <a:rPr lang="tr-TR"/>
              <a:t>Asıl başlık stili için tıklatın</a:t>
            </a:r>
            <a:endParaRPr lang="en-US"/>
          </a:p>
        </p:txBody>
      </p:sp>
      <p:sp>
        <p:nvSpPr>
          <p:cNvPr id="3" name="Content Placeholder 2"/>
          <p:cNvSpPr>
            <a:spLocks noGrp="1"/>
          </p:cNvSpPr>
          <p:nvPr>
            <p:ph idx="1"/>
          </p:nvPr>
        </p:nvSpPr>
        <p:spPr>
          <a:xfrm>
            <a:off x="762000" y="685800"/>
            <a:ext cx="7543800" cy="3886200"/>
          </a:xfrm>
          <a:prstGeom prst="rect">
            <a:avLst/>
          </a:prstGeo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a:xfrm>
            <a:off x="6248400" y="6208778"/>
            <a:ext cx="2133600" cy="365125"/>
          </a:xfrm>
          <a:prstGeom prst="rect">
            <a:avLst/>
          </a:prstGeom>
        </p:spPr>
        <p:txBody>
          <a:bodyPr/>
          <a:lstStyle/>
          <a:p>
            <a:fld id="{419913B4-353A-43F0-919E-C9E766A5124A}" type="datetime1">
              <a:rPr lang="en-US" smtClean="0"/>
              <a:t>2/24/2020</a:t>
            </a:fld>
            <a:endParaRPr lang="en-US"/>
          </a:p>
        </p:txBody>
      </p:sp>
      <p:sp>
        <p:nvSpPr>
          <p:cNvPr id="5" name="Footer Placeholder 4"/>
          <p:cNvSpPr>
            <a:spLocks noGrp="1"/>
          </p:cNvSpPr>
          <p:nvPr>
            <p:ph type="ftr" sz="quarter" idx="11"/>
          </p:nvPr>
        </p:nvSpPr>
        <p:spPr>
          <a:xfrm>
            <a:off x="761999" y="6208778"/>
            <a:ext cx="4873869" cy="365125"/>
          </a:xfrm>
          <a:prstGeom prst="rect">
            <a:avLst/>
          </a:prstGeom>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12"/>
          </p:nvPr>
        </p:nvSpPr>
        <p:spPr>
          <a:xfrm>
            <a:off x="7620000" y="5687570"/>
            <a:ext cx="762000" cy="365125"/>
          </a:xfrm>
          <a:prstGeom prst="rect">
            <a:avLst/>
          </a:prstGeom>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2251636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2/24/2020</a:t>
            </a:fld>
            <a:endParaRPr lang="en-US"/>
          </a:p>
        </p:txBody>
      </p:sp>
      <p:sp>
        <p:nvSpPr>
          <p:cNvPr id="8" name="Footer Placeholder 7"/>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2/24/2020</a:t>
            </a:fld>
            <a:endParaRPr lang="en-US"/>
          </a:p>
        </p:txBody>
      </p:sp>
      <p:sp>
        <p:nvSpPr>
          <p:cNvPr id="4" name="Footer Placeholder 3"/>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2/24/2020</a:t>
            </a:fld>
            <a:endParaRPr lang="en-US"/>
          </a:p>
        </p:txBody>
      </p:sp>
      <p:sp>
        <p:nvSpPr>
          <p:cNvPr id="3" name="Footer Placeholder 2"/>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tr-TR"/>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tr-TR"/>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2/24/2020</a:t>
            </a:fld>
            <a:endParaRPr lang="en-US"/>
          </a:p>
        </p:txBody>
      </p:sp>
      <p:sp>
        <p:nvSpPr>
          <p:cNvPr id="6" name="Footer Placeholder 5"/>
          <p:cNvSpPr>
            <a:spLocks noGrp="1"/>
          </p:cNvSpPr>
          <p:nvPr>
            <p:ph type="ftr" sz="quarter" idx="11"/>
          </p:nvPr>
        </p:nvSpPr>
        <p:spPr/>
        <p:txBody>
          <a:body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theme" Target="../theme/theme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30.xml"/><Relationship Id="rId2" Type="http://schemas.openxmlformats.org/officeDocument/2006/relationships/slideLayout" Target="../slideLayouts/slideLayout29.xml"/><Relationship Id="rId1" Type="http://schemas.openxmlformats.org/officeDocument/2006/relationships/slideLayout" Target="../slideLayouts/slideLayout28.xml"/><Relationship Id="rId5" Type="http://schemas.openxmlformats.org/officeDocument/2006/relationships/image" Target="../media/image2.jpe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D5BA3AE7-9ECF-44E5-AA35-A658ADA8F751}" type="datetime1">
              <a:rPr lang="en-US" smtClean="0"/>
              <a:t>2/24/2020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en-US" dirty="0"/>
              <a:t>Prof. Dr. Harun TANRIVERMİŞ, </a:t>
            </a:r>
            <a:r>
              <a:rPr lang="en-US" dirty="0" err="1"/>
              <a:t>Yrd</a:t>
            </a:r>
            <a:r>
              <a:rPr lang="en-US" dirty="0"/>
              <a:t>. </a:t>
            </a:r>
            <a:r>
              <a:rPr lang="en-US" dirty="0" err="1"/>
              <a:t>Doç</a:t>
            </a:r>
            <a:r>
              <a:rPr lang="en-US" dirty="0"/>
              <a:t>. Dr. </a:t>
            </a:r>
            <a:r>
              <a:rPr lang="en-US" dirty="0" err="1"/>
              <a:t>Yeşim</a:t>
            </a:r>
            <a:r>
              <a:rPr lang="en-US" dirty="0"/>
              <a:t> </a:t>
            </a:r>
            <a:r>
              <a:rPr lang="en-US" dirty="0" smtClean="0"/>
              <a:t>TANRIVERMİŞ </a:t>
            </a:r>
            <a:r>
              <a:rPr lang="en-US" dirty="0" err="1"/>
              <a:t>Ekonomi</a:t>
            </a:r>
            <a:r>
              <a:rPr lang="en-US" dirty="0"/>
              <a:t> I 2016-2017 </a:t>
            </a:r>
            <a:r>
              <a:rPr lang="en-US" dirty="0" err="1"/>
              <a:t>Güz</a:t>
            </a:r>
            <a:r>
              <a:rPr lang="en-US" dirty="0"/>
              <a:t> </a:t>
            </a:r>
            <a:r>
              <a:rPr lang="en-US" dirty="0" err="1"/>
              <a:t>Dönemi</a:t>
            </a:r>
            <a:endParaRPr lang="en-US" dirty="0"/>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89" r:id="rId12"/>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39369955-C8A4-4023-9F6B-3A82C0FA9480}" type="datetime1">
              <a:rPr lang="en-US" smtClean="0"/>
              <a:t>2/24/2020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r>
              <a:rPr lang="tr-TR" dirty="0"/>
              <a:t>Prof. Dr. Harun TANRIVERMİŞ, Yrd. Doç. Dr. Yeşim </a:t>
            </a:r>
            <a:r>
              <a:rPr lang="tr-TR" dirty="0" smtClean="0"/>
              <a:t>TANRIVERMİŞ </a:t>
            </a:r>
            <a:r>
              <a:rPr lang="tr-TR" dirty="0"/>
              <a:t>Ekonomi I 2016-2017 Güz Dönemi</a:t>
            </a: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914400" rtl="0" eaLnBrk="1" latinLnBrk="0" hangingPunct="1">
        <a:spcBef>
          <a:spcPct val="0"/>
        </a:spcBef>
        <a:buNone/>
        <a:defRPr sz="54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l" defTabSz="914400" rtl="0"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l" defTabSz="914400" rtl="0"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l" defTabSz="914400" rtl="0"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l" defTabSz="914400" rtl="0"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0" y="2"/>
            <a:ext cx="9144000" cy="685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702806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7" r:id="rId3"/>
  </p:sldLayoutIdLst>
  <p:hf sldNum="0" hdr="0" dt="0"/>
  <p:txStyles>
    <p:titleStyle>
      <a:lvl1pPr algn="l" rtl="0" eaLnBrk="1" fontAlgn="base" hangingPunct="1">
        <a:lnSpc>
          <a:spcPct val="90000"/>
        </a:lnSpc>
        <a:spcBef>
          <a:spcPct val="0"/>
        </a:spcBef>
        <a:spcAft>
          <a:spcPct val="0"/>
        </a:spcAft>
        <a:defRPr lang="tr-TR" sz="20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4572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9144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3716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828800" algn="l" rtl="0" eaLnBrk="1" fontAlgn="base" hangingPunct="1">
        <a:lnSpc>
          <a:spcPct val="90000"/>
        </a:lnSpc>
        <a:spcBef>
          <a:spcPct val="0"/>
        </a:spcBef>
        <a:spcAft>
          <a:spcPct val="0"/>
        </a:spcAft>
        <a:defRPr sz="20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228600" indent="-228600" algn="l" rtl="0" eaLnBrk="1" fontAlgn="base" hangingPunct="1">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1" fontAlgn="base" hangingPunct="1">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1" fontAlgn="base" hangingPunct="1">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1" fontAlgn="base" hangingPunct="1">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İçerik Yer Tutucusu 2"/>
          <p:cNvSpPr>
            <a:spLocks noGrp="1"/>
          </p:cNvSpPr>
          <p:nvPr>
            <p:ph idx="1"/>
          </p:nvPr>
        </p:nvSpPr>
        <p:spPr>
          <a:xfrm>
            <a:off x="652347" y="1828058"/>
            <a:ext cx="7843954" cy="3459774"/>
          </a:xfrm>
        </p:spPr>
        <p:txBody>
          <a:bodyPr anchor="t">
            <a:noAutofit/>
          </a:bodyPr>
          <a:lstStyle/>
          <a:p>
            <a:pPr algn="just">
              <a:buFont typeface="Wingdings" panose="05000000000000000000" pitchFamily="2" charset="2"/>
              <a:buChar char="Ø"/>
            </a:pPr>
            <a:endParaRPr lang="tr-TR" sz="3600" b="1" dirty="0"/>
          </a:p>
          <a:p>
            <a:pPr marL="0" indent="0" algn="ctr">
              <a:buNone/>
            </a:pPr>
            <a:r>
              <a:rPr lang="nn-NO" sz="3600" b="1" dirty="0"/>
              <a:t>GGY218 Kırsal Ekonomi ve</a:t>
            </a:r>
          </a:p>
          <a:p>
            <a:pPr marL="0" indent="0" algn="ctr">
              <a:buNone/>
            </a:pPr>
            <a:r>
              <a:rPr lang="nn-NO" sz="3600" b="1" dirty="0"/>
              <a:t>Kırsal Alan Yönetimi</a:t>
            </a:r>
            <a:endParaRPr lang="tr-TR" sz="1500" b="1" dirty="0"/>
          </a:p>
          <a:p>
            <a:pPr marL="0" indent="0" algn="ctr">
              <a:buNone/>
            </a:pPr>
            <a:endParaRPr lang="tr-TR" b="1" dirty="0"/>
          </a:p>
          <a:p>
            <a:pPr marL="0" indent="0" algn="ctr">
              <a:buNone/>
            </a:pPr>
            <a:r>
              <a:rPr lang="tr-TR" sz="1350" b="1" smtClean="0"/>
              <a:t>Doç</a:t>
            </a:r>
            <a:r>
              <a:rPr lang="tr-TR" sz="1350" b="1" dirty="0"/>
              <a:t>. Dr. Yeşim </a:t>
            </a:r>
            <a:r>
              <a:rPr lang="tr-TR" sz="1350" b="1" dirty="0" smtClean="0"/>
              <a:t>TANRIVERMİŞ</a:t>
            </a:r>
            <a:endParaRPr lang="tr-TR" sz="1350" b="1" dirty="0"/>
          </a:p>
          <a:p>
            <a:pPr marL="0" indent="0" algn="ctr">
              <a:buNone/>
            </a:pPr>
            <a:r>
              <a:rPr lang="tr-TR" sz="1200" dirty="0"/>
              <a:t>Ankara Üniversitesi Uygulamalı Bilimler Fakültesi Gayrimenkul Geliştirme ve Yönetimi Bölümü</a:t>
            </a:r>
          </a:p>
        </p:txBody>
      </p:sp>
    </p:spTree>
    <p:extLst>
      <p:ext uri="{BB962C8B-B14F-4D97-AF65-F5344CB8AC3E}">
        <p14:creationId xmlns:p14="http://schemas.microsoft.com/office/powerpoint/2010/main" val="15166519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Karagölge</a:t>
            </a:r>
            <a:r>
              <a:rPr lang="tr-TR" sz="1400" dirty="0">
                <a:solidFill>
                  <a:schemeClr val="tx1">
                    <a:lumMod val="95000"/>
                    <a:lumOff val="5000"/>
                  </a:schemeClr>
                </a:solidFill>
              </a:rPr>
              <a:t>, C., Kızıloğlu, S. ve Yavuz, O., 1995. Tarım Ekonomisi-Temel İlkeler, Atatürk Üniversitesi Ziraat Fakültesi Yayınları, Yayın No:801, Erzurum.</a:t>
            </a:r>
          </a:p>
          <a:p>
            <a:pPr algn="just">
              <a:lnSpc>
                <a:spcPct val="100000"/>
              </a:lnSpc>
              <a:buFont typeface="Wingdings" panose="05000000000000000000" pitchFamily="2" charset="2"/>
              <a:buChar char="Ø"/>
            </a:pPr>
            <a:r>
              <a:rPr lang="tr-TR" sz="1400" dirty="0">
                <a:solidFill>
                  <a:schemeClr val="tx1">
                    <a:lumMod val="95000"/>
                    <a:lumOff val="5000"/>
                  </a:schemeClr>
                </a:solidFill>
              </a:rPr>
              <a:t>Kasap, N., 1997. Kırsal Dönüşüm Sürecinde Aile ve Ekonomi. </a:t>
            </a:r>
            <a:r>
              <a:rPr lang="tr-TR" sz="1400" dirty="0" err="1">
                <a:solidFill>
                  <a:schemeClr val="tx1">
                    <a:lumMod val="95000"/>
                    <a:lumOff val="5000"/>
                  </a:schemeClr>
                </a:solidFill>
              </a:rPr>
              <a:t>Şermetler</a:t>
            </a:r>
            <a:r>
              <a:rPr lang="tr-TR" sz="1400" dirty="0">
                <a:solidFill>
                  <a:schemeClr val="tx1">
                    <a:lumMod val="95000"/>
                    <a:lumOff val="5000"/>
                  </a:schemeClr>
                </a:solidFill>
              </a:rPr>
              <a:t> Köyü Vaka İncelemesi,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Kilkenny</a:t>
            </a:r>
            <a:r>
              <a:rPr lang="tr-TR" sz="1400" dirty="0">
                <a:solidFill>
                  <a:schemeClr val="tx1">
                    <a:lumMod val="95000"/>
                    <a:lumOff val="5000"/>
                  </a:schemeClr>
                </a:solidFill>
              </a:rPr>
              <a:t>, M., 1999. Transport </a:t>
            </a:r>
            <a:r>
              <a:rPr lang="tr-TR" sz="1400" dirty="0" err="1">
                <a:solidFill>
                  <a:schemeClr val="tx1">
                    <a:lumMod val="95000"/>
                    <a:lumOff val="5000"/>
                  </a:schemeClr>
                </a:solidFill>
              </a:rPr>
              <a:t>Cost</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Science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38 (2):293-312.</a:t>
            </a:r>
          </a:p>
          <a:p>
            <a:pPr algn="just">
              <a:lnSpc>
                <a:spcPct val="100000"/>
              </a:lnSpc>
              <a:buFont typeface="Wingdings" panose="05000000000000000000" pitchFamily="2" charset="2"/>
              <a:buChar char="Ø"/>
            </a:pPr>
            <a:r>
              <a:rPr lang="tr-TR" sz="1400" dirty="0">
                <a:solidFill>
                  <a:schemeClr val="tx1">
                    <a:lumMod val="95000"/>
                    <a:lumOff val="5000"/>
                  </a:schemeClr>
                </a:solidFill>
              </a:rPr>
              <a:t>Nelson, G. 1984. </a:t>
            </a:r>
            <a:r>
              <a:rPr lang="tr-TR" sz="1400" dirty="0" err="1">
                <a:solidFill>
                  <a:schemeClr val="tx1">
                    <a:lumMod val="95000"/>
                    <a:lumOff val="5000"/>
                  </a:schemeClr>
                </a:solidFill>
              </a:rPr>
              <a:t>Elements</a:t>
            </a:r>
            <a:r>
              <a:rPr lang="tr-TR" sz="1400" dirty="0">
                <a:solidFill>
                  <a:schemeClr val="tx1">
                    <a:lumMod val="95000"/>
                    <a:lumOff val="5000"/>
                  </a:schemeClr>
                </a:solidFill>
              </a:rPr>
              <a:t> of a </a:t>
            </a:r>
            <a:r>
              <a:rPr lang="tr-TR" sz="1400" dirty="0" err="1">
                <a:solidFill>
                  <a:schemeClr val="tx1">
                    <a:lumMod val="95000"/>
                    <a:lumOff val="5000"/>
                  </a:schemeClr>
                </a:solidFill>
              </a:rPr>
              <a:t>Paradigm</a:t>
            </a:r>
            <a:r>
              <a:rPr lang="tr-TR" sz="1400" dirty="0">
                <a:solidFill>
                  <a:schemeClr val="tx1">
                    <a:lumMod val="95000"/>
                    <a:lumOff val="5000"/>
                  </a:schemeClr>
                </a:solidFill>
              </a:rPr>
              <a:t>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Vol:66: 694-700.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Pearce</a:t>
            </a:r>
            <a:r>
              <a:rPr lang="tr-TR" sz="1400" dirty="0">
                <a:solidFill>
                  <a:schemeClr val="tx1">
                    <a:lumMod val="95000"/>
                    <a:lumOff val="5000"/>
                  </a:schemeClr>
                </a:solidFill>
              </a:rPr>
              <a:t> D.W.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Turner</a:t>
            </a:r>
            <a:r>
              <a:rPr lang="tr-TR" sz="1400" dirty="0">
                <a:solidFill>
                  <a:schemeClr val="tx1">
                    <a:lumMod val="95000"/>
                    <a:lumOff val="5000"/>
                  </a:schemeClr>
                </a:solidFill>
              </a:rPr>
              <a:t>, R.K., 1990. </a:t>
            </a:r>
            <a:r>
              <a:rPr lang="tr-TR" sz="1400" dirty="0" err="1">
                <a:solidFill>
                  <a:schemeClr val="tx1">
                    <a:lumMod val="95000"/>
                    <a:lumOff val="5000"/>
                  </a:schemeClr>
                </a:solidFill>
              </a:rPr>
              <a:t>Economics</a:t>
            </a:r>
            <a:r>
              <a:rPr lang="tr-TR" sz="1400" dirty="0">
                <a:solidFill>
                  <a:schemeClr val="tx1">
                    <a:lumMod val="95000"/>
                    <a:lumOff val="5000"/>
                  </a:schemeClr>
                </a:solidFill>
              </a:rPr>
              <a:t> of Natural </a:t>
            </a:r>
            <a:r>
              <a:rPr lang="tr-TR" sz="1400" dirty="0" err="1">
                <a:solidFill>
                  <a:schemeClr val="tx1">
                    <a:lumMod val="95000"/>
                    <a:lumOff val="5000"/>
                  </a:schemeClr>
                </a:solidFill>
              </a:rPr>
              <a:t>Resources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Environment, </a:t>
            </a:r>
            <a:r>
              <a:rPr lang="tr-TR" sz="1400" dirty="0" err="1">
                <a:solidFill>
                  <a:schemeClr val="tx1">
                    <a:lumMod val="95000"/>
                    <a:lumOff val="5000"/>
                  </a:schemeClr>
                </a:solidFill>
              </a:rPr>
              <a:t>The</a:t>
            </a:r>
            <a:r>
              <a:rPr lang="tr-TR" sz="1400" dirty="0">
                <a:solidFill>
                  <a:schemeClr val="tx1">
                    <a:lumMod val="95000"/>
                    <a:lumOff val="5000"/>
                  </a:schemeClr>
                </a:solidFill>
              </a:rPr>
              <a:t> Johns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a:t>
            </a:r>
            <a:r>
              <a:rPr lang="tr-TR" sz="1400" dirty="0" err="1">
                <a:solidFill>
                  <a:schemeClr val="tx1">
                    <a:lumMod val="95000"/>
                    <a:lumOff val="5000"/>
                  </a:schemeClr>
                </a:solidFill>
              </a:rPr>
              <a:t>Press</a:t>
            </a:r>
            <a:r>
              <a:rPr lang="tr-TR" sz="1400" dirty="0">
                <a:solidFill>
                  <a:schemeClr val="tx1">
                    <a:lumMod val="95000"/>
                    <a:lumOff val="5000"/>
                  </a:schemeClr>
                </a:solidFill>
              </a:rPr>
              <a:t>, Baltimore,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Ritson</a:t>
            </a:r>
            <a:r>
              <a:rPr lang="tr-TR" sz="1400" dirty="0">
                <a:solidFill>
                  <a:schemeClr val="tx1">
                    <a:lumMod val="95000"/>
                    <a:lumOff val="5000"/>
                  </a:schemeClr>
                </a:solidFill>
              </a:rPr>
              <a:t>, C., 1980.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Principles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Granada Publishing,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Rowley</a:t>
            </a:r>
            <a:r>
              <a:rPr lang="tr-TR" sz="1400" dirty="0">
                <a:solidFill>
                  <a:schemeClr val="tx1">
                    <a:lumMod val="95000"/>
                    <a:lumOff val="5000"/>
                  </a:schemeClr>
                </a:solidFill>
              </a:rPr>
              <a:t>, T. D., </a:t>
            </a:r>
            <a:r>
              <a:rPr lang="tr-TR" sz="1400" dirty="0" err="1">
                <a:solidFill>
                  <a:schemeClr val="tx1">
                    <a:lumMod val="95000"/>
                    <a:lumOff val="5000"/>
                  </a:schemeClr>
                </a:solidFill>
              </a:rPr>
              <a:t>Redman</a:t>
            </a:r>
            <a:r>
              <a:rPr lang="tr-TR" sz="1400" dirty="0">
                <a:solidFill>
                  <a:schemeClr val="tx1">
                    <a:lumMod val="95000"/>
                    <a:lumOff val="5000"/>
                  </a:schemeClr>
                </a:solidFill>
              </a:rPr>
              <a:t>, J.M.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Angle</a:t>
            </a:r>
            <a:r>
              <a:rPr lang="tr-TR" sz="1400" dirty="0">
                <a:solidFill>
                  <a:schemeClr val="tx1">
                    <a:lumMod val="95000"/>
                    <a:lumOff val="5000"/>
                  </a:schemeClr>
                </a:solidFill>
              </a:rPr>
              <a:t>, J., 1992.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Nonmetropolitian</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Performance</a:t>
            </a:r>
            <a:r>
              <a:rPr lang="tr-TR" sz="1400" dirty="0">
                <a:solidFill>
                  <a:schemeClr val="tx1">
                    <a:lumMod val="95000"/>
                    <a:lumOff val="5000"/>
                  </a:schemeClr>
                </a:solidFill>
              </a:rPr>
              <a:t> in </a:t>
            </a:r>
            <a:r>
              <a:rPr lang="tr-TR" sz="1400" dirty="0" err="1">
                <a:solidFill>
                  <a:schemeClr val="tx1">
                    <a:lumMod val="95000"/>
                    <a:lumOff val="5000"/>
                  </a:schemeClr>
                </a:solidFill>
              </a:rPr>
              <a:t>Rising</a:t>
            </a:r>
            <a:r>
              <a:rPr lang="tr-TR" sz="1400" dirty="0">
                <a:solidFill>
                  <a:schemeClr val="tx1">
                    <a:lumMod val="95000"/>
                    <a:lumOff val="5000"/>
                  </a:schemeClr>
                </a:solidFill>
              </a:rPr>
              <a:t> Per </a:t>
            </a:r>
            <a:r>
              <a:rPr lang="tr-TR" sz="1400" dirty="0" err="1">
                <a:solidFill>
                  <a:schemeClr val="tx1">
                    <a:lumMod val="95000"/>
                    <a:lumOff val="5000"/>
                  </a:schemeClr>
                </a:solidFill>
              </a:rPr>
              <a:t>Capita</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Differences</a:t>
            </a:r>
            <a:r>
              <a:rPr lang="tr-TR" sz="1400" dirty="0">
                <a:solidFill>
                  <a:schemeClr val="tx1">
                    <a:lumMod val="95000"/>
                    <a:lumOff val="5000"/>
                  </a:schemeClr>
                </a:solidFill>
              </a:rPr>
              <a:t> </a:t>
            </a:r>
            <a:r>
              <a:rPr lang="tr-TR" sz="1400" dirty="0" err="1">
                <a:solidFill>
                  <a:schemeClr val="tx1">
                    <a:lumMod val="95000"/>
                    <a:lumOff val="5000"/>
                  </a:schemeClr>
                </a:solidFill>
              </a:rPr>
              <a:t>Among</a:t>
            </a:r>
            <a:r>
              <a:rPr lang="tr-TR" sz="1400" dirty="0">
                <a:solidFill>
                  <a:schemeClr val="tx1">
                    <a:lumMod val="95000"/>
                    <a:lumOff val="5000"/>
                  </a:schemeClr>
                </a:solidFill>
              </a:rPr>
              <a:t>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22: 155-68.</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Schumpeter</a:t>
            </a:r>
            <a:r>
              <a:rPr lang="tr-TR" sz="1400" dirty="0">
                <a:solidFill>
                  <a:schemeClr val="tx1">
                    <a:lumMod val="95000"/>
                    <a:lumOff val="5000"/>
                  </a:schemeClr>
                </a:solidFill>
              </a:rPr>
              <a:t>, J.A., 1934.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Theory</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NJ. </a:t>
            </a:r>
            <a:r>
              <a:rPr lang="tr-TR" sz="1400" dirty="0" err="1">
                <a:solidFill>
                  <a:schemeClr val="tx1">
                    <a:lumMod val="95000"/>
                    <a:lumOff val="5000"/>
                  </a:schemeClr>
                </a:solidFill>
              </a:rPr>
              <a:t>Transaction</a:t>
            </a:r>
            <a:r>
              <a:rPr lang="tr-TR" sz="1400" dirty="0">
                <a:solidFill>
                  <a:schemeClr val="tx1">
                    <a:lumMod val="95000"/>
                    <a:lumOff val="5000"/>
                  </a:schemeClr>
                </a:solidFill>
              </a:rPr>
              <a:t> </a:t>
            </a:r>
            <a:r>
              <a:rPr lang="tr-TR" sz="1400" dirty="0" err="1">
                <a:solidFill>
                  <a:schemeClr val="tx1">
                    <a:lumMod val="95000"/>
                    <a:lumOff val="5000"/>
                  </a:schemeClr>
                </a:solidFill>
              </a:rPr>
              <a:t>Books</a:t>
            </a:r>
            <a:r>
              <a:rPr lang="tr-TR" sz="1400" dirty="0">
                <a:solidFill>
                  <a:schemeClr val="tx1">
                    <a:lumMod val="95000"/>
                    <a:lumOff val="5000"/>
                  </a:schemeClr>
                </a:solidFill>
              </a:rPr>
              <a:t> (1983 Edition), New </a:t>
            </a:r>
            <a:r>
              <a:rPr lang="tr-TR" sz="1400" dirty="0" err="1">
                <a:solidFill>
                  <a:schemeClr val="tx1">
                    <a:lumMod val="95000"/>
                    <a:lumOff val="5000"/>
                  </a:schemeClr>
                </a:solidFill>
              </a:rPr>
              <a:t>Brunswick</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0495792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smtClean="0">
                <a:solidFill>
                  <a:schemeClr val="tx1">
                    <a:lumMod val="95000"/>
                    <a:lumOff val="5000"/>
                  </a:schemeClr>
                </a:solidFill>
              </a:rPr>
              <a:t>Sönmez</a:t>
            </a:r>
            <a:r>
              <a:rPr lang="tr-TR" sz="1400" dirty="0">
                <a:solidFill>
                  <a:schemeClr val="tx1">
                    <a:lumMod val="95000"/>
                    <a:lumOff val="5000"/>
                  </a:schemeClr>
                </a:solidFill>
              </a:rPr>
              <a:t>, A.K., 2001. Aile Dayanışması ve Kırsal Ekonomi: Orta Karadeniz Bölgesinde Fındık Üretimiyle Bağlantılı Aile Dayanışması Üzerine Niteliksel Bir İnceleme, Hacettepe Üniversitesi Edebiyat Fakültesi Dergisi, Cilt: 17, Sayı:1: 61-80.</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Summers</a:t>
            </a:r>
            <a:r>
              <a:rPr lang="tr-TR" sz="1400" dirty="0">
                <a:solidFill>
                  <a:schemeClr val="tx1">
                    <a:lumMod val="95000"/>
                    <a:lumOff val="5000"/>
                  </a:schemeClr>
                </a:solidFill>
              </a:rPr>
              <a:t>, G.F., 1998. A </a:t>
            </a:r>
            <a:r>
              <a:rPr lang="tr-TR" sz="1400" dirty="0" err="1">
                <a:solidFill>
                  <a:schemeClr val="tx1">
                    <a:lumMod val="95000"/>
                    <a:lumOff val="5000"/>
                  </a:schemeClr>
                </a:solidFill>
              </a:rPr>
              <a:t>Sociological</a:t>
            </a:r>
            <a:r>
              <a:rPr lang="tr-TR" sz="1400" dirty="0">
                <a:solidFill>
                  <a:schemeClr val="tx1">
                    <a:lumMod val="95000"/>
                    <a:lumOff val="5000"/>
                  </a:schemeClr>
                </a:solidFill>
              </a:rPr>
              <a:t> </a:t>
            </a:r>
            <a:r>
              <a:rPr lang="tr-TR" sz="1400" dirty="0" err="1">
                <a:solidFill>
                  <a:schemeClr val="tx1">
                    <a:lumMod val="95000"/>
                    <a:lumOff val="5000"/>
                  </a:schemeClr>
                </a:solidFill>
              </a:rPr>
              <a:t>Perspective</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80(3):640-643.</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Bülbül, M., 2007. </a:t>
            </a:r>
            <a:r>
              <a:rPr lang="tr-TR" sz="1400" dirty="0" err="1">
                <a:solidFill>
                  <a:schemeClr val="tx1">
                    <a:lumMod val="95000"/>
                    <a:lumOff val="5000"/>
                  </a:schemeClr>
                </a:solidFill>
              </a:rPr>
              <a:t>The</a:t>
            </a:r>
            <a:r>
              <a:rPr lang="tr-TR" sz="1400" dirty="0">
                <a:solidFill>
                  <a:schemeClr val="tx1">
                    <a:lumMod val="95000"/>
                    <a:lumOff val="5000"/>
                  </a:schemeClr>
                </a:solidFill>
              </a:rPr>
              <a:t> Role of </a:t>
            </a:r>
            <a:r>
              <a:rPr lang="tr-TR" sz="1400" dirty="0" err="1">
                <a:solidFill>
                  <a:schemeClr val="tx1">
                    <a:lumMod val="95000"/>
                    <a:lumOff val="5000"/>
                  </a:schemeClr>
                </a:solidFill>
              </a:rPr>
              <a:t>Agriculture</a:t>
            </a:r>
            <a:r>
              <a:rPr lang="tr-TR" sz="1400" dirty="0">
                <a:solidFill>
                  <a:schemeClr val="tx1">
                    <a:lumMod val="95000"/>
                    <a:lumOff val="5000"/>
                  </a:schemeClr>
                </a:solidFill>
              </a:rPr>
              <a:t> in </a:t>
            </a:r>
            <a:r>
              <a:rPr lang="tr-TR" sz="1400" dirty="0" err="1">
                <a:solidFill>
                  <a:schemeClr val="tx1">
                    <a:lumMod val="95000"/>
                    <a:lumOff val="5000"/>
                  </a:schemeClr>
                </a:solidFill>
              </a:rPr>
              <a:t>Turkish</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Beginning</a:t>
            </a:r>
            <a:r>
              <a:rPr lang="tr-TR" sz="1400" dirty="0">
                <a:solidFill>
                  <a:schemeClr val="tx1">
                    <a:lumMod val="95000"/>
                    <a:lumOff val="5000"/>
                  </a:schemeClr>
                </a:solidFill>
              </a:rPr>
              <a:t> of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European</a:t>
            </a:r>
            <a:r>
              <a:rPr lang="tr-TR" sz="1400" dirty="0">
                <a:solidFill>
                  <a:schemeClr val="tx1">
                    <a:lumMod val="95000"/>
                    <a:lumOff val="5000"/>
                  </a:schemeClr>
                </a:solidFill>
              </a:rPr>
              <a:t> </a:t>
            </a:r>
            <a:r>
              <a:rPr lang="tr-TR" sz="1400" dirty="0" err="1">
                <a:solidFill>
                  <a:schemeClr val="tx1">
                    <a:lumMod val="95000"/>
                    <a:lumOff val="5000"/>
                  </a:schemeClr>
                </a:solidFill>
              </a:rPr>
              <a:t>Union</a:t>
            </a:r>
            <a:r>
              <a:rPr lang="tr-TR" sz="1400" dirty="0">
                <a:solidFill>
                  <a:schemeClr val="tx1">
                    <a:lumMod val="95000"/>
                    <a:lumOff val="5000"/>
                  </a:schemeClr>
                </a:solidFill>
              </a:rPr>
              <a:t> </a:t>
            </a:r>
            <a:r>
              <a:rPr lang="tr-TR" sz="1400" dirty="0" err="1">
                <a:solidFill>
                  <a:schemeClr val="tx1">
                    <a:lumMod val="95000"/>
                    <a:lumOff val="5000"/>
                  </a:schemeClr>
                </a:solidFill>
              </a:rPr>
              <a:t>Accession</a:t>
            </a:r>
            <a:r>
              <a:rPr lang="tr-TR" sz="1400" dirty="0">
                <a:solidFill>
                  <a:schemeClr val="tx1">
                    <a:lumMod val="95000"/>
                    <a:lumOff val="5000"/>
                  </a:schemeClr>
                </a:solidFill>
              </a:rPr>
              <a:t> </a:t>
            </a:r>
            <a:r>
              <a:rPr lang="tr-TR" sz="1400" dirty="0" err="1">
                <a:solidFill>
                  <a:schemeClr val="tx1">
                    <a:lumMod val="95000"/>
                    <a:lumOff val="5000"/>
                  </a:schemeClr>
                </a:solidFill>
              </a:rPr>
              <a:t>Negotiations</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Vol:7(4):612-625.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and</a:t>
            </a:r>
            <a:r>
              <a:rPr lang="tr-TR" sz="1400" dirty="0">
                <a:solidFill>
                  <a:schemeClr val="tx1">
                    <a:lumMod val="95000"/>
                    <a:lumOff val="5000"/>
                  </a:schemeClr>
                </a:solidFill>
              </a:rPr>
              <a:t> Şanlı, H., 2007. A </a:t>
            </a:r>
            <a:r>
              <a:rPr lang="tr-TR" sz="1400" dirty="0" err="1">
                <a:solidFill>
                  <a:schemeClr val="tx1">
                    <a:lumMod val="95000"/>
                    <a:lumOff val="5000"/>
                  </a:schemeClr>
                </a:solidFill>
              </a:rPr>
              <a:t>Research</a:t>
            </a:r>
            <a:r>
              <a:rPr lang="tr-TR" sz="1400" dirty="0">
                <a:solidFill>
                  <a:schemeClr val="tx1">
                    <a:lumMod val="95000"/>
                    <a:lumOff val="5000"/>
                  </a:schemeClr>
                </a:solidFill>
              </a:rPr>
              <a:t> on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Impacts</a:t>
            </a:r>
            <a:r>
              <a:rPr lang="tr-TR" sz="1400" dirty="0">
                <a:solidFill>
                  <a:schemeClr val="tx1">
                    <a:lumMod val="95000"/>
                    <a:lumOff val="5000"/>
                  </a:schemeClr>
                </a:solidFill>
              </a:rPr>
              <a:t> of </a:t>
            </a:r>
            <a:r>
              <a:rPr lang="tr-TR" sz="1400" dirty="0" err="1">
                <a:solidFill>
                  <a:schemeClr val="tx1">
                    <a:lumMod val="95000"/>
                    <a:lumOff val="5000"/>
                  </a:schemeClr>
                </a:solidFill>
              </a:rPr>
              <a:t>Tourism</a:t>
            </a:r>
            <a:r>
              <a:rPr lang="tr-TR" sz="1400" dirty="0">
                <a:solidFill>
                  <a:schemeClr val="tx1">
                    <a:lumMod val="95000"/>
                    <a:lumOff val="5000"/>
                  </a:schemeClr>
                </a:solidFill>
              </a:rPr>
              <a:t> on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Farm Enterprises: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the</a:t>
            </a:r>
            <a:r>
              <a:rPr lang="tr-TR" sz="1400" dirty="0">
                <a:solidFill>
                  <a:schemeClr val="tx1">
                    <a:lumMod val="95000"/>
                    <a:lumOff val="5000"/>
                  </a:schemeClr>
                </a:solidFill>
              </a:rPr>
              <a:t> Nevşehir </a:t>
            </a:r>
            <a:r>
              <a:rPr lang="tr-TR" sz="1400" dirty="0" err="1">
                <a:solidFill>
                  <a:schemeClr val="tx1">
                    <a:lumMod val="95000"/>
                    <a:lumOff val="5000"/>
                  </a:schemeClr>
                </a:solidFill>
              </a:rPr>
              <a:t>Province</a:t>
            </a:r>
            <a:r>
              <a:rPr lang="tr-TR" sz="1400" dirty="0">
                <a:solidFill>
                  <a:schemeClr val="tx1">
                    <a:lumMod val="95000"/>
                    <a:lumOff val="5000"/>
                  </a:schemeClr>
                </a:solidFill>
              </a:rPr>
              <a:t> of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Tropics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Subtropics</a:t>
            </a:r>
            <a:r>
              <a:rPr lang="tr-TR" sz="1400" dirty="0">
                <a:solidFill>
                  <a:schemeClr val="tx1">
                    <a:lumMod val="95000"/>
                    <a:lumOff val="5000"/>
                  </a:schemeClr>
                </a:solidFill>
              </a:rPr>
              <a:t> (JARTS), Vol:108 (2): 171-191, Germany.</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Tanrıvermiş</a:t>
            </a:r>
            <a:r>
              <a:rPr lang="tr-TR" sz="1400" dirty="0">
                <a:solidFill>
                  <a:schemeClr val="tx1">
                    <a:lumMod val="95000"/>
                    <a:lumOff val="5000"/>
                  </a:schemeClr>
                </a:solidFill>
              </a:rPr>
              <a:t>, H., 2006. Tarımda Sosyal Politikalar, İçinde: Türkiye’de Tarım, </a:t>
            </a:r>
            <a:r>
              <a:rPr lang="tr-TR" sz="1400" dirty="0" err="1">
                <a:solidFill>
                  <a:schemeClr val="tx1">
                    <a:lumMod val="95000"/>
                    <a:lumOff val="5000"/>
                  </a:schemeClr>
                </a:solidFill>
              </a:rPr>
              <a:t>Eds:F.Yavuz</a:t>
            </a:r>
            <a:r>
              <a:rPr lang="tr-TR" sz="1400" dirty="0">
                <a:solidFill>
                  <a:schemeClr val="tx1">
                    <a:lumMod val="95000"/>
                    <a:lumOff val="5000"/>
                  </a:schemeClr>
                </a:solidFill>
              </a:rPr>
              <a:t>, Tarım ve </a:t>
            </a:r>
            <a:r>
              <a:rPr lang="tr-TR" sz="1400" dirty="0" err="1">
                <a:solidFill>
                  <a:schemeClr val="tx1">
                    <a:lumMod val="95000"/>
                    <a:lumOff val="5000"/>
                  </a:schemeClr>
                </a:solidFill>
              </a:rPr>
              <a:t>Köyişleri</a:t>
            </a:r>
            <a:r>
              <a:rPr lang="tr-TR" sz="1400" dirty="0">
                <a:solidFill>
                  <a:schemeClr val="tx1">
                    <a:lumMod val="95000"/>
                    <a:lumOff val="5000"/>
                  </a:schemeClr>
                </a:solidFill>
              </a:rPr>
              <a:t> Bakanlığı Strateji Geliştirme Başkanlığı, Ankara, s.95-120.</a:t>
            </a:r>
          </a:p>
          <a:p>
            <a:pPr algn="just">
              <a:lnSpc>
                <a:spcPct val="100000"/>
              </a:lnSpc>
              <a:buFont typeface="Wingdings" panose="05000000000000000000" pitchFamily="2" charset="2"/>
              <a:buChar char="Ø"/>
            </a:pPr>
            <a:r>
              <a:rPr lang="tr-TR" sz="1400" dirty="0">
                <a:solidFill>
                  <a:schemeClr val="tx1">
                    <a:lumMod val="95000"/>
                    <a:lumOff val="5000"/>
                  </a:schemeClr>
                </a:solidFill>
              </a:rPr>
              <a:t>Van </a:t>
            </a:r>
            <a:r>
              <a:rPr lang="tr-TR" sz="1400" dirty="0" err="1">
                <a:solidFill>
                  <a:schemeClr val="tx1">
                    <a:lumMod val="95000"/>
                    <a:lumOff val="5000"/>
                  </a:schemeClr>
                </a:solidFill>
              </a:rPr>
              <a:t>Kooten</a:t>
            </a:r>
            <a:r>
              <a:rPr lang="tr-TR" sz="1400" dirty="0">
                <a:solidFill>
                  <a:schemeClr val="tx1">
                    <a:lumMod val="95000"/>
                    <a:lumOff val="5000"/>
                  </a:schemeClr>
                </a:solidFill>
              </a:rPr>
              <a:t>, G.C., 1993. Land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Sustainable</a:t>
            </a:r>
            <a:r>
              <a:rPr lang="tr-TR" sz="1400" dirty="0">
                <a:solidFill>
                  <a:schemeClr val="tx1">
                    <a:lumMod val="95000"/>
                    <a:lumOff val="5000"/>
                  </a:schemeClr>
                </a:solidFill>
              </a:rPr>
              <a:t> Development: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Policies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Common</a:t>
            </a:r>
            <a:r>
              <a:rPr lang="tr-TR" sz="1400" dirty="0">
                <a:solidFill>
                  <a:schemeClr val="tx1">
                    <a:lumMod val="95000"/>
                    <a:lumOff val="5000"/>
                  </a:schemeClr>
                </a:solidFill>
              </a:rPr>
              <a:t> </a:t>
            </a:r>
            <a:r>
              <a:rPr lang="tr-TR" sz="1400" dirty="0" err="1">
                <a:solidFill>
                  <a:schemeClr val="tx1">
                    <a:lumMod val="95000"/>
                    <a:lumOff val="5000"/>
                  </a:schemeClr>
                </a:solidFill>
              </a:rPr>
              <a:t>Good</a:t>
            </a:r>
            <a:r>
              <a:rPr lang="tr-TR" sz="1400" dirty="0">
                <a:solidFill>
                  <a:schemeClr val="tx1">
                    <a:lumMod val="95000"/>
                    <a:lumOff val="5000"/>
                  </a:schemeClr>
                </a:solidFill>
              </a:rPr>
              <a:t>, UBC </a:t>
            </a:r>
            <a:r>
              <a:rPr lang="tr-TR" sz="1400" dirty="0" err="1">
                <a:solidFill>
                  <a:schemeClr val="tx1">
                    <a:lumMod val="95000"/>
                    <a:lumOff val="5000"/>
                  </a:schemeClr>
                </a:solidFill>
              </a:rPr>
              <a:t>Press</a:t>
            </a:r>
            <a:r>
              <a:rPr lang="tr-TR" sz="1400" dirty="0">
                <a:solidFill>
                  <a:schemeClr val="tx1">
                    <a:lumMod val="95000"/>
                    <a:lumOff val="5000"/>
                  </a:schemeClr>
                </a:solidFill>
              </a:rPr>
              <a:t>, </a:t>
            </a:r>
            <a:r>
              <a:rPr lang="tr-TR" sz="1400" dirty="0" err="1">
                <a:solidFill>
                  <a:schemeClr val="tx1">
                    <a:lumMod val="95000"/>
                    <a:lumOff val="5000"/>
                  </a:schemeClr>
                </a:solidFill>
              </a:rPr>
              <a:t>Vancouver</a:t>
            </a:r>
            <a:r>
              <a:rPr lang="tr-TR" sz="1400" dirty="0">
                <a:solidFill>
                  <a:schemeClr val="tx1">
                    <a:lumMod val="95000"/>
                    <a:lumOff val="5000"/>
                  </a:schemeClr>
                </a:solidFill>
              </a:rPr>
              <a:t>, </a:t>
            </a:r>
            <a:r>
              <a:rPr lang="tr-TR" sz="1400" dirty="0" err="1">
                <a:solidFill>
                  <a:schemeClr val="tx1">
                    <a:lumMod val="95000"/>
                    <a:lumOff val="5000"/>
                  </a:schemeClr>
                </a:solidFill>
              </a:rPr>
              <a:t>Canada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2842976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Weber</a:t>
            </a:r>
            <a:r>
              <a:rPr lang="tr-TR" sz="1400" dirty="0">
                <a:solidFill>
                  <a:schemeClr val="tx1">
                    <a:lumMod val="95000"/>
                    <a:lumOff val="5000"/>
                  </a:schemeClr>
                </a:solidFill>
              </a:rPr>
              <a:t>, B., 1998. </a:t>
            </a:r>
            <a:r>
              <a:rPr lang="tr-TR" sz="1400" dirty="0" err="1">
                <a:solidFill>
                  <a:schemeClr val="tx1">
                    <a:lumMod val="95000"/>
                    <a:lumOff val="5000"/>
                  </a:schemeClr>
                </a:solidFill>
              </a:rPr>
              <a:t>Crossing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Next</a:t>
            </a:r>
            <a:r>
              <a:rPr lang="tr-TR" sz="1400" dirty="0">
                <a:solidFill>
                  <a:schemeClr val="tx1">
                    <a:lumMod val="95000"/>
                    <a:lumOff val="5000"/>
                  </a:schemeClr>
                </a:solidFill>
              </a:rPr>
              <a:t> </a:t>
            </a:r>
            <a:r>
              <a:rPr lang="tr-TR" sz="1400" dirty="0" err="1">
                <a:solidFill>
                  <a:schemeClr val="tx1">
                    <a:lumMod val="95000"/>
                    <a:lumOff val="5000"/>
                  </a:schemeClr>
                </a:solidFill>
              </a:rPr>
              <a:t>Meridian</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Interdependence</a:t>
            </a:r>
            <a:r>
              <a:rPr lang="tr-TR" sz="1400" dirty="0">
                <a:solidFill>
                  <a:schemeClr val="tx1">
                    <a:lumMod val="95000"/>
                    <a:lumOff val="5000"/>
                  </a:schemeClr>
                </a:solidFill>
              </a:rPr>
              <a:t>, </a:t>
            </a:r>
            <a:r>
              <a:rPr lang="tr-TR" sz="1400" dirty="0" err="1">
                <a:solidFill>
                  <a:schemeClr val="tx1">
                    <a:lumMod val="95000"/>
                    <a:lumOff val="5000"/>
                  </a:schemeClr>
                </a:solidFill>
              </a:rPr>
              <a:t>Institutions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Distribution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West,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Resource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23(1):1-11.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Woolcott</a:t>
            </a:r>
            <a:r>
              <a:rPr lang="tr-TR" sz="1400" dirty="0">
                <a:solidFill>
                  <a:schemeClr val="tx1">
                    <a:lumMod val="95000"/>
                    <a:lumOff val="5000"/>
                  </a:schemeClr>
                </a:solidFill>
              </a:rPr>
              <a:t>, M., 1998. </a:t>
            </a:r>
            <a:r>
              <a:rPr lang="tr-TR" sz="1400" dirty="0" err="1">
                <a:solidFill>
                  <a:schemeClr val="tx1">
                    <a:lumMod val="95000"/>
                    <a:lumOff val="5000"/>
                  </a:schemeClr>
                </a:solidFill>
              </a:rPr>
              <a:t>Social</a:t>
            </a:r>
            <a:r>
              <a:rPr lang="tr-TR" sz="1400" dirty="0">
                <a:solidFill>
                  <a:schemeClr val="tx1">
                    <a:lumMod val="95000"/>
                    <a:lumOff val="5000"/>
                  </a:schemeClr>
                </a:solidFill>
              </a:rPr>
              <a:t> </a:t>
            </a:r>
            <a:r>
              <a:rPr lang="tr-TR" sz="1400" dirty="0" err="1">
                <a:solidFill>
                  <a:schemeClr val="tx1">
                    <a:lumMod val="95000"/>
                    <a:lumOff val="5000"/>
                  </a:schemeClr>
                </a:solidFill>
              </a:rPr>
              <a:t>Capital</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Economic</a:t>
            </a:r>
            <a:r>
              <a:rPr lang="tr-TR" sz="1400" dirty="0">
                <a:solidFill>
                  <a:schemeClr val="tx1">
                    <a:lumMod val="95000"/>
                    <a:lumOff val="5000"/>
                  </a:schemeClr>
                </a:solidFill>
              </a:rPr>
              <a:t> Development: </a:t>
            </a:r>
            <a:r>
              <a:rPr lang="tr-TR" sz="1400" dirty="0" err="1">
                <a:solidFill>
                  <a:schemeClr val="tx1">
                    <a:lumMod val="95000"/>
                    <a:lumOff val="5000"/>
                  </a:schemeClr>
                </a:solidFill>
              </a:rPr>
              <a:t>Toward</a:t>
            </a:r>
            <a:r>
              <a:rPr lang="tr-TR" sz="1400" dirty="0">
                <a:solidFill>
                  <a:schemeClr val="tx1">
                    <a:lumMod val="95000"/>
                    <a:lumOff val="5000"/>
                  </a:schemeClr>
                </a:solidFill>
              </a:rPr>
              <a:t> a </a:t>
            </a:r>
            <a:r>
              <a:rPr lang="tr-TR" sz="1400" dirty="0" err="1">
                <a:solidFill>
                  <a:schemeClr val="tx1">
                    <a:lumMod val="95000"/>
                    <a:lumOff val="5000"/>
                  </a:schemeClr>
                </a:solidFill>
              </a:rPr>
              <a:t>Theoretical</a:t>
            </a:r>
            <a:r>
              <a:rPr lang="tr-TR" sz="1400" dirty="0">
                <a:solidFill>
                  <a:schemeClr val="tx1">
                    <a:lumMod val="95000"/>
                    <a:lumOff val="5000"/>
                  </a:schemeClr>
                </a:solidFill>
              </a:rPr>
              <a:t> </a:t>
            </a:r>
            <a:r>
              <a:rPr lang="tr-TR" sz="1400" dirty="0" err="1">
                <a:solidFill>
                  <a:schemeClr val="tx1">
                    <a:lumMod val="95000"/>
                    <a:lumOff val="5000"/>
                  </a:schemeClr>
                </a:solidFill>
              </a:rPr>
              <a:t>Synthesis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Framework, </a:t>
            </a:r>
            <a:r>
              <a:rPr lang="tr-TR" sz="1400" dirty="0" err="1">
                <a:solidFill>
                  <a:schemeClr val="tx1">
                    <a:lumMod val="95000"/>
                    <a:lumOff val="5000"/>
                  </a:schemeClr>
                </a:solidFill>
              </a:rPr>
              <a:t>Theory</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Society</a:t>
            </a:r>
            <a:r>
              <a:rPr lang="tr-TR" sz="1400" dirty="0">
                <a:solidFill>
                  <a:schemeClr val="tx1">
                    <a:lumMod val="95000"/>
                    <a:lumOff val="5000"/>
                  </a:schemeClr>
                </a:solidFill>
              </a:rPr>
              <a:t>, Vol:27:151-208.</a:t>
            </a:r>
            <a:endParaRPr lang="tr-TR" sz="12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12793616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82857" y="2111476"/>
            <a:ext cx="7520222" cy="3373284"/>
          </a:xfrm>
        </p:spPr>
        <p:txBody>
          <a:bodyPr anchor="t">
            <a:noAutofit/>
          </a:bodyPr>
          <a:lstStyle/>
          <a:p>
            <a:pPr>
              <a:buFont typeface="Wingdings" panose="05000000000000000000" pitchFamily="2" charset="2"/>
              <a:buChar char="Ø"/>
            </a:pPr>
            <a:r>
              <a:rPr lang="tr-TR" sz="1500" b="1" dirty="0">
                <a:solidFill>
                  <a:schemeClr val="tx1">
                    <a:lumMod val="95000"/>
                    <a:lumOff val="5000"/>
                  </a:schemeClr>
                </a:solidFill>
              </a:rPr>
              <a:t>Anadolu’da arazi kullanımı ve tarımın evrimi, Batı’dan farklı mı olmuştur?</a:t>
            </a:r>
          </a:p>
          <a:p>
            <a:pPr algn="just">
              <a:buFont typeface="Wingdings" panose="05000000000000000000" pitchFamily="2" charset="2"/>
              <a:buChar char="Ø"/>
            </a:pPr>
            <a:r>
              <a:rPr lang="tr-TR" sz="1500" dirty="0">
                <a:solidFill>
                  <a:schemeClr val="tx1">
                    <a:lumMod val="95000"/>
                    <a:lumOff val="5000"/>
                  </a:schemeClr>
                </a:solidFill>
              </a:rPr>
              <a:t>Avcılık ve toplayıcılıktan tarımsal faaliyete geçiş ve ortak uygulamalar yönünden Anadolu ile Batı Avrupa arasında önemli bir farktan söz edilemez. Yunanlıların ocak mülkü ve Romalılar için söz konusu olan </a:t>
            </a:r>
            <a:r>
              <a:rPr lang="tr-TR" sz="1500" b="1" dirty="0">
                <a:solidFill>
                  <a:schemeClr val="tx1">
                    <a:lumMod val="95000"/>
                    <a:lumOff val="5000"/>
                  </a:schemeClr>
                </a:solidFill>
              </a:rPr>
              <a:t>“latifundia” </a:t>
            </a:r>
            <a:r>
              <a:rPr lang="tr-TR" sz="1500" dirty="0">
                <a:solidFill>
                  <a:schemeClr val="tx1">
                    <a:lumMod val="95000"/>
                    <a:lumOff val="5000"/>
                  </a:schemeClr>
                </a:solidFill>
              </a:rPr>
              <a:t>şeklindeki arazi düzenleri, Anadolu’da uygulama alanı bulmuştur.</a:t>
            </a:r>
          </a:p>
          <a:p>
            <a:pPr algn="just">
              <a:buFont typeface="Wingdings" panose="05000000000000000000" pitchFamily="2" charset="2"/>
              <a:buChar char="Ø"/>
            </a:pPr>
            <a:r>
              <a:rPr lang="tr-TR" sz="1500" dirty="0">
                <a:solidFill>
                  <a:schemeClr val="tx1">
                    <a:lumMod val="95000"/>
                    <a:lumOff val="5000"/>
                  </a:schemeClr>
                </a:solidFill>
              </a:rPr>
              <a:t>Anadolu’daki arazi - insan ilişkilerinin Batı’dan farklı bir görünüm alması, Müslüman </a:t>
            </a:r>
            <a:r>
              <a:rPr lang="tr-TR" sz="1500" dirty="0" err="1">
                <a:solidFill>
                  <a:schemeClr val="tx1">
                    <a:lumMod val="95000"/>
                    <a:lumOff val="5000"/>
                  </a:schemeClr>
                </a:solidFill>
              </a:rPr>
              <a:t>Türkler’in</a:t>
            </a:r>
            <a:r>
              <a:rPr lang="tr-TR" sz="1500" dirty="0">
                <a:solidFill>
                  <a:schemeClr val="tx1">
                    <a:lumMod val="95000"/>
                    <a:lumOff val="5000"/>
                  </a:schemeClr>
                </a:solidFill>
              </a:rPr>
              <a:t> Anadolu’ya yerleşme döneminde başlamıştır. Ne var ki, Avrupa’da Ortaçağ boyunca malikâne sistemi hüküm sürerken, Doğu ülkelerinde, daha sonra </a:t>
            </a:r>
            <a:r>
              <a:rPr lang="tr-TR" sz="1500" b="1" dirty="0">
                <a:solidFill>
                  <a:schemeClr val="tx1">
                    <a:lumMod val="95000"/>
                    <a:lumOff val="5000"/>
                  </a:schemeClr>
                </a:solidFill>
              </a:rPr>
              <a:t>Karl </a:t>
            </a:r>
            <a:r>
              <a:rPr lang="tr-TR" sz="1500" b="1" dirty="0" err="1">
                <a:solidFill>
                  <a:schemeClr val="tx1">
                    <a:lumMod val="95000"/>
                    <a:lumOff val="5000"/>
                  </a:schemeClr>
                </a:solidFill>
              </a:rPr>
              <a:t>Marx’ın</a:t>
            </a:r>
            <a:r>
              <a:rPr lang="tr-TR" sz="1500" b="1" dirty="0">
                <a:solidFill>
                  <a:schemeClr val="tx1">
                    <a:lumMod val="95000"/>
                    <a:lumOff val="5000"/>
                  </a:schemeClr>
                </a:solidFill>
              </a:rPr>
              <a:t> Asya Tipi Üretim Tarzı </a:t>
            </a:r>
            <a:r>
              <a:rPr lang="tr-TR" sz="1500" dirty="0">
                <a:solidFill>
                  <a:schemeClr val="tx1">
                    <a:lumMod val="95000"/>
                    <a:lumOff val="5000"/>
                  </a:schemeClr>
                </a:solidFill>
              </a:rPr>
              <a:t>diye nitelediği, arazi mülkiyetinin devlete ait olduğu bir düzen vardır. </a:t>
            </a:r>
          </a:p>
          <a:p>
            <a:pPr algn="just">
              <a:buFont typeface="Wingdings" panose="05000000000000000000" pitchFamily="2" charset="2"/>
              <a:buChar char="Ø"/>
            </a:pPr>
            <a:r>
              <a:rPr lang="tr-TR" sz="1500" dirty="0">
                <a:solidFill>
                  <a:schemeClr val="tx1">
                    <a:lumMod val="95000"/>
                    <a:lumOff val="5000"/>
                  </a:schemeClr>
                </a:solidFill>
              </a:rPr>
              <a:t>Batı’da tarım devrimi (XIV. yüzyıl) ve arkasından endüstriyel devrim patlak verirken (1750li yıllar), “serbest otlak hukuku” yıkılmıştır. Osmanlılar ise, Batı’daki gelişmelere seyirci kalmış ve Avrupalıların hammadde temin ettiği yarı sömürge haline gelmiştir.</a:t>
            </a:r>
            <a:endParaRPr lang="tr-TR" sz="12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74B01E26-5ACC-4980-8CB4-3F4B63E84CBE}"/>
              </a:ext>
            </a:extLst>
          </p:cNvPr>
          <p:cNvSpPr txBox="1">
            <a:spLocks/>
          </p:cNvSpPr>
          <p:nvPr/>
        </p:nvSpPr>
        <p:spPr>
          <a:xfrm>
            <a:off x="5276371" y="5683673"/>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41643932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dirty="0">
                <a:solidFill>
                  <a:schemeClr val="tx1">
                    <a:lumMod val="95000"/>
                    <a:lumOff val="5000"/>
                  </a:schemeClr>
                </a:solidFill>
              </a:rPr>
              <a:t>Osmanlı Arazi Düzeni ve Bu Düzenin Bozuluşu </a:t>
            </a:r>
          </a:p>
          <a:p>
            <a:pPr algn="just">
              <a:buFont typeface="Wingdings" panose="05000000000000000000" pitchFamily="2" charset="2"/>
              <a:buChar char="Ø"/>
            </a:pPr>
            <a:r>
              <a:rPr lang="tr-TR" sz="2000" dirty="0">
                <a:solidFill>
                  <a:schemeClr val="tx1">
                    <a:lumMod val="95000"/>
                    <a:lumOff val="5000"/>
                  </a:schemeClr>
                </a:solidFill>
              </a:rPr>
              <a:t>XIV. yüzyıl başından XX. yüzyılın ilk çeyreğine kadar 600 yılı aşkın bir süre yaşayan, dünyanın sayılı büyük devletlerinden biri iken, “hasta adam” denilecek kadar güçsüzleşen ve gelişmiş batılı devletler tarafından büyük bir iştahla parçalanmak istenen Osmanlı İmparatorluğu’nun hem büyük bir devlet olarak dünyayı titretmesi, hem de “hasta adam “ durumuna düşmesi, biraz da sahip olduğu arazi düzeninin eseridir. </a:t>
            </a:r>
          </a:p>
          <a:p>
            <a:pPr algn="just">
              <a:buFont typeface="Wingdings" panose="05000000000000000000" pitchFamily="2" charset="2"/>
              <a:buChar char="Ø"/>
            </a:pPr>
            <a:r>
              <a:rPr lang="tr-TR" sz="2000" dirty="0">
                <a:solidFill>
                  <a:schemeClr val="tx1">
                    <a:lumMod val="95000"/>
                    <a:lumOff val="5000"/>
                  </a:schemeClr>
                </a:solidFill>
              </a:rPr>
              <a:t>Bu nedenle Türkiye Cumhuriyeti’nin devraldığı ekonomik ve sosyal yapıyı inceleyen iktisatçılar kadar, Osmanlı İmparatorluğu’nun geri kalış nedenlerini açıklamaya çalışanlar için, Osmanlı Arazi </a:t>
            </a:r>
            <a:r>
              <a:rPr lang="tr-TR" sz="2000" dirty="0" err="1">
                <a:solidFill>
                  <a:schemeClr val="tx1">
                    <a:lumMod val="95000"/>
                    <a:lumOff val="5000"/>
                  </a:schemeClr>
                </a:solidFill>
              </a:rPr>
              <a:t>Düzeni’ni</a:t>
            </a:r>
            <a:r>
              <a:rPr lang="tr-TR" sz="2000" dirty="0">
                <a:solidFill>
                  <a:schemeClr val="tx1">
                    <a:lumMod val="95000"/>
                    <a:lumOff val="5000"/>
                  </a:schemeClr>
                </a:solidFill>
              </a:rPr>
              <a:t> incelemek, ilgi duyulan bir konu haline gelmiştir.</a:t>
            </a:r>
          </a:p>
        </p:txBody>
      </p:sp>
      <p:sp>
        <p:nvSpPr>
          <p:cNvPr id="10" name="Altbilgi Yer Tutucusu 1">
            <a:extLst>
              <a:ext uri="{FF2B5EF4-FFF2-40B4-BE49-F238E27FC236}">
                <a16:creationId xmlns="" xmlns:a16="http://schemas.microsoft.com/office/drawing/2014/main" id="{74B01E26-5ACC-4980-8CB4-3F4B63E84CBE}"/>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959117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4165" y="121944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82857" y="1905545"/>
            <a:ext cx="7520222" cy="3382287"/>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rPr>
              <a:t>Osmanlı toplum ve arazi düzeni üzerinde çalışan araştırmacılar üç grup altında toplanabilir:</a:t>
            </a:r>
          </a:p>
          <a:p>
            <a:pPr algn="just">
              <a:buFont typeface="Wingdings" panose="05000000000000000000" pitchFamily="2" charset="2"/>
              <a:buChar char="Ø"/>
            </a:pPr>
            <a:r>
              <a:rPr lang="tr-TR" sz="2000" b="1" dirty="0">
                <a:solidFill>
                  <a:schemeClr val="tx1">
                    <a:lumMod val="95000"/>
                    <a:lumOff val="5000"/>
                  </a:schemeClr>
                </a:solidFill>
              </a:rPr>
              <a:t>Bir grup yazar, </a:t>
            </a:r>
            <a:r>
              <a:rPr lang="tr-TR" sz="2000" dirty="0">
                <a:solidFill>
                  <a:schemeClr val="tx1">
                    <a:lumMod val="95000"/>
                    <a:lumOff val="5000"/>
                  </a:schemeClr>
                </a:solidFill>
              </a:rPr>
              <a:t>Osmanlı toplumunu, “</a:t>
            </a:r>
            <a:r>
              <a:rPr lang="tr-TR" sz="2000" b="1" dirty="0">
                <a:solidFill>
                  <a:schemeClr val="tx1">
                    <a:lumMod val="95000"/>
                    <a:lumOff val="5000"/>
                  </a:schemeClr>
                </a:solidFill>
              </a:rPr>
              <a:t>kendine özgü ayrıntıları” olan merkeziyetçi feodalite </a:t>
            </a:r>
            <a:r>
              <a:rPr lang="tr-TR" sz="2000" dirty="0">
                <a:solidFill>
                  <a:schemeClr val="tx1">
                    <a:lumMod val="95000"/>
                    <a:lumOff val="5000"/>
                  </a:schemeClr>
                </a:solidFill>
              </a:rPr>
              <a:t>olarak tanımlamaktadır. Genellikle tarihçilerin oluşturduğu ikinci </a:t>
            </a:r>
            <a:r>
              <a:rPr lang="pt-BR" sz="2000" dirty="0">
                <a:solidFill>
                  <a:schemeClr val="tx1">
                    <a:lumMod val="95000"/>
                    <a:lumOff val="5000"/>
                  </a:schemeClr>
                </a:solidFill>
              </a:rPr>
              <a:t>bir yazar grubu, Osmanlı toplum ve arazi düzeninin</a:t>
            </a:r>
            <a:r>
              <a:rPr lang="tr-TR" sz="2000" dirty="0">
                <a:solidFill>
                  <a:schemeClr val="tx1">
                    <a:lumMod val="95000"/>
                    <a:lumOff val="5000"/>
                  </a:schemeClr>
                </a:solidFill>
              </a:rPr>
              <a:t> tamamen kendine özgü olduğunu, Batı’daki feodaliteye benzemediğini savunmaktadırlar.</a:t>
            </a:r>
          </a:p>
          <a:p>
            <a:pPr algn="just">
              <a:buFont typeface="Wingdings" panose="05000000000000000000" pitchFamily="2" charset="2"/>
              <a:buChar char="Ø"/>
            </a:pPr>
            <a:r>
              <a:rPr lang="tr-TR" sz="2000" dirty="0">
                <a:solidFill>
                  <a:schemeClr val="tx1">
                    <a:lumMod val="95000"/>
                    <a:lumOff val="5000"/>
                  </a:schemeClr>
                </a:solidFill>
              </a:rPr>
              <a:t>Osmanlı arazi ve dolayısıyla toplum düzenini “Asya Tipi Üretim Biçimi” ne benzeten üçüncü grup yazarlar, aynı zamanda, bu üretim biçimini, Osmanlıların geri kalışlarını açıklamakta “tarihsel yaklaşım” varsayımı olarak kabul etmektedirler.</a:t>
            </a:r>
            <a:endParaRPr lang="tr-TR" sz="12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6A65E1A9-B4AA-40F7-8ECD-EDC6F379CFB5}"/>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6431584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82857" y="2066411"/>
            <a:ext cx="7520222" cy="3382287"/>
          </a:xfrm>
        </p:spPr>
        <p:txBody>
          <a:bodyPr anchor="t">
            <a:noAutofit/>
          </a:bodyPr>
          <a:lstStyle/>
          <a:p>
            <a:pPr algn="just">
              <a:buFont typeface="Wingdings" panose="05000000000000000000" pitchFamily="2" charset="2"/>
              <a:buChar char="Ø"/>
            </a:pPr>
            <a:r>
              <a:rPr lang="tr-TR" sz="2000" dirty="0">
                <a:solidFill>
                  <a:schemeClr val="tx1">
                    <a:lumMod val="95000"/>
                    <a:lumOff val="5000"/>
                  </a:schemeClr>
                </a:solidFill>
              </a:rPr>
              <a:t>Osmanlı Beyliğinin kurulduğu 1300 yıllarında, dünyanın birçok yerinde, az çok farklı olmakla birlikte, Osmanlıların arazi düzenine benzer bir düzen vardı. Osmanlılar bu arazi düzenini, çok iyi uygulamış ve kendi koşullarına göre geliştirmişlerdir.</a:t>
            </a:r>
          </a:p>
          <a:p>
            <a:pPr algn="just">
              <a:buFont typeface="Wingdings" panose="05000000000000000000" pitchFamily="2" charset="2"/>
              <a:buChar char="Ø"/>
            </a:pPr>
            <a:r>
              <a:rPr lang="tr-TR" sz="2000" dirty="0">
                <a:solidFill>
                  <a:schemeClr val="tx1">
                    <a:lumMod val="95000"/>
                    <a:lumOff val="5000"/>
                  </a:schemeClr>
                </a:solidFill>
              </a:rPr>
              <a:t>İsim ya da şekil benzerliklerini bir yana bırakarak, Osmanlı arazi düzeninin hangi koşulların etkisi ile nasıl ortaya çıktığını ve Osmanlı İmparatorluğunun gelişiminde nasıl etki yaptığını ve daha sonra bu sistemin bozulması ile köylülerin yüzyıllar boyunca nasıl etkilendiğinin incelenmesi, </a:t>
            </a:r>
            <a:r>
              <a:rPr lang="tr-TR" sz="2000" b="1" dirty="0">
                <a:solidFill>
                  <a:schemeClr val="tx1">
                    <a:lumMod val="95000"/>
                    <a:lumOff val="5000"/>
                  </a:schemeClr>
                </a:solidFill>
              </a:rPr>
              <a:t>kırsal ekonomi ve dönüşümünün analizi </a:t>
            </a:r>
            <a:r>
              <a:rPr lang="tr-TR" sz="2000" dirty="0">
                <a:solidFill>
                  <a:schemeClr val="tx1">
                    <a:lumMod val="95000"/>
                    <a:lumOff val="5000"/>
                  </a:schemeClr>
                </a:solidFill>
              </a:rPr>
              <a:t>için yararlı olacaktır.</a:t>
            </a:r>
            <a:endParaRPr lang="tr-TR" sz="12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7320F35F-09DB-463F-BF2F-29C607D519AD}"/>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5392118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82857" y="2035682"/>
            <a:ext cx="7520222" cy="3373284"/>
          </a:xfrm>
        </p:spPr>
        <p:txBody>
          <a:bodyPr anchor="t">
            <a:noAutofit/>
          </a:bodyPr>
          <a:lstStyle/>
          <a:p>
            <a:pPr algn="just">
              <a:buFont typeface="Wingdings" panose="05000000000000000000" pitchFamily="2" charset="2"/>
              <a:buChar char="Ø"/>
            </a:pPr>
            <a:r>
              <a:rPr lang="tr-TR" sz="1800" dirty="0">
                <a:latin typeface="ArialMT"/>
              </a:rPr>
              <a:t>Orta Asya’da doğa koşullarının elverişsiz hale gelmesi ile birlikte otlak sıkıntısı çeken Türkler, 7. yüzyıldan itibaren, kendilerine yeni yurt aramak için göçe başladılar.</a:t>
            </a:r>
          </a:p>
          <a:p>
            <a:pPr marL="734616" indent="-264319" algn="just">
              <a:buFont typeface="Wingdings" panose="05000000000000000000" pitchFamily="2" charset="2"/>
              <a:buChar char="§"/>
            </a:pPr>
            <a:r>
              <a:rPr lang="tr-TR" sz="1800" dirty="0" smtClean="0">
                <a:latin typeface="ArialMT"/>
              </a:rPr>
              <a:t>Yüzyıllar </a:t>
            </a:r>
            <a:r>
              <a:rPr lang="tr-TR" sz="1800" dirty="0">
                <a:latin typeface="ArialMT"/>
              </a:rPr>
              <a:t>süren bu göç sonucunda, önce Büyük Selçuklu Devleti ve arkasından </a:t>
            </a:r>
            <a:r>
              <a:rPr lang="tr-TR" sz="1800" b="1" dirty="0">
                <a:latin typeface="Arial-BoldMT"/>
              </a:rPr>
              <a:t>Anadolu Selçuklu Devleti </a:t>
            </a:r>
            <a:r>
              <a:rPr lang="tr-TR" sz="1800" dirty="0">
                <a:latin typeface="ArialMT"/>
              </a:rPr>
              <a:t>ve nihayet </a:t>
            </a:r>
            <a:r>
              <a:rPr lang="tr-TR" sz="1800" b="1" dirty="0">
                <a:latin typeface="Arial-BoldMT"/>
              </a:rPr>
              <a:t>Osmanlı Devleti </a:t>
            </a:r>
            <a:r>
              <a:rPr lang="tr-TR" sz="1800" dirty="0">
                <a:latin typeface="ArialMT"/>
              </a:rPr>
              <a:t>kurulmuşlardır.</a:t>
            </a:r>
          </a:p>
          <a:p>
            <a:pPr marL="734616" indent="-264319" algn="just">
              <a:buFont typeface="Wingdings" panose="05000000000000000000" pitchFamily="2" charset="2"/>
              <a:buChar char="§"/>
            </a:pPr>
            <a:r>
              <a:rPr lang="tr-TR" sz="1800" b="1" dirty="0" smtClean="0">
                <a:latin typeface="Arial-BoldMT"/>
              </a:rPr>
              <a:t>Büyük </a:t>
            </a:r>
            <a:r>
              <a:rPr lang="tr-TR" sz="1800" b="1" dirty="0">
                <a:latin typeface="Arial-BoldMT"/>
              </a:rPr>
              <a:t>Selçuklu Devletinin Kuruluşu</a:t>
            </a:r>
            <a:r>
              <a:rPr lang="tr-TR" sz="1800" dirty="0">
                <a:latin typeface="ArialMT"/>
              </a:rPr>
              <a:t>: 9. yüzyılda </a:t>
            </a:r>
            <a:r>
              <a:rPr lang="tr-TR" sz="1800" dirty="0" err="1">
                <a:latin typeface="ArialMT"/>
              </a:rPr>
              <a:t>Maveraünnehr’e</a:t>
            </a:r>
            <a:r>
              <a:rPr lang="tr-TR" sz="1800" dirty="0">
                <a:latin typeface="ArialMT"/>
              </a:rPr>
              <a:t> gelen Oğuzlar, </a:t>
            </a:r>
            <a:r>
              <a:rPr lang="tr-TR" sz="1800" dirty="0" err="1">
                <a:latin typeface="ArialMT"/>
              </a:rPr>
              <a:t>İslâmiyeti</a:t>
            </a:r>
            <a:r>
              <a:rPr lang="tr-TR" sz="1800" dirty="0">
                <a:latin typeface="ArialMT"/>
              </a:rPr>
              <a:t> de kabul ederek yerleşik konuma geçtiler. Selçuklular 1035’de Horasanı işgal ettiler ve 1040 yılında </a:t>
            </a:r>
            <a:r>
              <a:rPr lang="tr-TR" sz="1800" dirty="0" err="1">
                <a:latin typeface="ArialMT"/>
              </a:rPr>
              <a:t>Dandanakan</a:t>
            </a:r>
            <a:r>
              <a:rPr lang="tr-TR" sz="1800" dirty="0">
                <a:latin typeface="ArialMT"/>
              </a:rPr>
              <a:t> savaşını kazanarak İran’da Büyük Selçuklu Devleti’nin temelleri atıldı.</a:t>
            </a:r>
            <a:endParaRPr lang="tr-TR" sz="1800" dirty="0"/>
          </a:p>
        </p:txBody>
      </p:sp>
      <p:sp>
        <p:nvSpPr>
          <p:cNvPr id="10" name="Altbilgi Yer Tutucusu 1">
            <a:extLst>
              <a:ext uri="{FF2B5EF4-FFF2-40B4-BE49-F238E27FC236}">
                <a16:creationId xmlns="" xmlns:a16="http://schemas.microsoft.com/office/drawing/2014/main" id="{BDA3490B-1BA4-4CD5-8821-2139ACB94231}"/>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6859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fontScale="90000"/>
          </a:bodyPr>
          <a:lstStyle/>
          <a:p>
            <a:pPr algn="ctr"/>
            <a:r>
              <a:rPr lang="tr-TR" sz="2700" dirty="0"/>
              <a:t>OSMANLI’DAN GÜNÜMÜZE ANADOLU’DA</a:t>
            </a:r>
            <a:br>
              <a:rPr lang="tr-TR" sz="2700" dirty="0"/>
            </a:br>
            <a:r>
              <a:rPr lang="tr-TR" sz="2700" dirty="0"/>
              <a:t>ARAZİ - İNSAN İLİŞKİLERİ</a:t>
            </a:r>
          </a:p>
        </p:txBody>
      </p:sp>
      <p:sp>
        <p:nvSpPr>
          <p:cNvPr id="9" name="İçerik Yer Tutucusu 2"/>
          <p:cNvSpPr>
            <a:spLocks noGrp="1"/>
          </p:cNvSpPr>
          <p:nvPr>
            <p:ph idx="1"/>
          </p:nvPr>
        </p:nvSpPr>
        <p:spPr>
          <a:xfrm>
            <a:off x="725299" y="2035682"/>
            <a:ext cx="7520222" cy="3373284"/>
          </a:xfrm>
        </p:spPr>
        <p:txBody>
          <a:bodyPr anchor="t">
            <a:noAutofit/>
          </a:bodyPr>
          <a:lstStyle/>
          <a:p>
            <a:pPr algn="just">
              <a:buFont typeface="Wingdings" panose="05000000000000000000" pitchFamily="2" charset="2"/>
              <a:buChar char="Ø"/>
            </a:pPr>
            <a:r>
              <a:rPr lang="tr-TR" sz="1600" b="1" dirty="0">
                <a:solidFill>
                  <a:schemeClr val="tx1">
                    <a:lumMod val="95000"/>
                    <a:lumOff val="5000"/>
                  </a:schemeClr>
                </a:solidFill>
              </a:rPr>
              <a:t>Anadolu Selçuklu Devletinin Kuruluşu</a:t>
            </a:r>
            <a:r>
              <a:rPr lang="tr-TR" sz="1600" dirty="0">
                <a:solidFill>
                  <a:schemeClr val="tx1">
                    <a:lumMod val="95000"/>
                    <a:lumOff val="5000"/>
                  </a:schemeClr>
                </a:solidFill>
              </a:rPr>
              <a:t>: Orta Asya’dan gelen göçer akınlarının aralıksız sürmesi, İran’da yerleşik Selçukluları tedirgin etmiş ve yeni göçerleri Anadolu tarafına yöneltmişlerdir. Anadolu’ya giren Türk göçerleri, Doğu Romalılar tarafından durdurulmuştur.</a:t>
            </a:r>
          </a:p>
          <a:p>
            <a:pPr algn="just">
              <a:buFont typeface="Wingdings" panose="05000000000000000000" pitchFamily="2" charset="2"/>
              <a:buChar char="Ø"/>
            </a:pPr>
            <a:r>
              <a:rPr lang="tr-TR" sz="1600" dirty="0">
                <a:solidFill>
                  <a:schemeClr val="tx1">
                    <a:lumMod val="95000"/>
                    <a:lumOff val="5000"/>
                  </a:schemeClr>
                </a:solidFill>
              </a:rPr>
              <a:t>Türklerin Anadolu’ya yönlendirilmesi, devlet politikaları için zorunlu gören Selçuklular, Tuğrul Bey (1038-1063) zamanında 1046 ve 1048 yıllarında Doğu Romalıları yenerek, Anadolu’yu Türk göçerlerine açtı. Göçer akınları sürerek Anadolu’ya gitmiş olan göçmen Türkler, Doğu Romalıların baskısı ile İran’a geri dönüyorlardı. </a:t>
            </a:r>
          </a:p>
          <a:p>
            <a:pPr algn="just">
              <a:buFont typeface="Wingdings" panose="05000000000000000000" pitchFamily="2" charset="2"/>
              <a:buChar char="Ø"/>
            </a:pPr>
            <a:r>
              <a:rPr lang="tr-TR" sz="1600" dirty="0">
                <a:solidFill>
                  <a:schemeClr val="tx1">
                    <a:lumMod val="95000"/>
                    <a:lumOff val="5000"/>
                  </a:schemeClr>
                </a:solidFill>
              </a:rPr>
              <a:t>Bunun üzerine, Sultan Alpaslan (1063-1072), Türk göçerlerinin Anadolu’ya göçmesi ve orada tutunabilmesi için, </a:t>
            </a:r>
            <a:r>
              <a:rPr lang="tr-TR" sz="1600" dirty="0" err="1">
                <a:solidFill>
                  <a:schemeClr val="tx1">
                    <a:lumMod val="95000"/>
                    <a:lumOff val="5000"/>
                  </a:schemeClr>
                </a:solidFill>
              </a:rPr>
              <a:t>D.Roma’ya</a:t>
            </a:r>
            <a:r>
              <a:rPr lang="tr-TR" sz="1600" dirty="0">
                <a:solidFill>
                  <a:schemeClr val="tx1">
                    <a:lumMod val="95000"/>
                    <a:lumOff val="5000"/>
                  </a:schemeClr>
                </a:solidFill>
              </a:rPr>
              <a:t> karşı harekete geçti. 1071 yılında kazandığı Malazgirt Savaşı ile Anadolu’nun kapısı, bir daha kapanmamak üzere, Türklere açıldı. </a:t>
            </a:r>
            <a:r>
              <a:rPr lang="tr-TR" sz="1600" dirty="0" err="1">
                <a:solidFill>
                  <a:schemeClr val="tx1">
                    <a:lumMod val="95000"/>
                    <a:lumOff val="5000"/>
                  </a:schemeClr>
                </a:solidFill>
              </a:rPr>
              <a:t>Kutalmış</a:t>
            </a:r>
            <a:r>
              <a:rPr lang="tr-TR" sz="1600" dirty="0">
                <a:solidFill>
                  <a:schemeClr val="tx1">
                    <a:lumMod val="95000"/>
                    <a:lumOff val="5000"/>
                  </a:schemeClr>
                </a:solidFill>
              </a:rPr>
              <a:t> oğlu Süleyman Şah 1075 yılında Konya ve İznik’e kadar ilerleyerek, Anadolu Selçuklu Devletini kurdu.</a:t>
            </a:r>
            <a:endParaRPr lang="tr-TR" sz="1400" b="1"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7E843833-14EB-4FD1-AE7F-5733B6112855}"/>
              </a:ext>
            </a:extLst>
          </p:cNvPr>
          <p:cNvSpPr txBox="1">
            <a:spLocks/>
          </p:cNvSpPr>
          <p:nvPr/>
        </p:nvSpPr>
        <p:spPr>
          <a:xfrm>
            <a:off x="5097784" y="5592104"/>
            <a:ext cx="3783746" cy="229001"/>
          </a:xfrm>
          <a:prstGeom prst="rect">
            <a:avLst/>
          </a:prstGeom>
        </p:spPr>
        <p:txBody>
          <a:bodyPr vert="horz" lIns="68580" tIns="34290" rIns="68580" bIns="34290" rtlCol="0" anchor="ctr"/>
          <a:ls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defTabSz="685800">
              <a:defRPr/>
            </a:pPr>
            <a:endParaRPr lang="en-US" sz="675" cap="all"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9401257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a:solidFill>
                  <a:schemeClr val="tx1">
                    <a:lumMod val="95000"/>
                    <a:lumOff val="5000"/>
                  </a:schemeClr>
                </a:solidFill>
              </a:rPr>
              <a:t>Açıl, A.F. ve Demirci, R., 1984. Tarım Ekonomisi Dersleri, A.Ü. Ziraat Fakültesi Yayınları No:880,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Amos</a:t>
            </a:r>
            <a:r>
              <a:rPr lang="tr-TR" sz="1400" dirty="0">
                <a:solidFill>
                  <a:schemeClr val="tx1">
                    <a:lumMod val="95000"/>
                    <a:lumOff val="5000"/>
                  </a:schemeClr>
                </a:solidFill>
              </a:rPr>
              <a:t>, O. M. </a:t>
            </a:r>
            <a:r>
              <a:rPr lang="tr-TR" sz="1400" dirty="0" err="1">
                <a:solidFill>
                  <a:schemeClr val="tx1">
                    <a:lumMod val="95000"/>
                    <a:lumOff val="5000"/>
                  </a:schemeClr>
                </a:solidFill>
              </a:rPr>
              <a:t>Jr</a:t>
            </a:r>
            <a:r>
              <a:rPr lang="tr-TR" sz="1400" dirty="0">
                <a:solidFill>
                  <a:schemeClr val="tx1">
                    <a:lumMod val="95000"/>
                    <a:lumOff val="5000"/>
                  </a:schemeClr>
                </a:solidFill>
              </a:rPr>
              <a:t>. 1989. An </a:t>
            </a:r>
            <a:r>
              <a:rPr lang="tr-TR" sz="1400" dirty="0" err="1">
                <a:solidFill>
                  <a:schemeClr val="tx1">
                    <a:lumMod val="95000"/>
                    <a:lumOff val="5000"/>
                  </a:schemeClr>
                </a:solidFill>
              </a:rPr>
              <a:t>Inquiry</a:t>
            </a:r>
            <a:r>
              <a:rPr lang="tr-TR" sz="1400" dirty="0">
                <a:solidFill>
                  <a:schemeClr val="tx1">
                    <a:lumMod val="95000"/>
                    <a:lumOff val="5000"/>
                  </a:schemeClr>
                </a:solidFill>
              </a:rPr>
              <a:t> </a:t>
            </a:r>
            <a:r>
              <a:rPr lang="tr-TR" sz="1400" dirty="0" err="1">
                <a:solidFill>
                  <a:schemeClr val="tx1">
                    <a:lumMod val="95000"/>
                    <a:lumOff val="5000"/>
                  </a:schemeClr>
                </a:solidFill>
              </a:rPr>
              <a:t>into</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Causes</a:t>
            </a:r>
            <a:r>
              <a:rPr lang="tr-TR" sz="1400" dirty="0">
                <a:solidFill>
                  <a:schemeClr val="tx1">
                    <a:lumMod val="95000"/>
                    <a:lumOff val="5000"/>
                  </a:schemeClr>
                </a:solidFill>
              </a:rPr>
              <a:t> of </a:t>
            </a:r>
            <a:r>
              <a:rPr lang="tr-TR" sz="1400" dirty="0" err="1">
                <a:solidFill>
                  <a:schemeClr val="tx1">
                    <a:lumMod val="95000"/>
                    <a:lumOff val="5000"/>
                  </a:schemeClr>
                </a:solidFill>
              </a:rPr>
              <a:t>Increasing</a:t>
            </a:r>
            <a:r>
              <a:rPr lang="tr-TR" sz="1400" dirty="0">
                <a:solidFill>
                  <a:schemeClr val="tx1">
                    <a:lumMod val="95000"/>
                    <a:lumOff val="5000"/>
                  </a:schemeClr>
                </a:solidFill>
              </a:rPr>
              <a:t>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Income</a:t>
            </a:r>
            <a:r>
              <a:rPr lang="tr-TR" sz="1400" dirty="0">
                <a:solidFill>
                  <a:schemeClr val="tx1">
                    <a:lumMod val="95000"/>
                    <a:lumOff val="5000"/>
                  </a:schemeClr>
                </a:solidFill>
              </a:rPr>
              <a:t> </a:t>
            </a:r>
            <a:r>
              <a:rPr lang="tr-TR" sz="1400" dirty="0" err="1">
                <a:solidFill>
                  <a:schemeClr val="tx1">
                    <a:lumMod val="95000"/>
                    <a:lumOff val="5000"/>
                  </a:schemeClr>
                </a:solidFill>
              </a:rPr>
              <a:t>Inequality</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United </a:t>
            </a:r>
            <a:r>
              <a:rPr lang="tr-TR" sz="1400" dirty="0" err="1">
                <a:solidFill>
                  <a:schemeClr val="tx1">
                    <a:lumMod val="95000"/>
                    <a:lumOff val="5000"/>
                  </a:schemeClr>
                </a:solidFill>
              </a:rPr>
              <a:t>States</a:t>
            </a:r>
            <a:r>
              <a:rPr lang="tr-TR" sz="1400" dirty="0">
                <a:solidFill>
                  <a:schemeClr val="tx1">
                    <a:lumMod val="95000"/>
                    <a:lumOff val="5000"/>
                  </a:schemeClr>
                </a:solidFill>
              </a:rPr>
              <a:t>, </a:t>
            </a:r>
            <a:r>
              <a:rPr lang="tr-TR" sz="1400" dirty="0" err="1">
                <a:solidFill>
                  <a:schemeClr val="tx1">
                    <a:lumMod val="95000"/>
                    <a:lumOff val="5000"/>
                  </a:schemeClr>
                </a:solidFill>
              </a:rPr>
              <a:t>Review</a:t>
            </a:r>
            <a:r>
              <a:rPr lang="tr-TR" sz="1400" dirty="0">
                <a:solidFill>
                  <a:schemeClr val="tx1">
                    <a:lumMod val="95000"/>
                    <a:lumOff val="5000"/>
                  </a:schemeClr>
                </a:solidFill>
              </a:rPr>
              <a:t> of </a:t>
            </a:r>
            <a:r>
              <a:rPr lang="tr-TR" sz="1400" dirty="0" err="1">
                <a:solidFill>
                  <a:schemeClr val="tx1">
                    <a:lumMod val="95000"/>
                    <a:lumOff val="5000"/>
                  </a:schemeClr>
                </a:solidFill>
              </a:rPr>
              <a:t>Regional</a:t>
            </a:r>
            <a:r>
              <a:rPr lang="tr-TR" sz="1400" dirty="0">
                <a:solidFill>
                  <a:schemeClr val="tx1">
                    <a:lumMod val="95000"/>
                    <a:lumOff val="5000"/>
                  </a:schemeClr>
                </a:solidFill>
              </a:rPr>
              <a:t> </a:t>
            </a:r>
            <a:r>
              <a:rPr lang="tr-TR" sz="1400" dirty="0" err="1">
                <a:solidFill>
                  <a:schemeClr val="tx1">
                    <a:lumMod val="95000"/>
                    <a:lumOff val="5000"/>
                  </a:schemeClr>
                </a:solidFill>
              </a:rPr>
              <a:t>Studies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19-2:1-13.</a:t>
            </a:r>
          </a:p>
          <a:p>
            <a:pPr algn="just">
              <a:lnSpc>
                <a:spcPct val="100000"/>
              </a:lnSpc>
              <a:buFont typeface="Wingdings" panose="05000000000000000000" pitchFamily="2" charset="2"/>
              <a:buChar char="Ø"/>
            </a:pPr>
            <a:r>
              <a:rPr lang="tr-TR" sz="1400" dirty="0">
                <a:solidFill>
                  <a:schemeClr val="tx1">
                    <a:lumMod val="95000"/>
                    <a:lumOff val="5000"/>
                  </a:schemeClr>
                </a:solidFill>
              </a:rPr>
              <a:t>Bağcı, Y., 1998. Toprak Ağalığı ve Kırsal Dönüşüm. Adıyaman İli Boztepe Köyü </a:t>
            </a:r>
            <a:r>
              <a:rPr lang="tr-TR" sz="1400" dirty="0" err="1">
                <a:solidFill>
                  <a:schemeClr val="tx1">
                    <a:lumMod val="95000"/>
                    <a:lumOff val="5000"/>
                  </a:schemeClr>
                </a:solidFill>
              </a:rPr>
              <a:t>Vak'a</a:t>
            </a:r>
            <a:r>
              <a:rPr lang="tr-TR" sz="1400" dirty="0">
                <a:solidFill>
                  <a:schemeClr val="tx1">
                    <a:lumMod val="95000"/>
                    <a:lumOff val="5000"/>
                  </a:schemeClr>
                </a:solidFill>
              </a:rPr>
              <a:t> İncelemesi, H.Ü. Sosyal Bilimler Enstitüsü Sosyoloji Anabilim Dalı Yüksek Lisans Tezi, Ankara.</a:t>
            </a:r>
          </a:p>
          <a:p>
            <a:pPr algn="just">
              <a:lnSpc>
                <a:spcPct val="100000"/>
              </a:lnSpc>
              <a:buFont typeface="Wingdings" panose="05000000000000000000" pitchFamily="2" charset="2"/>
              <a:buChar char="Ø"/>
            </a:pPr>
            <a:r>
              <a:rPr lang="tr-TR" sz="1400" dirty="0">
                <a:solidFill>
                  <a:schemeClr val="tx1">
                    <a:lumMod val="95000"/>
                    <a:lumOff val="5000"/>
                  </a:schemeClr>
                </a:solidFill>
              </a:rPr>
              <a:t>Berkeley, H., </a:t>
            </a:r>
            <a:r>
              <a:rPr lang="tr-TR" sz="1400" dirty="0" err="1">
                <a:solidFill>
                  <a:schemeClr val="tx1">
                    <a:lumMod val="95000"/>
                    <a:lumOff val="5000"/>
                  </a:schemeClr>
                </a:solidFill>
              </a:rPr>
              <a:t>Campbell</a:t>
            </a:r>
            <a:r>
              <a:rPr lang="tr-TR" sz="1400" dirty="0">
                <a:solidFill>
                  <a:schemeClr val="tx1">
                    <a:lumMod val="95000"/>
                    <a:lumOff val="5000"/>
                  </a:schemeClr>
                </a:solidFill>
              </a:rPr>
              <a:t>, D., Carter, C., </a:t>
            </a:r>
            <a:r>
              <a:rPr lang="tr-TR" sz="1400" dirty="0" err="1">
                <a:solidFill>
                  <a:schemeClr val="tx1">
                    <a:lumMod val="95000"/>
                    <a:lumOff val="5000"/>
                  </a:schemeClr>
                </a:solidFill>
              </a:rPr>
              <a:t>Gamble</a:t>
            </a:r>
            <a:r>
              <a:rPr lang="tr-TR" sz="1400" dirty="0">
                <a:solidFill>
                  <a:schemeClr val="tx1">
                    <a:lumMod val="95000"/>
                    <a:lumOff val="5000"/>
                  </a:schemeClr>
                </a:solidFill>
              </a:rPr>
              <a:t>, B., </a:t>
            </a:r>
            <a:r>
              <a:rPr lang="tr-TR" sz="1400" dirty="0" err="1">
                <a:solidFill>
                  <a:schemeClr val="tx1">
                    <a:lumMod val="95000"/>
                    <a:lumOff val="5000"/>
                  </a:schemeClr>
                </a:solidFill>
              </a:rPr>
              <a:t>Hibbs</a:t>
            </a:r>
            <a:r>
              <a:rPr lang="tr-TR" sz="1400" dirty="0">
                <a:solidFill>
                  <a:schemeClr val="tx1">
                    <a:lumMod val="95000"/>
                    <a:lumOff val="5000"/>
                  </a:schemeClr>
                </a:solidFill>
              </a:rPr>
              <a:t>, J., Lee, B., </a:t>
            </a:r>
            <a:r>
              <a:rPr lang="tr-TR" sz="1400" dirty="0" err="1">
                <a:solidFill>
                  <a:schemeClr val="tx1">
                    <a:lumMod val="95000"/>
                    <a:lumOff val="5000"/>
                  </a:schemeClr>
                </a:solidFill>
              </a:rPr>
              <a:t>Meadowcroft</a:t>
            </a:r>
            <a:r>
              <a:rPr lang="tr-TR" sz="1400" dirty="0">
                <a:solidFill>
                  <a:schemeClr val="tx1">
                    <a:lumMod val="95000"/>
                    <a:lumOff val="5000"/>
                  </a:schemeClr>
                </a:solidFill>
              </a:rPr>
              <a:t>, J., Morris, J., North, R.D., </a:t>
            </a:r>
            <a:r>
              <a:rPr lang="tr-TR" sz="1400" dirty="0" err="1">
                <a:solidFill>
                  <a:schemeClr val="tx1">
                    <a:lumMod val="95000"/>
                    <a:lumOff val="5000"/>
                  </a:schemeClr>
                </a:solidFill>
              </a:rPr>
              <a:t>Rickard</a:t>
            </a:r>
            <a:r>
              <a:rPr lang="tr-TR" sz="1400" dirty="0">
                <a:solidFill>
                  <a:schemeClr val="tx1">
                    <a:lumMod val="95000"/>
                    <a:lumOff val="5000"/>
                  </a:schemeClr>
                </a:solidFill>
              </a:rPr>
              <a:t>, S., </a:t>
            </a:r>
            <a:r>
              <a:rPr lang="tr-TR" sz="1400" dirty="0" err="1">
                <a:solidFill>
                  <a:schemeClr val="tx1">
                    <a:lumMod val="95000"/>
                    <a:lumOff val="5000"/>
                  </a:schemeClr>
                </a:solidFill>
              </a:rPr>
              <a:t>Stockdale</a:t>
            </a:r>
            <a:r>
              <a:rPr lang="tr-TR" sz="1400" dirty="0">
                <a:solidFill>
                  <a:schemeClr val="tx1">
                    <a:lumMod val="95000"/>
                    <a:lumOff val="5000"/>
                  </a:schemeClr>
                </a:solidFill>
              </a:rPr>
              <a:t>, A. &amp; </a:t>
            </a:r>
            <a:r>
              <a:rPr lang="tr-TR" sz="1400" dirty="0" err="1">
                <a:solidFill>
                  <a:schemeClr val="tx1">
                    <a:lumMod val="95000"/>
                    <a:lumOff val="5000"/>
                  </a:schemeClr>
                </a:solidFill>
              </a:rPr>
              <a:t>Withrington</a:t>
            </a:r>
            <a:r>
              <a:rPr lang="tr-TR" sz="1400" dirty="0">
                <a:solidFill>
                  <a:schemeClr val="tx1">
                    <a:lumMod val="95000"/>
                    <a:lumOff val="5000"/>
                  </a:schemeClr>
                </a:solidFill>
              </a:rPr>
              <a:t>, P., 2005. </a:t>
            </a:r>
            <a:r>
              <a:rPr lang="tr-TR" sz="1400" dirty="0" err="1">
                <a:solidFill>
                  <a:schemeClr val="tx1">
                    <a:lumMod val="95000"/>
                    <a:lumOff val="5000"/>
                  </a:schemeClr>
                </a:solidFill>
              </a:rPr>
              <a:t>The</a:t>
            </a:r>
            <a:r>
              <a:rPr lang="tr-TR" sz="1400" dirty="0">
                <a:solidFill>
                  <a:schemeClr val="tx1">
                    <a:lumMod val="95000"/>
                    <a:lumOff val="5000"/>
                  </a:schemeClr>
                </a:solidFill>
              </a:rPr>
              <a:t> New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a:t>
            </a:r>
            <a:r>
              <a:rPr lang="tr-TR" sz="1400" dirty="0" err="1">
                <a:solidFill>
                  <a:schemeClr val="tx1">
                    <a:lumMod val="95000"/>
                    <a:lumOff val="5000"/>
                  </a:schemeClr>
                </a:solidFill>
              </a:rPr>
              <a:t>Change</a:t>
            </a:r>
            <a:r>
              <a:rPr lang="tr-TR" sz="1400" dirty="0">
                <a:solidFill>
                  <a:schemeClr val="tx1">
                    <a:lumMod val="95000"/>
                    <a:lumOff val="5000"/>
                  </a:schemeClr>
                </a:solidFill>
              </a:rPr>
              <a:t>, </a:t>
            </a:r>
            <a:r>
              <a:rPr lang="tr-TR" sz="1400" dirty="0" err="1">
                <a:solidFill>
                  <a:schemeClr val="tx1">
                    <a:lumMod val="95000"/>
                    <a:lumOff val="5000"/>
                  </a:schemeClr>
                </a:solidFill>
              </a:rPr>
              <a:t>Dynamism</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Government</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a:t>
            </a:r>
            <a:r>
              <a:rPr lang="tr-TR" sz="1400" dirty="0" err="1">
                <a:solidFill>
                  <a:schemeClr val="tx1">
                    <a:lumMod val="95000"/>
                    <a:lumOff val="5000"/>
                  </a:schemeClr>
                </a:solidFill>
              </a:rPr>
              <a:t>Institute</a:t>
            </a:r>
            <a:r>
              <a:rPr lang="tr-TR" sz="1400" dirty="0">
                <a:solidFill>
                  <a:schemeClr val="tx1">
                    <a:lumMod val="95000"/>
                    <a:lumOff val="5000"/>
                  </a:schemeClr>
                </a:solidFill>
              </a:rPr>
              <a:t> of </a:t>
            </a:r>
            <a:r>
              <a:rPr lang="tr-TR" sz="1400" dirty="0" err="1">
                <a:solidFill>
                  <a:schemeClr val="tx1">
                    <a:lumMod val="95000"/>
                    <a:lumOff val="5000"/>
                  </a:schemeClr>
                </a:solidFill>
              </a:rPr>
              <a:t>Economic</a:t>
            </a:r>
            <a:r>
              <a:rPr lang="tr-TR" sz="1400" dirty="0">
                <a:solidFill>
                  <a:schemeClr val="tx1">
                    <a:lumMod val="95000"/>
                    <a:lumOff val="5000"/>
                  </a:schemeClr>
                </a:solidFill>
              </a:rPr>
              <a:t> </a:t>
            </a:r>
            <a:r>
              <a:rPr lang="tr-TR" sz="1400" dirty="0" err="1">
                <a:solidFill>
                  <a:schemeClr val="tx1">
                    <a:lumMod val="95000"/>
                    <a:lumOff val="5000"/>
                  </a:schemeClr>
                </a:solidFill>
              </a:rPr>
              <a:t>Affairs</a:t>
            </a:r>
            <a:r>
              <a:rPr lang="tr-TR" sz="1400" dirty="0">
                <a:solidFill>
                  <a:schemeClr val="tx1">
                    <a:lumMod val="95000"/>
                    <a:lumOff val="5000"/>
                  </a:schemeClr>
                </a:solidFill>
              </a:rPr>
              <a:t>, </a:t>
            </a:r>
            <a:r>
              <a:rPr lang="tr-TR" sz="1400" dirty="0" err="1">
                <a:solidFill>
                  <a:schemeClr val="tx1">
                    <a:lumMod val="95000"/>
                    <a:lumOff val="5000"/>
                  </a:schemeClr>
                </a:solidFill>
              </a:rPr>
              <a:t>London</a:t>
            </a:r>
            <a:r>
              <a:rPr lang="tr-TR" sz="1400" dirty="0">
                <a:solidFill>
                  <a:schemeClr val="tx1">
                    <a:lumMod val="95000"/>
                    <a:lumOff val="5000"/>
                  </a:schemeClr>
                </a:solidFill>
              </a:rPr>
              <a:t>, UK.</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Cabus</a:t>
            </a:r>
            <a:r>
              <a:rPr lang="tr-TR" sz="1400" dirty="0">
                <a:solidFill>
                  <a:schemeClr val="tx1">
                    <a:lumMod val="95000"/>
                    <a:lumOff val="5000"/>
                  </a:schemeClr>
                </a:solidFill>
              </a:rPr>
              <a:t>, P.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Vanhaverbeke</a:t>
            </a:r>
            <a:r>
              <a:rPr lang="tr-TR" sz="1400" dirty="0">
                <a:solidFill>
                  <a:schemeClr val="tx1">
                    <a:lumMod val="95000"/>
                    <a:lumOff val="5000"/>
                  </a:schemeClr>
                </a:solidFill>
              </a:rPr>
              <a:t>, W., 2003.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Ecponomics</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in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Proximity</a:t>
            </a:r>
            <a:r>
              <a:rPr lang="tr-TR" sz="1400" dirty="0">
                <a:solidFill>
                  <a:schemeClr val="tx1">
                    <a:lumMod val="95000"/>
                    <a:lumOff val="5000"/>
                  </a:schemeClr>
                </a:solidFill>
              </a:rPr>
              <a:t> of Urban Networks: </a:t>
            </a:r>
            <a:r>
              <a:rPr lang="tr-TR" sz="1400" dirty="0" err="1">
                <a:solidFill>
                  <a:schemeClr val="tx1">
                    <a:lumMod val="95000"/>
                    <a:lumOff val="5000"/>
                  </a:schemeClr>
                </a:solidFill>
              </a:rPr>
              <a:t>Evidence</a:t>
            </a:r>
            <a:r>
              <a:rPr lang="tr-TR" sz="1400" dirty="0">
                <a:solidFill>
                  <a:schemeClr val="tx1">
                    <a:lumMod val="95000"/>
                    <a:lumOff val="5000"/>
                  </a:schemeClr>
                </a:solidFill>
              </a:rPr>
              <a:t> </a:t>
            </a:r>
            <a:r>
              <a:rPr lang="tr-TR" sz="1400" dirty="0" err="1">
                <a:solidFill>
                  <a:schemeClr val="tx1">
                    <a:lumMod val="95000"/>
                    <a:lumOff val="5000"/>
                  </a:schemeClr>
                </a:solidFill>
              </a:rPr>
              <a:t>from</a:t>
            </a:r>
            <a:r>
              <a:rPr lang="tr-TR" sz="1400" dirty="0">
                <a:solidFill>
                  <a:schemeClr val="tx1">
                    <a:lumMod val="95000"/>
                    <a:lumOff val="5000"/>
                  </a:schemeClr>
                </a:solidFill>
              </a:rPr>
              <a:t> </a:t>
            </a:r>
            <a:r>
              <a:rPr lang="tr-TR" sz="1400" dirty="0" err="1">
                <a:solidFill>
                  <a:schemeClr val="tx1">
                    <a:lumMod val="95000"/>
                    <a:lumOff val="5000"/>
                  </a:schemeClr>
                </a:solidFill>
              </a:rPr>
              <a:t>Flanders</a:t>
            </a:r>
            <a:r>
              <a:rPr lang="tr-TR" sz="1400" dirty="0">
                <a:solidFill>
                  <a:schemeClr val="tx1">
                    <a:lumMod val="95000"/>
                    <a:lumOff val="5000"/>
                  </a:schemeClr>
                </a:solidFill>
              </a:rPr>
              <a:t>, </a:t>
            </a:r>
            <a:r>
              <a:rPr lang="tr-TR" sz="1400" dirty="0" err="1">
                <a:solidFill>
                  <a:schemeClr val="tx1">
                    <a:lumMod val="95000"/>
                    <a:lumOff val="5000"/>
                  </a:schemeClr>
                </a:solidFill>
              </a:rPr>
              <a:t>Tijdschrift</a:t>
            </a:r>
            <a:r>
              <a:rPr lang="tr-TR" sz="1400" dirty="0">
                <a:solidFill>
                  <a:schemeClr val="tx1">
                    <a:lumMod val="95000"/>
                    <a:lumOff val="5000"/>
                  </a:schemeClr>
                </a:solidFill>
              </a:rPr>
              <a:t> </a:t>
            </a:r>
            <a:r>
              <a:rPr lang="tr-TR" sz="1400" dirty="0" err="1">
                <a:solidFill>
                  <a:schemeClr val="tx1">
                    <a:lumMod val="95000"/>
                    <a:lumOff val="5000"/>
                  </a:schemeClr>
                </a:solidFill>
              </a:rPr>
              <a:t>voor</a:t>
            </a:r>
            <a:r>
              <a:rPr lang="tr-TR" sz="1400" dirty="0">
                <a:solidFill>
                  <a:schemeClr val="tx1">
                    <a:lumMod val="95000"/>
                    <a:lumOff val="5000"/>
                  </a:schemeClr>
                </a:solidFill>
              </a:rPr>
              <a:t> </a:t>
            </a:r>
            <a:r>
              <a:rPr lang="tr-TR" sz="1400" dirty="0" err="1">
                <a:solidFill>
                  <a:schemeClr val="tx1">
                    <a:lumMod val="95000"/>
                    <a:lumOff val="5000"/>
                  </a:schemeClr>
                </a:solidFill>
              </a:rPr>
              <a:t>Economische</a:t>
            </a:r>
            <a:r>
              <a:rPr lang="tr-TR" sz="1400" dirty="0">
                <a:solidFill>
                  <a:schemeClr val="tx1">
                    <a:lumMod val="95000"/>
                    <a:lumOff val="5000"/>
                  </a:schemeClr>
                </a:solidFill>
              </a:rPr>
              <a:t> en </a:t>
            </a:r>
            <a:r>
              <a:rPr lang="tr-TR" sz="1400" dirty="0" err="1">
                <a:solidFill>
                  <a:schemeClr val="tx1">
                    <a:lumMod val="95000"/>
                    <a:lumOff val="5000"/>
                  </a:schemeClr>
                </a:solidFill>
              </a:rPr>
              <a:t>Sociale</a:t>
            </a:r>
            <a:r>
              <a:rPr lang="tr-TR" sz="1400" dirty="0">
                <a:solidFill>
                  <a:schemeClr val="tx1">
                    <a:lumMod val="95000"/>
                    <a:lumOff val="5000"/>
                  </a:schemeClr>
                </a:solidFill>
              </a:rPr>
              <a:t> </a:t>
            </a:r>
            <a:r>
              <a:rPr lang="tr-TR" sz="1400" dirty="0" err="1">
                <a:solidFill>
                  <a:schemeClr val="tx1">
                    <a:lumMod val="95000"/>
                    <a:lumOff val="5000"/>
                  </a:schemeClr>
                </a:solidFill>
              </a:rPr>
              <a:t>Geografie</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94, No:2:230–245.</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Castle</a:t>
            </a:r>
            <a:r>
              <a:rPr lang="tr-TR" sz="1400" dirty="0">
                <a:solidFill>
                  <a:schemeClr val="tx1">
                    <a:lumMod val="95000"/>
                    <a:lumOff val="5000"/>
                  </a:schemeClr>
                </a:solidFill>
              </a:rPr>
              <a:t>, E.N., 1990. A </a:t>
            </a:r>
            <a:r>
              <a:rPr lang="tr-TR" sz="1400" dirty="0" err="1">
                <a:solidFill>
                  <a:schemeClr val="tx1">
                    <a:lumMod val="95000"/>
                    <a:lumOff val="5000"/>
                  </a:schemeClr>
                </a:solidFill>
              </a:rPr>
              <a:t>Conceptual</a:t>
            </a:r>
            <a:r>
              <a:rPr lang="tr-TR" sz="1400" dirty="0">
                <a:solidFill>
                  <a:schemeClr val="tx1">
                    <a:lumMod val="95000"/>
                    <a:lumOff val="5000"/>
                  </a:schemeClr>
                </a:solidFill>
              </a:rPr>
              <a:t> Framework fort he </a:t>
            </a:r>
            <a:r>
              <a:rPr lang="tr-TR" sz="1400" dirty="0" err="1">
                <a:solidFill>
                  <a:schemeClr val="tx1">
                    <a:lumMod val="95000"/>
                    <a:lumOff val="5000"/>
                  </a:schemeClr>
                </a:solidFill>
              </a:rPr>
              <a:t>Study</a:t>
            </a:r>
            <a:r>
              <a:rPr lang="tr-TR" sz="1400" dirty="0">
                <a:solidFill>
                  <a:schemeClr val="tx1">
                    <a:lumMod val="95000"/>
                    <a:lumOff val="5000"/>
                  </a:schemeClr>
                </a:solidFill>
              </a:rPr>
              <a:t>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Places</a:t>
            </a:r>
            <a:r>
              <a:rPr lang="tr-TR" sz="1400" dirty="0">
                <a:solidFill>
                  <a:schemeClr val="tx1">
                    <a:lumMod val="95000"/>
                    <a:lumOff val="5000"/>
                  </a:schemeClr>
                </a:solidFill>
              </a:rPr>
              <a:t>, </a:t>
            </a:r>
            <a:r>
              <a:rPr lang="tr-TR" sz="1400" dirty="0" err="1">
                <a:solidFill>
                  <a:schemeClr val="tx1">
                    <a:lumMod val="95000"/>
                    <a:lumOff val="5000"/>
                  </a:schemeClr>
                </a:solidFill>
              </a:rPr>
              <a:t>American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(80)3:621-631.</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Cinemre</a:t>
            </a:r>
            <a:r>
              <a:rPr lang="tr-TR" sz="1400" dirty="0">
                <a:solidFill>
                  <a:schemeClr val="tx1">
                    <a:lumMod val="95000"/>
                    <a:lumOff val="5000"/>
                  </a:schemeClr>
                </a:solidFill>
              </a:rPr>
              <a:t>, H.A., 1999. Tarım Ekonomisi, II. Baskı, </a:t>
            </a:r>
            <a:r>
              <a:rPr lang="tr-TR" sz="1400" dirty="0" err="1">
                <a:solidFill>
                  <a:schemeClr val="tx1">
                    <a:lumMod val="95000"/>
                    <a:lumOff val="5000"/>
                  </a:schemeClr>
                </a:solidFill>
              </a:rPr>
              <a:t>O.M.Ü.Ziraat</a:t>
            </a:r>
            <a:r>
              <a:rPr lang="tr-TR" sz="1400" dirty="0">
                <a:solidFill>
                  <a:schemeClr val="tx1">
                    <a:lumMod val="95000"/>
                    <a:lumOff val="5000"/>
                  </a:schemeClr>
                </a:solidFill>
              </a:rPr>
              <a:t> Fakültesi Ders Kitabı No:11, Samsun</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36173568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Başlık 1"/>
          <p:cNvSpPr>
            <a:spLocks noGrp="1"/>
          </p:cNvSpPr>
          <p:nvPr>
            <p:ph type="title"/>
          </p:nvPr>
        </p:nvSpPr>
        <p:spPr>
          <a:xfrm>
            <a:off x="476715" y="1328476"/>
            <a:ext cx="8137603" cy="686099"/>
          </a:xfrm>
        </p:spPr>
        <p:txBody>
          <a:bodyPr anchor="t">
            <a:normAutofit/>
          </a:bodyPr>
          <a:lstStyle/>
          <a:p>
            <a:pPr algn="ctr"/>
            <a:r>
              <a:rPr lang="tr-TR" sz="2700" dirty="0" smtClean="0"/>
              <a:t>KAYNAKLAR</a:t>
            </a:r>
            <a:endParaRPr lang="tr-TR" sz="2700" dirty="0"/>
          </a:p>
        </p:txBody>
      </p:sp>
      <p:sp>
        <p:nvSpPr>
          <p:cNvPr id="9" name="İçerik Yer Tutucusu 2"/>
          <p:cNvSpPr>
            <a:spLocks noGrp="1"/>
          </p:cNvSpPr>
          <p:nvPr>
            <p:ph idx="1"/>
          </p:nvPr>
        </p:nvSpPr>
        <p:spPr>
          <a:xfrm>
            <a:off x="476714" y="1914548"/>
            <a:ext cx="8137603" cy="3373284"/>
          </a:xfrm>
        </p:spPr>
        <p:txBody>
          <a:bodyPr anchor="t">
            <a:noAutofit/>
          </a:bodyPr>
          <a:lstStyle/>
          <a:p>
            <a:pPr algn="just">
              <a:lnSpc>
                <a:spcPct val="100000"/>
              </a:lnSpc>
              <a:buFont typeface="Wingdings" panose="05000000000000000000" pitchFamily="2" charset="2"/>
              <a:buChar char="Ø"/>
            </a:pPr>
            <a:r>
              <a:rPr lang="tr-TR" sz="1400" dirty="0" err="1" smtClean="0">
                <a:solidFill>
                  <a:schemeClr val="tx1">
                    <a:lumMod val="95000"/>
                    <a:lumOff val="5000"/>
                  </a:schemeClr>
                </a:solidFill>
              </a:rPr>
              <a:t>Deaton</a:t>
            </a:r>
            <a:r>
              <a:rPr lang="tr-TR" sz="1400" dirty="0">
                <a:solidFill>
                  <a:schemeClr val="tx1">
                    <a:lumMod val="95000"/>
                    <a:lumOff val="5000"/>
                  </a:schemeClr>
                </a:solidFill>
              </a:rPr>
              <a:t>, B. J. </a:t>
            </a:r>
            <a:r>
              <a:rPr lang="tr-TR" sz="1400" dirty="0" err="1">
                <a:solidFill>
                  <a:schemeClr val="tx1">
                    <a:lumMod val="95000"/>
                    <a:lumOff val="5000"/>
                  </a:schemeClr>
                </a:solidFill>
              </a:rPr>
              <a:t>and</a:t>
            </a:r>
            <a:r>
              <a:rPr lang="tr-TR" sz="1400" dirty="0">
                <a:solidFill>
                  <a:schemeClr val="tx1">
                    <a:lumMod val="95000"/>
                    <a:lumOff val="5000"/>
                  </a:schemeClr>
                </a:solidFill>
              </a:rPr>
              <a:t> Nelson, G.L., 1992. </a:t>
            </a:r>
            <a:r>
              <a:rPr lang="tr-TR" sz="1400" dirty="0" err="1">
                <a:solidFill>
                  <a:schemeClr val="tx1">
                    <a:lumMod val="95000"/>
                    <a:lumOff val="5000"/>
                  </a:schemeClr>
                </a:solidFill>
              </a:rPr>
              <a:t>Conceptual</a:t>
            </a:r>
            <a:r>
              <a:rPr lang="tr-TR" sz="1400" dirty="0">
                <a:solidFill>
                  <a:schemeClr val="tx1">
                    <a:lumMod val="95000"/>
                    <a:lumOff val="5000"/>
                  </a:schemeClr>
                </a:solidFill>
              </a:rPr>
              <a:t> </a:t>
            </a:r>
            <a:r>
              <a:rPr lang="tr-TR" sz="1400" dirty="0" err="1">
                <a:solidFill>
                  <a:schemeClr val="tx1">
                    <a:lumMod val="95000"/>
                    <a:lumOff val="5000"/>
                  </a:schemeClr>
                </a:solidFill>
              </a:rPr>
              <a:t>Underpinnings</a:t>
            </a:r>
            <a:r>
              <a:rPr lang="tr-TR" sz="1400" dirty="0">
                <a:solidFill>
                  <a:schemeClr val="tx1">
                    <a:lumMod val="95000"/>
                    <a:lumOff val="5000"/>
                  </a:schemeClr>
                </a:solidFill>
              </a:rPr>
              <a:t> of </a:t>
            </a:r>
            <a:r>
              <a:rPr lang="tr-TR" sz="1400" dirty="0" err="1">
                <a:solidFill>
                  <a:schemeClr val="tx1">
                    <a:lumMod val="95000"/>
                    <a:lumOff val="5000"/>
                  </a:schemeClr>
                </a:solidFill>
              </a:rPr>
              <a:t>Policy</a:t>
            </a:r>
            <a:r>
              <a:rPr lang="tr-TR" sz="1400" dirty="0">
                <a:solidFill>
                  <a:schemeClr val="tx1">
                    <a:lumMod val="95000"/>
                    <a:lumOff val="5000"/>
                  </a:schemeClr>
                </a:solidFill>
              </a:rPr>
              <a:t> Analysis </a:t>
            </a:r>
            <a:r>
              <a:rPr lang="tr-TR" sz="1400" dirty="0" err="1">
                <a:solidFill>
                  <a:schemeClr val="tx1">
                    <a:lumMod val="95000"/>
                    <a:lumOff val="5000"/>
                  </a:schemeClr>
                </a:solidFill>
              </a:rPr>
              <a:t>for</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Development, </a:t>
            </a:r>
            <a:r>
              <a:rPr lang="tr-TR" sz="1400" dirty="0" err="1">
                <a:solidFill>
                  <a:schemeClr val="tx1">
                    <a:lumMod val="95000"/>
                    <a:lumOff val="5000"/>
                  </a:schemeClr>
                </a:solidFill>
              </a:rPr>
              <a:t>Southern</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Econonmics</a:t>
            </a:r>
            <a:r>
              <a:rPr lang="tr-TR" sz="1400" dirty="0">
                <a:solidFill>
                  <a:schemeClr val="tx1">
                    <a:lumMod val="95000"/>
                    <a:lumOff val="5000"/>
                  </a:schemeClr>
                </a:solidFill>
              </a:rPr>
              <a:t>, Vol:24: 87-99.</a:t>
            </a:r>
          </a:p>
          <a:p>
            <a:pPr algn="just">
              <a:lnSpc>
                <a:spcPct val="100000"/>
              </a:lnSpc>
              <a:buFont typeface="Wingdings" panose="05000000000000000000" pitchFamily="2" charset="2"/>
              <a:buChar char="Ø"/>
            </a:pPr>
            <a:r>
              <a:rPr lang="tr-TR" sz="1400" dirty="0">
                <a:solidFill>
                  <a:schemeClr val="tx1">
                    <a:lumMod val="95000"/>
                    <a:lumOff val="5000"/>
                  </a:schemeClr>
                </a:solidFill>
              </a:rPr>
              <a:t>Dinler, Z., 1996. Tarım Ekonomisi, Dördüncü Basım, Ekin Kitabevi Yayınları, Bursa.</a:t>
            </a:r>
          </a:p>
          <a:p>
            <a:pPr algn="just">
              <a:lnSpc>
                <a:spcPct val="100000"/>
              </a:lnSpc>
              <a:buFont typeface="Wingdings" panose="05000000000000000000" pitchFamily="2" charset="2"/>
              <a:buChar char="Ø"/>
            </a:pPr>
            <a:r>
              <a:rPr lang="tr-TR" sz="1400" dirty="0">
                <a:solidFill>
                  <a:schemeClr val="tx1">
                    <a:lumMod val="95000"/>
                    <a:lumOff val="5000"/>
                  </a:schemeClr>
                </a:solidFill>
              </a:rPr>
              <a:t>Gönenç, S.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Tanrıvermiş</a:t>
            </a:r>
            <a:r>
              <a:rPr lang="tr-TR" sz="1400" dirty="0">
                <a:solidFill>
                  <a:schemeClr val="tx1">
                    <a:lumMod val="95000"/>
                    <a:lumOff val="5000"/>
                  </a:schemeClr>
                </a:solidFill>
              </a:rPr>
              <a:t>, H., </a:t>
            </a:r>
            <a:r>
              <a:rPr lang="tr-TR" sz="1400" dirty="0" err="1">
                <a:solidFill>
                  <a:schemeClr val="tx1">
                    <a:lumMod val="95000"/>
                    <a:lumOff val="5000"/>
                  </a:schemeClr>
                </a:solidFill>
              </a:rPr>
              <a:t>Measuring</a:t>
            </a:r>
            <a:r>
              <a:rPr lang="tr-TR" sz="1400" dirty="0">
                <a:solidFill>
                  <a:schemeClr val="tx1">
                    <a:lumMod val="95000"/>
                    <a:lumOff val="5000"/>
                  </a:schemeClr>
                </a:solidFill>
              </a:rPr>
              <a:t> </a:t>
            </a:r>
            <a:r>
              <a:rPr lang="tr-TR" sz="1400" dirty="0" err="1">
                <a:solidFill>
                  <a:schemeClr val="tx1">
                    <a:lumMod val="95000"/>
                    <a:lumOff val="5000"/>
                  </a:schemeClr>
                </a:solidFill>
              </a:rPr>
              <a:t>Informal</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in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Households</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Case of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Turkey</a:t>
            </a:r>
            <a:r>
              <a:rPr lang="tr-TR" sz="1400" dirty="0">
                <a:solidFill>
                  <a:schemeClr val="tx1">
                    <a:lumMod val="95000"/>
                    <a:lumOff val="5000"/>
                  </a:schemeClr>
                </a:solidFill>
              </a:rPr>
              <a:t>, </a:t>
            </a:r>
            <a:r>
              <a:rPr lang="tr-TR" sz="1400" dirty="0" err="1">
                <a:solidFill>
                  <a:schemeClr val="tx1">
                    <a:lumMod val="95000"/>
                    <a:lumOff val="5000"/>
                  </a:schemeClr>
                </a:solidFill>
              </a:rPr>
              <a:t>Journal</a:t>
            </a:r>
            <a:r>
              <a:rPr lang="tr-TR" sz="1400" dirty="0">
                <a:solidFill>
                  <a:schemeClr val="tx1">
                    <a:lumMod val="95000"/>
                    <a:lumOff val="5000"/>
                  </a:schemeClr>
                </a:solidFill>
              </a:rPr>
              <a:t> of </a:t>
            </a:r>
            <a:r>
              <a:rPr lang="tr-TR" sz="1400" dirty="0" err="1">
                <a:solidFill>
                  <a:schemeClr val="tx1">
                    <a:lumMod val="95000"/>
                    <a:lumOff val="5000"/>
                  </a:schemeClr>
                </a:solidFill>
              </a:rPr>
              <a:t>Applied</a:t>
            </a:r>
            <a:r>
              <a:rPr lang="tr-TR" sz="1400" dirty="0">
                <a:solidFill>
                  <a:schemeClr val="tx1">
                    <a:lumMod val="95000"/>
                    <a:lumOff val="5000"/>
                  </a:schemeClr>
                </a:solidFill>
              </a:rPr>
              <a:t> </a:t>
            </a:r>
            <a:r>
              <a:rPr lang="tr-TR" sz="1400" dirty="0" err="1">
                <a:solidFill>
                  <a:schemeClr val="tx1">
                    <a:lumMod val="95000"/>
                    <a:lumOff val="5000"/>
                  </a:schemeClr>
                </a:solidFill>
              </a:rPr>
              <a:t>sciences</a:t>
            </a:r>
            <a:r>
              <a:rPr lang="tr-TR" sz="1400" dirty="0">
                <a:solidFill>
                  <a:schemeClr val="tx1">
                    <a:lumMod val="95000"/>
                    <a:lumOff val="5000"/>
                  </a:schemeClr>
                </a:solidFill>
              </a:rPr>
              <a:t>, </a:t>
            </a:r>
            <a:r>
              <a:rPr lang="tr-TR" sz="1400" dirty="0" err="1">
                <a:solidFill>
                  <a:schemeClr val="tx1">
                    <a:lumMod val="95000"/>
                    <a:lumOff val="5000"/>
                  </a:schemeClr>
                </a:solidFill>
              </a:rPr>
              <a:t>Vol</a:t>
            </a:r>
            <a:r>
              <a:rPr lang="tr-TR" sz="1400" dirty="0">
                <a:solidFill>
                  <a:schemeClr val="tx1">
                    <a:lumMod val="95000"/>
                    <a:lumOff val="5000"/>
                  </a:schemeClr>
                </a:solidFill>
              </a:rPr>
              <a:t>: 7(21):3138-3153.</a:t>
            </a:r>
          </a:p>
          <a:p>
            <a:pPr algn="just">
              <a:lnSpc>
                <a:spcPct val="100000"/>
              </a:lnSpc>
              <a:buFont typeface="Wingdings" panose="05000000000000000000" pitchFamily="2" charset="2"/>
              <a:buChar char="Ø"/>
            </a:pPr>
            <a:r>
              <a:rPr lang="tr-TR" sz="1400" dirty="0">
                <a:solidFill>
                  <a:schemeClr val="tx1">
                    <a:lumMod val="95000"/>
                    <a:lumOff val="5000"/>
                  </a:schemeClr>
                </a:solidFill>
              </a:rPr>
              <a:t>Gürsoy, H., 2000. Kırsal Dönüşüm Sürecinde Meslekler ve Ekonomi. Ortaköy </a:t>
            </a:r>
            <a:r>
              <a:rPr lang="tr-TR" sz="1400" dirty="0" err="1">
                <a:solidFill>
                  <a:schemeClr val="tx1">
                    <a:lumMod val="95000"/>
                    <a:lumOff val="5000"/>
                  </a:schemeClr>
                </a:solidFill>
              </a:rPr>
              <a:t>Vak'a</a:t>
            </a:r>
            <a:r>
              <a:rPr lang="tr-TR" sz="1400" dirty="0">
                <a:solidFill>
                  <a:schemeClr val="tx1">
                    <a:lumMod val="95000"/>
                    <a:lumOff val="5000"/>
                  </a:schemeClr>
                </a:solidFill>
              </a:rPr>
              <a:t> Çalışması, H.Ü. Sosyal Bilimler Enstitüsü Sosyoloji Anabilim Dalı Yüksek Lisans Tezi, Ankara.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Hildreth</a:t>
            </a:r>
            <a:r>
              <a:rPr lang="tr-TR" sz="1400" dirty="0">
                <a:solidFill>
                  <a:schemeClr val="tx1">
                    <a:lumMod val="95000"/>
                    <a:lumOff val="5000"/>
                  </a:schemeClr>
                </a:solidFill>
              </a:rPr>
              <a:t>, R. J., </a:t>
            </a:r>
            <a:r>
              <a:rPr lang="tr-TR" sz="1400" dirty="0" err="1">
                <a:solidFill>
                  <a:schemeClr val="tx1">
                    <a:lumMod val="95000"/>
                    <a:lumOff val="5000"/>
                  </a:schemeClr>
                </a:solidFill>
              </a:rPr>
              <a:t>Lipton</a:t>
            </a:r>
            <a:r>
              <a:rPr lang="tr-TR" sz="1400" dirty="0">
                <a:solidFill>
                  <a:schemeClr val="tx1">
                    <a:lumMod val="95000"/>
                    <a:lumOff val="5000"/>
                  </a:schemeClr>
                </a:solidFill>
              </a:rPr>
              <a:t>, K.L., </a:t>
            </a:r>
            <a:r>
              <a:rPr lang="tr-TR" sz="1400" dirty="0" err="1">
                <a:solidFill>
                  <a:schemeClr val="tx1">
                    <a:lumMod val="95000"/>
                    <a:lumOff val="5000"/>
                  </a:schemeClr>
                </a:solidFill>
              </a:rPr>
              <a:t>Clayton</a:t>
            </a:r>
            <a:r>
              <a:rPr lang="tr-TR" sz="1400" dirty="0">
                <a:solidFill>
                  <a:schemeClr val="tx1">
                    <a:lumMod val="95000"/>
                    <a:lumOff val="5000"/>
                  </a:schemeClr>
                </a:solidFill>
              </a:rPr>
              <a:t>, K.C.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O'Connor</a:t>
            </a:r>
            <a:r>
              <a:rPr lang="tr-TR" sz="1400" dirty="0">
                <a:solidFill>
                  <a:schemeClr val="tx1">
                    <a:lumMod val="95000"/>
                    <a:lumOff val="5000"/>
                  </a:schemeClr>
                </a:solidFill>
              </a:rPr>
              <a:t>, C.C. (</a:t>
            </a:r>
            <a:r>
              <a:rPr lang="tr-TR" sz="1400" dirty="0" err="1">
                <a:solidFill>
                  <a:schemeClr val="tx1">
                    <a:lumMod val="95000"/>
                    <a:lumOff val="5000"/>
                  </a:schemeClr>
                </a:solidFill>
              </a:rPr>
              <a:t>Eds</a:t>
            </a:r>
            <a:r>
              <a:rPr lang="tr-TR" sz="1400" dirty="0">
                <a:solidFill>
                  <a:schemeClr val="tx1">
                    <a:lumMod val="95000"/>
                    <a:lumOff val="5000"/>
                  </a:schemeClr>
                </a:solidFill>
              </a:rPr>
              <a:t>), 1988. </a:t>
            </a:r>
            <a:r>
              <a:rPr lang="tr-TR" sz="1400" dirty="0" err="1">
                <a:solidFill>
                  <a:schemeClr val="tx1">
                    <a:lumMod val="95000"/>
                    <a:lumOff val="5000"/>
                  </a:schemeClr>
                </a:solidFill>
              </a:rPr>
              <a:t>Agriculture</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 </a:t>
            </a:r>
            <a:r>
              <a:rPr lang="tr-TR" sz="1400" dirty="0" err="1">
                <a:solidFill>
                  <a:schemeClr val="tx1">
                    <a:lumMod val="95000"/>
                    <a:lumOff val="5000"/>
                  </a:schemeClr>
                </a:solidFill>
              </a:rPr>
              <a:t>Areas</a:t>
            </a:r>
            <a:r>
              <a:rPr lang="tr-TR" sz="1400" dirty="0">
                <a:solidFill>
                  <a:schemeClr val="tx1">
                    <a:lumMod val="95000"/>
                    <a:lumOff val="5000"/>
                  </a:schemeClr>
                </a:solidFill>
              </a:rPr>
              <a:t> </a:t>
            </a:r>
            <a:r>
              <a:rPr lang="tr-TR" sz="1400" dirty="0" err="1">
                <a:solidFill>
                  <a:schemeClr val="tx1">
                    <a:lumMod val="95000"/>
                    <a:lumOff val="5000"/>
                  </a:schemeClr>
                </a:solidFill>
              </a:rPr>
              <a:t>Approaching</a:t>
            </a:r>
            <a:r>
              <a:rPr lang="tr-TR" sz="1400" dirty="0">
                <a:solidFill>
                  <a:schemeClr val="tx1">
                    <a:lumMod val="95000"/>
                    <a:lumOff val="5000"/>
                  </a:schemeClr>
                </a:solidFill>
              </a:rPr>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Twenty-first</a:t>
            </a:r>
            <a:r>
              <a:rPr lang="tr-TR" sz="1400" dirty="0">
                <a:solidFill>
                  <a:schemeClr val="tx1">
                    <a:lumMod val="95000"/>
                    <a:lumOff val="5000"/>
                  </a:schemeClr>
                </a:solidFill>
              </a:rPr>
              <a:t> Century,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University</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a:solidFill>
                  <a:schemeClr val="tx1">
                    <a:lumMod val="95000"/>
                    <a:lumOff val="5000"/>
                  </a:schemeClr>
                </a:solidFill>
              </a:rPr>
              <a:t>İnan, İ.H., 1998. Tarım Ekonomisi ve İşletmeciliği, 5. Baskı, Tekirdağ.</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Jensen</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Johnson, G.L. (</a:t>
            </a:r>
            <a:r>
              <a:rPr lang="tr-TR" sz="1400" dirty="0" err="1">
                <a:solidFill>
                  <a:schemeClr val="tx1">
                    <a:lumMod val="95000"/>
                    <a:lumOff val="5000"/>
                  </a:schemeClr>
                </a:solidFill>
              </a:rPr>
              <a:t>Eds</a:t>
            </a:r>
            <a:r>
              <a:rPr lang="tr-TR" sz="1400" dirty="0">
                <a:solidFill>
                  <a:schemeClr val="tx1">
                    <a:lumMod val="95000"/>
                    <a:lumOff val="5000"/>
                  </a:schemeClr>
                </a:solidFill>
              </a:rPr>
              <a:t>), 2004. </a:t>
            </a:r>
            <a:r>
              <a:rPr lang="tr-TR" sz="1400" dirty="0" err="1">
                <a:solidFill>
                  <a:schemeClr val="tx1">
                    <a:lumMod val="95000"/>
                    <a:lumOff val="5000"/>
                  </a:schemeClr>
                </a:solidFill>
              </a:rPr>
              <a:t>Agricultural</a:t>
            </a:r>
            <a:r>
              <a:rPr lang="tr-TR" sz="1400" dirty="0">
                <a:solidFill>
                  <a:schemeClr val="tx1">
                    <a:lumMod val="95000"/>
                    <a:lumOff val="5000"/>
                  </a:schemeClr>
                </a:solidFill>
              </a:rPr>
              <a:t> </a:t>
            </a:r>
            <a:r>
              <a:rPr lang="tr-TR" sz="1400" dirty="0" err="1">
                <a:solidFill>
                  <a:schemeClr val="tx1">
                    <a:lumMod val="95000"/>
                    <a:lumOff val="5000"/>
                  </a:schemeClr>
                </a:solidFill>
              </a:rPr>
              <a:t>Adjustment</a:t>
            </a:r>
            <a:r>
              <a:rPr lang="tr-TR" sz="1400" dirty="0">
                <a:solidFill>
                  <a:schemeClr val="tx1">
                    <a:lumMod val="95000"/>
                    <a:lumOff val="5000"/>
                  </a:schemeClr>
                </a:solidFill>
              </a:rPr>
              <a:t> </a:t>
            </a:r>
            <a:r>
              <a:rPr lang="tr-TR" sz="1400" dirty="0" err="1">
                <a:solidFill>
                  <a:schemeClr val="tx1">
                    <a:lumMod val="95000"/>
                    <a:lumOff val="5000"/>
                  </a:schemeClr>
                </a:solidFill>
              </a:rPr>
              <a:t>Problems</a:t>
            </a:r>
            <a:r>
              <a:rPr lang="tr-TR" sz="1400" dirty="0">
                <a:solidFill>
                  <a:schemeClr val="tx1">
                    <a:lumMod val="95000"/>
                    <a:lumOff val="5000"/>
                  </a:schemeClr>
                </a:solidFill>
              </a:rPr>
              <a:t> in a </a:t>
            </a:r>
            <a:r>
              <a:rPr lang="tr-TR" sz="1400" dirty="0" err="1">
                <a:solidFill>
                  <a:schemeClr val="tx1">
                    <a:lumMod val="95000"/>
                    <a:lumOff val="5000"/>
                  </a:schemeClr>
                </a:solidFill>
              </a:rPr>
              <a:t>Growing</a:t>
            </a:r>
            <a:r>
              <a:rPr lang="tr-TR" sz="1400" dirty="0">
                <a:solidFill>
                  <a:schemeClr val="tx1">
                    <a:lumMod val="95000"/>
                    <a:lumOff val="5000"/>
                  </a:schemeClr>
                </a:solidFill>
              </a:rPr>
              <a:t> </a:t>
            </a:r>
            <a:r>
              <a:rPr lang="tr-TR" sz="1400" dirty="0" err="1">
                <a:solidFill>
                  <a:schemeClr val="tx1">
                    <a:lumMod val="95000"/>
                    <a:lumOff val="5000"/>
                  </a:schemeClr>
                </a:solidFill>
              </a:rPr>
              <a:t>Economy</a:t>
            </a:r>
            <a:r>
              <a:rPr lang="tr-TR" sz="1400" dirty="0">
                <a:solidFill>
                  <a:schemeClr val="tx1">
                    <a:lumMod val="95000"/>
                    <a:lumOff val="5000"/>
                  </a:schemeClr>
                </a:solidFill>
              </a:rPr>
              <a:t>, Iowa </a:t>
            </a:r>
            <a:r>
              <a:rPr lang="tr-TR" sz="1400" dirty="0" err="1">
                <a:solidFill>
                  <a:schemeClr val="tx1">
                    <a:lumMod val="95000"/>
                    <a:lumOff val="5000"/>
                  </a:schemeClr>
                </a:solidFill>
              </a:rPr>
              <a:t>State</a:t>
            </a:r>
            <a:r>
              <a:rPr lang="tr-TR" sz="1400" dirty="0">
                <a:solidFill>
                  <a:schemeClr val="tx1">
                    <a:lumMod val="95000"/>
                    <a:lumOff val="5000"/>
                  </a:schemeClr>
                </a:solidFill>
              </a:rPr>
              <a:t> </a:t>
            </a:r>
            <a:r>
              <a:rPr lang="tr-TR" sz="1400" dirty="0" err="1">
                <a:solidFill>
                  <a:schemeClr val="tx1">
                    <a:lumMod val="95000"/>
                    <a:lumOff val="5000"/>
                  </a:schemeClr>
                </a:solidFill>
              </a:rPr>
              <a:t>College</a:t>
            </a:r>
            <a:r>
              <a:rPr lang="tr-TR" sz="1400" dirty="0">
                <a:solidFill>
                  <a:schemeClr val="tx1">
                    <a:lumMod val="95000"/>
                    <a:lumOff val="5000"/>
                  </a:schemeClr>
                </a:solidFill>
              </a:rPr>
              <a:t> Pres, </a:t>
            </a:r>
            <a:r>
              <a:rPr lang="tr-TR" sz="1400" dirty="0" err="1">
                <a:solidFill>
                  <a:schemeClr val="tx1">
                    <a:lumMod val="95000"/>
                    <a:lumOff val="5000"/>
                  </a:schemeClr>
                </a:solidFill>
              </a:rPr>
              <a:t>Ames</a:t>
            </a:r>
            <a:r>
              <a:rPr lang="tr-TR" sz="1400" dirty="0">
                <a:solidFill>
                  <a:schemeClr val="tx1">
                    <a:lumMod val="95000"/>
                    <a:lumOff val="5000"/>
                  </a:schemeClr>
                </a:solidFill>
              </a:rPr>
              <a:t>, USA.</a:t>
            </a:r>
          </a:p>
          <a:p>
            <a:pPr algn="just">
              <a:lnSpc>
                <a:spcPct val="100000"/>
              </a:lnSpc>
              <a:buFont typeface="Wingdings" panose="05000000000000000000" pitchFamily="2" charset="2"/>
              <a:buChar char="Ø"/>
            </a:pPr>
            <a:r>
              <a:rPr lang="tr-TR" sz="1400" dirty="0" err="1">
                <a:solidFill>
                  <a:schemeClr val="tx1">
                    <a:lumMod val="95000"/>
                    <a:lumOff val="5000"/>
                  </a:schemeClr>
                </a:solidFill>
              </a:rPr>
              <a:t>Johnston</a:t>
            </a:r>
            <a:r>
              <a:rPr lang="tr-TR" sz="1400" dirty="0">
                <a:solidFill>
                  <a:schemeClr val="tx1">
                    <a:lumMod val="95000"/>
                    <a:lumOff val="5000"/>
                  </a:schemeClr>
                </a:solidFill>
              </a:rPr>
              <a:t>, R.J.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Swallow</a:t>
            </a:r>
            <a:r>
              <a:rPr lang="tr-TR" sz="1400" dirty="0">
                <a:solidFill>
                  <a:schemeClr val="tx1">
                    <a:lumMod val="95000"/>
                    <a:lumOff val="5000"/>
                  </a:schemeClr>
                </a:solidFill>
              </a:rPr>
              <a:t>, S.K. (</a:t>
            </a:r>
            <a:r>
              <a:rPr lang="tr-TR" sz="1400" dirty="0" err="1">
                <a:solidFill>
                  <a:schemeClr val="tx1">
                    <a:lumMod val="95000"/>
                    <a:lumOff val="5000"/>
                  </a:schemeClr>
                </a:solidFill>
              </a:rPr>
              <a:t>Eds</a:t>
            </a:r>
            <a:r>
              <a:rPr lang="tr-TR" sz="1400" dirty="0">
                <a:solidFill>
                  <a:schemeClr val="tx1">
                    <a:lumMod val="95000"/>
                    <a:lumOff val="5000"/>
                  </a:schemeClr>
                </a:solidFill>
              </a:rPr>
              <a:t>), 2006. </a:t>
            </a:r>
            <a:r>
              <a:rPr lang="tr-TR" sz="1400" dirty="0" err="1">
                <a:solidFill>
                  <a:schemeClr val="tx1">
                    <a:lumMod val="95000"/>
                    <a:lumOff val="5000"/>
                  </a:schemeClr>
                </a:solidFill>
              </a:rPr>
              <a:t>Economics</a:t>
            </a:r>
            <a:r>
              <a:rPr lang="tr-TR" sz="1400" dirty="0">
                <a:solidFill>
                  <a:schemeClr val="tx1">
                    <a:lumMod val="95000"/>
                    <a:lumOff val="5000"/>
                  </a:schemeClr>
                </a:solidFill>
              </a:rPr>
              <a: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Contemporary</a:t>
            </a:r>
            <a:r>
              <a:rPr lang="tr-TR" sz="1400" dirty="0">
                <a:solidFill>
                  <a:schemeClr val="tx1">
                    <a:lumMod val="95000"/>
                    <a:lumOff val="5000"/>
                  </a:schemeClr>
                </a:solidFill>
              </a:rPr>
              <a:t> Land </a:t>
            </a:r>
            <a:r>
              <a:rPr lang="tr-TR" sz="1400" dirty="0" err="1">
                <a:solidFill>
                  <a:schemeClr val="tx1">
                    <a:lumMod val="95000"/>
                    <a:lumOff val="5000"/>
                  </a:schemeClr>
                </a:solidFill>
              </a:rPr>
              <a:t>Use</a:t>
            </a:r>
            <a:r>
              <a:rPr lang="tr-TR" sz="1400" dirty="0">
                <a:solidFill>
                  <a:schemeClr val="tx1">
                    <a:lumMod val="95000"/>
                    <a:lumOff val="5000"/>
                  </a:schemeClr>
                </a:solidFill>
              </a:rPr>
              <a:t> </a:t>
            </a:r>
            <a:r>
              <a:rPr lang="tr-TR" sz="1400" dirty="0" err="1">
                <a:solidFill>
                  <a:schemeClr val="tx1">
                    <a:lumMod val="95000"/>
                    <a:lumOff val="5000"/>
                  </a:schemeClr>
                </a:solidFill>
              </a:rPr>
              <a:t>Policy</a:t>
            </a:r>
            <a:r>
              <a:rPr lang="tr-TR" sz="1400" dirty="0">
                <a:solidFill>
                  <a:schemeClr val="tx1">
                    <a:lumMod val="95000"/>
                    <a:lumOff val="5000"/>
                  </a:schemeClr>
                </a:solidFill>
              </a:rPr>
              <a:t>: Development </a:t>
            </a:r>
            <a:r>
              <a:rPr lang="tr-TR" sz="1400" dirty="0" err="1">
                <a:solidFill>
                  <a:schemeClr val="tx1">
                    <a:lumMod val="95000"/>
                    <a:lumOff val="5000"/>
                  </a:schemeClr>
                </a:solidFill>
              </a:rPr>
              <a:t>And</a:t>
            </a:r>
            <a:r>
              <a:rPr lang="tr-TR" sz="1400" dirty="0">
                <a:solidFill>
                  <a:schemeClr val="tx1">
                    <a:lumMod val="95000"/>
                    <a:lumOff val="5000"/>
                  </a:schemeClr>
                </a:solidFill>
              </a:rPr>
              <a:t> </a:t>
            </a:r>
            <a:r>
              <a:rPr lang="tr-TR" sz="1400" dirty="0" err="1">
                <a:solidFill>
                  <a:schemeClr val="tx1">
                    <a:lumMod val="95000"/>
                    <a:lumOff val="5000"/>
                  </a:schemeClr>
                </a:solidFill>
              </a:rPr>
              <a:t>Conservation</a:t>
            </a:r>
            <a:r>
              <a:rPr lang="tr-TR" sz="1400" dirty="0">
                <a:solidFill>
                  <a:schemeClr val="tx1">
                    <a:lumMod val="95000"/>
                    <a:lumOff val="5000"/>
                  </a:schemeClr>
                </a:solidFill>
              </a:rPr>
              <a:t> at </a:t>
            </a:r>
            <a:r>
              <a:rPr lang="tr-TR" sz="1400" dirty="0" err="1">
                <a:solidFill>
                  <a:schemeClr val="tx1">
                    <a:lumMod val="95000"/>
                    <a:lumOff val="5000"/>
                  </a:schemeClr>
                </a:solidFill>
              </a:rPr>
              <a:t>the</a:t>
            </a:r>
            <a:r>
              <a:rPr lang="tr-TR" sz="1400" dirty="0">
                <a:solidFill>
                  <a:schemeClr val="tx1">
                    <a:lumMod val="95000"/>
                    <a:lumOff val="5000"/>
                  </a:schemeClr>
                </a:solidFill>
              </a:rPr>
              <a:t> </a:t>
            </a:r>
            <a:r>
              <a:rPr lang="tr-TR" sz="1400" dirty="0" err="1">
                <a:solidFill>
                  <a:schemeClr val="tx1">
                    <a:lumMod val="95000"/>
                    <a:lumOff val="5000"/>
                  </a:schemeClr>
                </a:solidFill>
              </a:rPr>
              <a:t>Rural</a:t>
            </a:r>
            <a:r>
              <a:rPr lang="tr-TR" sz="1400" dirty="0">
                <a:solidFill>
                  <a:schemeClr val="tx1">
                    <a:lumMod val="95000"/>
                    <a:lumOff val="5000"/>
                  </a:schemeClr>
                </a:solidFill>
              </a:rPr>
              <a:t>-urban </a:t>
            </a:r>
            <a:r>
              <a:rPr lang="tr-TR" sz="1400" dirty="0" err="1">
                <a:solidFill>
                  <a:schemeClr val="tx1">
                    <a:lumMod val="95000"/>
                    <a:lumOff val="5000"/>
                  </a:schemeClr>
                </a:solidFill>
              </a:rPr>
              <a:t>Fringe</a:t>
            </a:r>
            <a:r>
              <a:rPr lang="tr-TR" sz="1400" dirty="0">
                <a:solidFill>
                  <a:schemeClr val="tx1">
                    <a:lumMod val="95000"/>
                    <a:lumOff val="5000"/>
                  </a:schemeClr>
                </a:solidFill>
              </a:rPr>
              <a:t>, </a:t>
            </a:r>
            <a:r>
              <a:rPr lang="tr-TR" sz="1400" dirty="0" err="1">
                <a:solidFill>
                  <a:schemeClr val="tx1">
                    <a:lumMod val="95000"/>
                    <a:lumOff val="5000"/>
                  </a:schemeClr>
                </a:solidFill>
              </a:rPr>
              <a:t>Jhons</a:t>
            </a:r>
            <a:r>
              <a:rPr lang="tr-TR" sz="1400" dirty="0">
                <a:solidFill>
                  <a:schemeClr val="tx1">
                    <a:lumMod val="95000"/>
                    <a:lumOff val="5000"/>
                  </a:schemeClr>
                </a:solidFill>
              </a:rPr>
              <a:t> Hopkins </a:t>
            </a:r>
            <a:r>
              <a:rPr lang="tr-TR" sz="1400" dirty="0" err="1">
                <a:solidFill>
                  <a:schemeClr val="tx1">
                    <a:lumMod val="95000"/>
                    <a:lumOff val="5000"/>
                  </a:schemeClr>
                </a:solidFill>
              </a:rPr>
              <a:t>University</a:t>
            </a:r>
            <a:r>
              <a:rPr lang="tr-TR" sz="1400" dirty="0">
                <a:solidFill>
                  <a:schemeClr val="tx1">
                    <a:lumMod val="95000"/>
                    <a:lumOff val="5000"/>
                  </a:schemeClr>
                </a:solidFill>
              </a:rPr>
              <a:t> Pres, Baltimore, USA</a:t>
            </a:r>
            <a:r>
              <a:rPr lang="tr-TR" sz="1400" dirty="0" smtClean="0">
                <a:solidFill>
                  <a:schemeClr val="tx1">
                    <a:lumMod val="95000"/>
                    <a:lumOff val="5000"/>
                  </a:schemeClr>
                </a:solidFill>
              </a:rPr>
              <a:t>.</a:t>
            </a:r>
            <a:endParaRPr lang="tr-TR" sz="1400" dirty="0">
              <a:solidFill>
                <a:schemeClr val="tx1">
                  <a:lumMod val="95000"/>
                  <a:lumOff val="5000"/>
                </a:schemeClr>
              </a:solidFill>
            </a:endParaRPr>
          </a:p>
        </p:txBody>
      </p:sp>
      <p:sp>
        <p:nvSpPr>
          <p:cNvPr id="10" name="Altbilgi Yer Tutucusu 1">
            <a:extLst>
              <a:ext uri="{FF2B5EF4-FFF2-40B4-BE49-F238E27FC236}">
                <a16:creationId xmlns="" xmlns:a16="http://schemas.microsoft.com/office/drawing/2014/main" id="{917AA11E-018B-4122-BA0E-4A0C8B648A89}"/>
              </a:ext>
            </a:extLst>
          </p:cNvPr>
          <p:cNvSpPr txBox="1">
            <a:spLocks/>
          </p:cNvSpPr>
          <p:nvPr/>
        </p:nvSpPr>
        <p:spPr>
          <a:xfrm>
            <a:off x="5049348" y="5592104"/>
            <a:ext cx="3783746" cy="229001"/>
          </a:xfrm>
          <a:prstGeom prst="rect">
            <a:avLst/>
          </a:prstGeom>
        </p:spPr>
        <p:txBody>
          <a:bodyPr vert="horz" lIns="68580" tIns="34290" rIns="68580" bIns="34290" rtlCol="0" anchor="ctr"/>
          <a:lstStyle>
            <a:defPPr>
              <a:defRPr lang="tr-TR"/>
            </a:defPPr>
            <a:lvl1pPr marL="0" algn="ctr" defTabSz="914400" rtl="0" eaLnBrk="1" latinLnBrk="0" hangingPunct="1">
              <a:defRPr sz="900" kern="1200" cap="all" baseline="0">
                <a:solidFill>
                  <a:srgbClr val="FFFFFF"/>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defTabSz="685800">
              <a:defRPr/>
            </a:pPr>
            <a:endParaRPr lang="en-US" sz="675" dirty="0">
              <a:ln>
                <a:solidFill>
                  <a:srgbClr val="47176C"/>
                </a:solidFill>
              </a:ln>
              <a:solidFill>
                <a:srgbClr val="46166B"/>
              </a:solidFill>
              <a:latin typeface="Century Gothic" panose="020B0502020202020204" pitchFamily="34" charset="0"/>
            </a:endParaRPr>
          </a:p>
        </p:txBody>
      </p:sp>
    </p:spTree>
    <p:extLst>
      <p:ext uri="{BB962C8B-B14F-4D97-AF65-F5344CB8AC3E}">
        <p14:creationId xmlns:p14="http://schemas.microsoft.com/office/powerpoint/2010/main" val="221679518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12441</TotalTime>
  <Words>1698</Words>
  <Application>Microsoft Office PowerPoint</Application>
  <PresentationFormat>Ekran Gösterisi (4:3)</PresentationFormat>
  <Paragraphs>67</Paragraphs>
  <Slides>12</Slides>
  <Notes>1</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12</vt:i4>
      </vt:variant>
    </vt:vector>
  </HeadingPairs>
  <TitlesOfParts>
    <vt:vector size="22" baseType="lpstr">
      <vt:lpstr>ＭＳ Ｐゴシック</vt:lpstr>
      <vt:lpstr>Arial</vt:lpstr>
      <vt:lpstr>Arial-BoldMT</vt:lpstr>
      <vt:lpstr>ArialMT</vt:lpstr>
      <vt:lpstr>Calibri</vt:lpstr>
      <vt:lpstr>Century Gothic</vt:lpstr>
      <vt:lpstr>Wingdings</vt:lpstr>
      <vt:lpstr>ekonomi</vt:lpstr>
      <vt:lpstr>1_Rics</vt:lpstr>
      <vt:lpstr>h.t.</vt:lpstr>
      <vt:lpstr>PowerPoint Sunusu</vt:lpstr>
      <vt:lpstr>OSMANLI’DAN GÜNÜMÜZE ANADOLU’DA ARAZİ - İNSAN İLİŞKİLERİ</vt:lpstr>
      <vt:lpstr>OSMANLI’DAN GÜNÜMÜZE ANADOLU’DA ARAZİ - İNSAN İLİŞKİLERİ</vt:lpstr>
      <vt:lpstr>OSMANLI’DAN GÜNÜMÜZE ANADOLU’DA ARAZİ - İNSAN İLİŞKİLERİ</vt:lpstr>
      <vt:lpstr>OSMANLI’DAN GÜNÜMÜZE ANADOLU’DA ARAZİ - İNSAN İLİŞKİLERİ</vt:lpstr>
      <vt:lpstr>OSMANLI’DAN GÜNÜMÜZE ANADOLU’DA ARAZİ - İNSAN İLİŞKİLERİ</vt:lpstr>
      <vt:lpstr>OSMANLI’DAN GÜNÜMÜZE ANADOLU’DA ARAZİ - İNSAN İLİŞKİLERİ</vt:lpstr>
      <vt:lpstr>KAYNAKLAR</vt:lpstr>
      <vt:lpstr>KAYNAKLAR</vt:lpstr>
      <vt:lpstr>KAYNAKLAR</vt:lpstr>
      <vt:lpstr>KAYNAKLAR</vt:lpstr>
      <vt:lpstr>KAYNAKLAR</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sinan güneş</cp:lastModifiedBy>
  <cp:revision>812</cp:revision>
  <cp:lastPrinted>2016-10-24T07:53:35Z</cp:lastPrinted>
  <dcterms:created xsi:type="dcterms:W3CDTF">2016-09-18T09:35:24Z</dcterms:created>
  <dcterms:modified xsi:type="dcterms:W3CDTF">2020-02-24T12:34:12Z</dcterms:modified>
</cp:coreProperties>
</file>