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31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2" r:id="rId15"/>
    <p:sldId id="273" r:id="rId16"/>
    <p:sldId id="274" r:id="rId17"/>
    <p:sldId id="276" r:id="rId18"/>
    <p:sldId id="277" r:id="rId19"/>
    <p:sldId id="278" r:id="rId20"/>
    <p:sldId id="279" r:id="rId21"/>
    <p:sldId id="280" r:id="rId22"/>
    <p:sldId id="281" r:id="rId23"/>
    <p:sldId id="282" r:id="rId24"/>
    <p:sldId id="287" r:id="rId25"/>
    <p:sldId id="290" r:id="rId26"/>
    <p:sldId id="291" r:id="rId27"/>
    <p:sldId id="293" r:id="rId2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E787A-B0CC-4B3B-BB96-9A103268032D}" type="datetimeFigureOut">
              <a:rPr lang="tr-TR" smtClean="0"/>
              <a:t>24.10.2017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D32C1-B843-4401-843A-E8E8D307610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926649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E787A-B0CC-4B3B-BB96-9A103268032D}" type="datetimeFigureOut">
              <a:rPr lang="tr-TR" smtClean="0"/>
              <a:t>24.10.2017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D32C1-B843-4401-843A-E8E8D307610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888791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E787A-B0CC-4B3B-BB96-9A103268032D}" type="datetimeFigureOut">
              <a:rPr lang="tr-TR" smtClean="0"/>
              <a:t>24.10.2017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D32C1-B843-4401-843A-E8E8D307610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932071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E787A-B0CC-4B3B-BB96-9A103268032D}" type="datetimeFigureOut">
              <a:rPr lang="tr-TR" smtClean="0"/>
              <a:t>24.10.2017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D32C1-B843-4401-843A-E8E8D307610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950604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E787A-B0CC-4B3B-BB96-9A103268032D}" type="datetimeFigureOut">
              <a:rPr lang="tr-TR" smtClean="0"/>
              <a:t>24.10.2017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D32C1-B843-4401-843A-E8E8D307610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173736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E787A-B0CC-4B3B-BB96-9A103268032D}" type="datetimeFigureOut">
              <a:rPr lang="tr-TR" smtClean="0"/>
              <a:t>24.10.2017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D32C1-B843-4401-843A-E8E8D307610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337905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E787A-B0CC-4B3B-BB96-9A103268032D}" type="datetimeFigureOut">
              <a:rPr lang="tr-TR" smtClean="0"/>
              <a:t>24.10.2017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D32C1-B843-4401-843A-E8E8D307610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36194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E787A-B0CC-4B3B-BB96-9A103268032D}" type="datetimeFigureOut">
              <a:rPr lang="tr-TR" smtClean="0"/>
              <a:t>24.10.2017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D32C1-B843-4401-843A-E8E8D307610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464868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E787A-B0CC-4B3B-BB96-9A103268032D}" type="datetimeFigureOut">
              <a:rPr lang="tr-TR" smtClean="0"/>
              <a:t>24.10.2017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D32C1-B843-4401-843A-E8E8D307610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250426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E787A-B0CC-4B3B-BB96-9A103268032D}" type="datetimeFigureOut">
              <a:rPr lang="tr-TR" smtClean="0"/>
              <a:t>24.10.2017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D32C1-B843-4401-843A-E8E8D307610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288523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E787A-B0CC-4B3B-BB96-9A103268032D}" type="datetimeFigureOut">
              <a:rPr lang="tr-TR" smtClean="0"/>
              <a:t>24.10.2017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D32C1-B843-4401-843A-E8E8D307610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722611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7E787A-B0CC-4B3B-BB96-9A103268032D}" type="datetimeFigureOut">
              <a:rPr lang="tr-TR" smtClean="0"/>
              <a:t>24.10.2017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2D32C1-B843-4401-843A-E8E8D307610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886822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209800" y="762001"/>
            <a:ext cx="7772400" cy="1470025"/>
          </a:xfrm>
        </p:spPr>
        <p:txBody>
          <a:bodyPr/>
          <a:lstStyle/>
          <a:p>
            <a:pPr eaLnBrk="1" hangingPunct="1"/>
            <a:r>
              <a:rPr lang="tr-TR" altLang="tr-TR" b="1" i="1" smtClean="0"/>
              <a:t>SPOR ANTROPOLOJİSİ</a:t>
            </a:r>
            <a:endParaRPr lang="tr-TR" altLang="tr-TR" b="1" smtClean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tr-TR" altLang="tr-TR" b="1" smtClean="0"/>
              <a:t>PROF.DR.</a:t>
            </a:r>
            <a:r>
              <a:rPr lang="tr-TR" altLang="tr-TR" smtClean="0"/>
              <a:t> </a:t>
            </a:r>
            <a:r>
              <a:rPr lang="tr-TR" altLang="tr-TR" b="1" smtClean="0"/>
              <a:t>Timur Gültekin</a:t>
            </a:r>
          </a:p>
        </p:txBody>
      </p:sp>
    </p:spTree>
    <p:extLst>
      <p:ext uri="{BB962C8B-B14F-4D97-AF65-F5344CB8AC3E}">
        <p14:creationId xmlns:p14="http://schemas.microsoft.com/office/powerpoint/2010/main" val="830232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smtClean="0"/>
              <a:t>SORUN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 altLang="tr-TR" b="1"/>
              <a:t>Sportif etkinlikler, çoğunlukla deniz seviyesinden 500 m'ye kadar olan yüksekliklerde yapılır, </a:t>
            </a:r>
            <a:endParaRPr lang="tr-TR" altLang="tr-TR"/>
          </a:p>
          <a:p>
            <a:pPr eaLnBrk="1" hangingPunct="1"/>
            <a:r>
              <a:rPr lang="tr-TR" altLang="tr-TR" b="1"/>
              <a:t>Ancak günümüzde yer yüzünün tüm kesimlerinde spor yapan insanların sayısı artmakta ve bu yüzden yükseklikte performansa etki eden faktörlerin belirlenmesi egzersiz fizyolojisi çalışmaları açısından bir zaruriyet teşkil etmektedir.</a:t>
            </a:r>
            <a:endParaRPr lang="tr-TR" altLang="tr-TR"/>
          </a:p>
          <a:p>
            <a:pPr eaLnBrk="1" hangingPunct="1"/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715595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b="1" smtClean="0"/>
              <a:t>Yükselti-irtifa nedir ?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altLang="tr-TR" sz="3600" b="1"/>
              <a:t>1000 m ve üzerindeki rakımlar yükseklik (yükselti) olarak kabul edilmektedir. </a:t>
            </a:r>
            <a:endParaRPr lang="tr-TR" altLang="tr-TR" sz="3600"/>
          </a:p>
          <a:p>
            <a:pPr eaLnBrk="1" hangingPunct="1">
              <a:lnSpc>
                <a:spcPct val="90000"/>
              </a:lnSpc>
            </a:pPr>
            <a:r>
              <a:rPr lang="tr-TR" altLang="tr-TR" sz="3600" b="1"/>
              <a:t>Dünya üzerindeki bir çok yerleşim bölgesi 1000 m'nin üzerindedir ve buralarda milyarlarca insan yaşamakta ve egzersiz yapmaktadırlar.</a:t>
            </a:r>
            <a:r>
              <a:rPr lang="tr-TR" altLang="tr-TR" sz="360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000874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sz="4000" b="1"/>
              <a:t>Fiziksel performans hangi yüksekliklerde etkilenir ?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 altLang="tr-TR" b="1"/>
              <a:t>1500 m ve daha yükseklerde fiziksel performans olumsuz etkilenmekte ve yüksekliğin artışına bağlı olarak ta etkilerde artış görülmektedir. </a:t>
            </a:r>
            <a:endParaRPr lang="tr-TR" altLang="tr-TR"/>
          </a:p>
          <a:p>
            <a:pPr eaLnBrk="1" hangingPunct="1"/>
            <a:r>
              <a:rPr lang="tr-TR" altLang="tr-TR" b="1"/>
              <a:t>Çok yüksek irtifada fiziksel performans ve V02'de (</a:t>
            </a:r>
            <a:r>
              <a:rPr lang="tr-TR" altLang="tr-TR" i="1"/>
              <a:t>Maksimum oksijen alımı)</a:t>
            </a:r>
            <a:r>
              <a:rPr lang="tr-TR" altLang="tr-TR" b="1"/>
              <a:t> max %60'dan daha fazla azalma görülmektedir.</a:t>
            </a:r>
            <a:endParaRPr lang="tr-TR" altLang="tr-TR"/>
          </a:p>
          <a:p>
            <a:pPr eaLnBrk="1" hangingPunct="1"/>
            <a:r>
              <a:rPr lang="tr-TR" altLang="tr-TR" b="1"/>
              <a:t>1500 metreden sonra çıkılan her 300 m'de max V02 'de % 3-3.5 azalma görülür.</a:t>
            </a:r>
          </a:p>
        </p:txBody>
      </p:sp>
    </p:spTree>
    <p:extLst>
      <p:ext uri="{BB962C8B-B14F-4D97-AF65-F5344CB8AC3E}">
        <p14:creationId xmlns:p14="http://schemas.microsoft.com/office/powerpoint/2010/main" val="1534832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228601"/>
            <a:ext cx="8229600" cy="5897563"/>
          </a:xfrm>
        </p:spPr>
        <p:txBody>
          <a:bodyPr/>
          <a:lstStyle/>
          <a:p>
            <a:pPr algn="ctr" eaLnBrk="1" hangingPunct="1">
              <a:buFontTx/>
              <a:buNone/>
            </a:pPr>
            <a:endParaRPr lang="tr-TR" altLang="tr-TR" b="1" smtClean="0"/>
          </a:p>
          <a:p>
            <a:pPr algn="ctr" eaLnBrk="1" hangingPunct="1">
              <a:buFontTx/>
              <a:buNone/>
            </a:pPr>
            <a:endParaRPr lang="tr-TR" altLang="tr-TR" b="1" smtClean="0"/>
          </a:p>
          <a:p>
            <a:pPr algn="ctr" eaLnBrk="1" hangingPunct="1">
              <a:buFontTx/>
              <a:buNone/>
            </a:pPr>
            <a:endParaRPr lang="tr-TR" altLang="tr-TR" b="1" smtClean="0"/>
          </a:p>
          <a:p>
            <a:pPr algn="ctr" eaLnBrk="1" hangingPunct="1">
              <a:buFontTx/>
              <a:buNone/>
            </a:pPr>
            <a:r>
              <a:rPr lang="tr-TR" altLang="tr-TR" b="1" smtClean="0"/>
              <a:t>Performansı etkileyen ortam koşullarının altında yatan temel faktörler ve kavramlar</a:t>
            </a:r>
          </a:p>
        </p:txBody>
      </p:sp>
    </p:spTree>
    <p:extLst>
      <p:ext uri="{BB962C8B-B14F-4D97-AF65-F5344CB8AC3E}">
        <p14:creationId xmlns:p14="http://schemas.microsoft.com/office/powerpoint/2010/main" val="284148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2209801"/>
            <a:ext cx="8229600" cy="3916363"/>
          </a:xfrm>
        </p:spPr>
        <p:txBody>
          <a:bodyPr/>
          <a:lstStyle/>
          <a:p>
            <a:pPr algn="just" eaLnBrk="1" hangingPunct="1">
              <a:buFontTx/>
              <a:buNone/>
            </a:pPr>
            <a:r>
              <a:rPr lang="tr-TR" altLang="tr-TR" smtClean="0"/>
              <a:t>	</a:t>
            </a:r>
          </a:p>
        </p:txBody>
      </p:sp>
      <p:sp>
        <p:nvSpPr>
          <p:cNvPr id="28675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b="1" smtClean="0"/>
              <a:t>Hipoksia (Oksijen Eksikliği)</a:t>
            </a:r>
          </a:p>
        </p:txBody>
      </p:sp>
      <p:sp>
        <p:nvSpPr>
          <p:cNvPr id="28676" name="Rectangle 6"/>
          <p:cNvSpPr>
            <a:spLocks noChangeArrowheads="1"/>
          </p:cNvSpPr>
          <p:nvPr/>
        </p:nvSpPr>
        <p:spPr bwMode="auto">
          <a:xfrm>
            <a:off x="2057400" y="1600200"/>
            <a:ext cx="7696200" cy="35394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tr-TR" altLang="tr-TR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altLang="tr-TR"/>
              <a:t>Doku yüzeyinde O2 eksikliği olarak tanımlanır.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tr-TR" altLang="tr-TR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tr-TR" altLang="tr-TR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altLang="tr-TR"/>
              <a:t>Anoksi ise nadiren oluşan ve dokuda hiç O2'nin kalmaması durumudur .</a:t>
            </a:r>
          </a:p>
        </p:txBody>
      </p:sp>
    </p:spTree>
    <p:extLst>
      <p:ext uri="{BB962C8B-B14F-4D97-AF65-F5344CB8AC3E}">
        <p14:creationId xmlns:p14="http://schemas.microsoft.com/office/powerpoint/2010/main" val="2594527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b="1" smtClean="0"/>
              <a:t>Yüksek İrtifanın Etkileri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 altLang="tr-TR" b="1" smtClean="0"/>
              <a:t>Hemoglobinin oksijenle doyumu (saturasyonu) % 98'den %87'ye düşmesi organizmayı anlamlı düzeyde etkilemese de (3048 m 'ye kadar) %65 gibi bir düzeye inmesi ile hipoksianın etkileri belirginleştirir.</a:t>
            </a:r>
          </a:p>
        </p:txBody>
      </p:sp>
    </p:spTree>
    <p:extLst>
      <p:ext uri="{BB962C8B-B14F-4D97-AF65-F5344CB8AC3E}">
        <p14:creationId xmlns:p14="http://schemas.microsoft.com/office/powerpoint/2010/main" val="568099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sz="4000" b="1"/>
              <a:t>Hipoksianın organizmaya etkileri nelere bağlıdır ?</a:t>
            </a:r>
          </a:p>
        </p:txBody>
      </p:sp>
      <p:sp>
        <p:nvSpPr>
          <p:cNvPr id="30723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 altLang="tr-TR" b="1" smtClean="0"/>
              <a:t>Hipoksianın organizmaya etkileri </a:t>
            </a:r>
            <a:endParaRPr lang="tr-TR" altLang="tr-TR" smtClean="0"/>
          </a:p>
          <a:p>
            <a:pPr eaLnBrk="1" hangingPunct="1">
              <a:buFontTx/>
              <a:buNone/>
            </a:pPr>
            <a:r>
              <a:rPr lang="tr-TR" altLang="tr-TR" smtClean="0"/>
              <a:t>–</a:t>
            </a:r>
            <a:r>
              <a:rPr lang="tr-TR" altLang="tr-TR" b="1" smtClean="0"/>
              <a:t>yükseklik düzeyine, </a:t>
            </a:r>
            <a:endParaRPr lang="tr-TR" altLang="tr-TR" smtClean="0"/>
          </a:p>
          <a:p>
            <a:pPr eaLnBrk="1" hangingPunct="1">
              <a:buFontTx/>
              <a:buNone/>
            </a:pPr>
            <a:r>
              <a:rPr lang="tr-TR" altLang="tr-TR" smtClean="0"/>
              <a:t>–</a:t>
            </a:r>
            <a:r>
              <a:rPr lang="tr-TR" altLang="tr-TR" b="1" smtClean="0"/>
              <a:t>yükseliğe çıkış hızına, </a:t>
            </a:r>
            <a:endParaRPr lang="tr-TR" altLang="tr-TR" smtClean="0"/>
          </a:p>
          <a:p>
            <a:pPr eaLnBrk="1" hangingPunct="1">
              <a:buFontTx/>
              <a:buNone/>
            </a:pPr>
            <a:r>
              <a:rPr lang="tr-TR" altLang="tr-TR" smtClean="0"/>
              <a:t>–</a:t>
            </a:r>
            <a:r>
              <a:rPr lang="tr-TR" altLang="tr-TR" b="1" smtClean="0"/>
              <a:t>kalış süresine, </a:t>
            </a:r>
            <a:endParaRPr lang="tr-TR" altLang="tr-TR" smtClean="0"/>
          </a:p>
          <a:p>
            <a:pPr eaLnBrk="1" hangingPunct="1">
              <a:buFontTx/>
              <a:buNone/>
            </a:pPr>
            <a:r>
              <a:rPr lang="tr-TR" altLang="tr-TR" smtClean="0"/>
              <a:t>–</a:t>
            </a:r>
            <a:r>
              <a:rPr lang="tr-TR" altLang="tr-TR" b="1" smtClean="0"/>
              <a:t>ortam sıcaklığına </a:t>
            </a:r>
            <a:endParaRPr lang="tr-TR" altLang="tr-TR" smtClean="0"/>
          </a:p>
          <a:p>
            <a:pPr eaLnBrk="1" hangingPunct="1">
              <a:buFontTx/>
              <a:buNone/>
            </a:pPr>
            <a:r>
              <a:rPr lang="tr-TR" altLang="tr-TR" smtClean="0"/>
              <a:t>–</a:t>
            </a:r>
            <a:r>
              <a:rPr lang="tr-TR" altLang="tr-TR" b="1" smtClean="0"/>
              <a:t>yapılan egzersizlere, </a:t>
            </a:r>
            <a:endParaRPr lang="tr-TR" altLang="tr-TR" smtClean="0"/>
          </a:p>
          <a:p>
            <a:pPr eaLnBrk="1" hangingPunct="1">
              <a:buFontTx/>
              <a:buNone/>
            </a:pPr>
            <a:r>
              <a:rPr lang="tr-TR" altLang="tr-TR" smtClean="0"/>
              <a:t>–</a:t>
            </a:r>
            <a:r>
              <a:rPr lang="tr-TR" altLang="tr-TR" b="1" smtClean="0"/>
              <a:t>kişisel faktörlere göre değişebilir .</a:t>
            </a:r>
            <a:endParaRPr lang="tr-TR" altLang="tr-TR" smtClean="0"/>
          </a:p>
          <a:p>
            <a:pPr eaLnBrk="1" hangingPunct="1"/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3327038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4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altLang="tr-TR" b="1"/>
              <a:t>Yükseklikte meydana gelen solunum artışı egzersizdeki gibi değildir. </a:t>
            </a:r>
            <a:endParaRPr lang="tr-TR" altLang="tr-TR"/>
          </a:p>
          <a:p>
            <a:pPr eaLnBrk="1" hangingPunct="1">
              <a:lnSpc>
                <a:spcPct val="90000"/>
              </a:lnSpc>
            </a:pPr>
            <a:r>
              <a:rPr lang="tr-TR" altLang="tr-TR" b="1"/>
              <a:t>Hiperventilasyon sonucu kanın asit-baz dengesini bozulur. </a:t>
            </a:r>
            <a:endParaRPr lang="tr-TR" altLang="tr-TR"/>
          </a:p>
          <a:p>
            <a:pPr eaLnBrk="1" hangingPunct="1">
              <a:lnSpc>
                <a:spcPct val="90000"/>
              </a:lnSpc>
            </a:pPr>
            <a:r>
              <a:rPr lang="tr-TR" altLang="tr-TR" b="1"/>
              <a:t>Yükseklikte ayrıca kalp atım hızı ve kalp debisinin artışı ile birlikte dokuya yeterli 02 sağlanmaya çalışılır.</a:t>
            </a:r>
            <a:endParaRPr lang="tr-TR" altLang="tr-TR"/>
          </a:p>
          <a:p>
            <a:pPr eaLnBrk="1" hangingPunct="1">
              <a:lnSpc>
                <a:spcPct val="90000"/>
              </a:lnSpc>
            </a:pPr>
            <a:r>
              <a:rPr lang="tr-TR" altLang="tr-TR" b="1"/>
              <a:t>Ayrıca bir takım hormonal adaptasyonlarla da (epinefrin, norepinefrin salınımı)dokuya daha fazla 02 verilmeye çalışılır .</a:t>
            </a:r>
            <a:endParaRPr lang="tr-TR" altLang="tr-TR"/>
          </a:p>
          <a:p>
            <a:pPr eaLnBrk="1" hangingPunct="1">
              <a:lnSpc>
                <a:spcPct val="90000"/>
              </a:lnSpc>
            </a:pPr>
            <a:endParaRPr lang="tr-TR" altLang="tr-TR"/>
          </a:p>
        </p:txBody>
      </p:sp>
      <p:sp>
        <p:nvSpPr>
          <p:cNvPr id="32771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b="1" smtClean="0"/>
              <a:t>Hipoksianın etkileri-2</a:t>
            </a:r>
          </a:p>
        </p:txBody>
      </p:sp>
    </p:spTree>
    <p:extLst>
      <p:ext uri="{BB962C8B-B14F-4D97-AF65-F5344CB8AC3E}">
        <p14:creationId xmlns:p14="http://schemas.microsoft.com/office/powerpoint/2010/main" val="2350550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4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 altLang="tr-TR" b="1"/>
              <a:t>Aklimatizasyon yükseliğe uyum sağlanmasıdır. </a:t>
            </a:r>
            <a:endParaRPr lang="tr-TR" altLang="tr-TR"/>
          </a:p>
          <a:p>
            <a:pPr eaLnBrk="1" hangingPunct="1"/>
            <a:r>
              <a:rPr lang="tr-TR" altLang="tr-TR" b="1"/>
              <a:t>Aklimatizasyon kısa süreli ve uzun süreli uyumlar şeklinde gerçekleşir.</a:t>
            </a:r>
            <a:endParaRPr lang="tr-TR" altLang="tr-TR"/>
          </a:p>
          <a:p>
            <a:pPr eaLnBrk="1" hangingPunct="1"/>
            <a:r>
              <a:rPr lang="tr-TR" altLang="tr-TR" b="1"/>
              <a:t>Yükseltiye uyum açısından ne kadar uzun süre yükseltide kalınırsa performansta da o derecede anlamlı iyileşmeler gerçekleşir. </a:t>
            </a:r>
            <a:endParaRPr lang="tr-TR" altLang="tr-TR"/>
          </a:p>
          <a:p>
            <a:pPr eaLnBrk="1" hangingPunct="1"/>
            <a:r>
              <a:rPr lang="tr-TR" altLang="tr-TR" b="1"/>
              <a:t>Ancak hiç bir zaman deniz düzeyine ulaşamaz. </a:t>
            </a:r>
            <a:endParaRPr lang="tr-TR" altLang="tr-TR"/>
          </a:p>
          <a:p>
            <a:pPr eaLnBrk="1" hangingPunct="1"/>
            <a:endParaRPr lang="tr-TR" altLang="tr-TR"/>
          </a:p>
        </p:txBody>
      </p:sp>
      <p:sp>
        <p:nvSpPr>
          <p:cNvPr id="33795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b="1" smtClean="0"/>
              <a:t>Aklimatizasyon</a:t>
            </a:r>
          </a:p>
        </p:txBody>
      </p:sp>
    </p:spTree>
    <p:extLst>
      <p:ext uri="{BB962C8B-B14F-4D97-AF65-F5344CB8AC3E}">
        <p14:creationId xmlns:p14="http://schemas.microsoft.com/office/powerpoint/2010/main" val="3332365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smtClean="0"/>
              <a:t>Aklimatizasyon-süre ?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 altLang="tr-TR"/>
              <a:t>Yükseltiye uyum sağlanması amacıyla gereken süre birçok araştırmacı tarafından değişik şekillerde açıklanmıştır. </a:t>
            </a:r>
          </a:p>
          <a:p>
            <a:pPr eaLnBrk="1" hangingPunct="1"/>
            <a:r>
              <a:rPr lang="tr-TR" altLang="tr-TR"/>
              <a:t>Genel olarak yükseltiye uyum için kalınan süre bireysel özelliklere bağlıdır. </a:t>
            </a:r>
          </a:p>
          <a:p>
            <a:pPr eaLnBrk="1" hangingPunct="1"/>
            <a:r>
              <a:rPr lang="tr-TR" altLang="tr-TR"/>
              <a:t>Ancak yinede 2300m'ye kadar olan yüksekliklere uyum için 2 hafta ve 2300 m'den sonraki her 610 m için (4500 m yüksekliğe kadar) ek bir hafta süreye ihtiyaç duyulur .</a:t>
            </a:r>
          </a:p>
        </p:txBody>
      </p:sp>
    </p:spTree>
    <p:extLst>
      <p:ext uri="{BB962C8B-B14F-4D97-AF65-F5344CB8AC3E}">
        <p14:creationId xmlns:p14="http://schemas.microsoft.com/office/powerpoint/2010/main" val="1234480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sz="4000" dirty="0"/>
              <a:t>Soğuk Ortam (</a:t>
            </a:r>
            <a:r>
              <a:rPr lang="tr-TR" altLang="tr-TR" sz="4000" dirty="0" err="1"/>
              <a:t>hipotermik</a:t>
            </a:r>
            <a:r>
              <a:rPr lang="tr-TR" altLang="tr-TR" sz="4000" dirty="0"/>
              <a:t> Ortam) ve </a:t>
            </a:r>
            <a:r>
              <a:rPr lang="tr-TR" altLang="tr-TR" sz="4000" dirty="0" smtClean="0"/>
              <a:t>Egzersiz</a:t>
            </a:r>
            <a:endParaRPr lang="tr-TR" altLang="tr-TR" sz="4000" dirty="0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altLang="tr-TR" smtClean="0"/>
              <a:t>Egzersiz ile soğuk çevrede organizmada meydana gelen etkiler pek azdır. Bunun nedeni çalışmakta olan vücut, enerji üretmek suretiyle ısı üretir ve meydana gelen fazla ısı vücudun üşümesini önler.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smtClean="0"/>
              <a:t>Soğuk ortamda yapılan egzersizlerde ısının kaybedilmesi gerekiyorsa , fazla ısı soğuk hava ile kolayca uzaklaştırılır ve ısı dengesi sağlanır.</a:t>
            </a:r>
          </a:p>
        </p:txBody>
      </p:sp>
    </p:spTree>
    <p:extLst>
      <p:ext uri="{BB962C8B-B14F-4D97-AF65-F5344CB8AC3E}">
        <p14:creationId xmlns:p14="http://schemas.microsoft.com/office/powerpoint/2010/main" val="3191580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b="1" smtClean="0"/>
              <a:t>Herkes aklimatize olabilir mi?</a:t>
            </a:r>
          </a:p>
        </p:txBody>
      </p:sp>
      <p:sp>
        <p:nvSpPr>
          <p:cNvPr id="35843" name="Rectangle 6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 altLang="tr-TR" b="1" smtClean="0"/>
              <a:t>Bazı insanların hiç bir zaman yükseliğe aktimatize olamadıkları ve bunun sonucu olarak ta dağ veya irtifa hastalıkların yakalandıklarında belirtilmektedir .</a:t>
            </a:r>
            <a:endParaRPr lang="tr-TR" altLang="tr-TR" smtClean="0"/>
          </a:p>
          <a:p>
            <a:pPr eaLnBrk="1" hangingPunct="1"/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3424641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sz="4000" b="1"/>
              <a:t>Yüksek İrtifaya Kısa Süreli Uyumlar:</a:t>
            </a:r>
          </a:p>
        </p:txBody>
      </p:sp>
      <p:sp>
        <p:nvSpPr>
          <p:cNvPr id="36867" name="Rectangle 6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 altLang="tr-TR" smtClean="0"/>
              <a:t>Yüksekliğe (2000 m'ye kadar) çıkılması ile başlayan ilk fizyolojik uyumlar kısa süreli uyumlar olarak adlandırılır.</a:t>
            </a:r>
          </a:p>
          <a:p>
            <a:pPr eaLnBrk="1" hangingPunct="1"/>
            <a:r>
              <a:rPr lang="tr-TR" altLang="tr-TR" smtClean="0"/>
              <a:t>Bunlar;</a:t>
            </a:r>
          </a:p>
          <a:p>
            <a:pPr eaLnBrk="1" hangingPunct="1">
              <a:buFontTx/>
              <a:buNone/>
            </a:pPr>
            <a:r>
              <a:rPr lang="tr-TR" altLang="tr-TR" smtClean="0"/>
              <a:t>–Hiperventilasyon</a:t>
            </a:r>
          </a:p>
          <a:p>
            <a:pPr eaLnBrk="1" hangingPunct="1">
              <a:buFontTx/>
              <a:buNone/>
            </a:pPr>
            <a:r>
              <a:rPr lang="tr-TR" altLang="tr-TR" smtClean="0"/>
              <a:t>–Doku kan akımında artış</a:t>
            </a:r>
          </a:p>
          <a:p>
            <a:pPr eaLnBrk="1" hangingPunct="1"/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4155704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b="1" smtClean="0"/>
              <a:t>Kısa süreli uyumlar</a:t>
            </a:r>
          </a:p>
        </p:txBody>
      </p:sp>
      <p:sp>
        <p:nvSpPr>
          <p:cNvPr id="37891" name="Rectangle 6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 altLang="tr-TR" smtClean="0"/>
              <a:t>P02 'nin azalımı nedeniyle dokuya ihtiyaç duyulan 02 'nin sağlanabilmesi için hiperventilasyonun oluşumu,</a:t>
            </a:r>
          </a:p>
          <a:p>
            <a:pPr eaLnBrk="1" hangingPunct="1"/>
            <a:r>
              <a:rPr lang="tr-TR" altLang="tr-TR" smtClean="0"/>
              <a:t>Kalp atım hızının artışıyla dokulara kan akımının artırılmasının sağlanılması (istirahatta ve egzersizde).</a:t>
            </a:r>
          </a:p>
          <a:p>
            <a:pPr eaLnBrk="1" hangingPunct="1"/>
            <a:r>
              <a:rPr lang="tr-TR" altLang="tr-TR" smtClean="0"/>
              <a:t>Kanda PH alkali tarafa kayar .</a:t>
            </a:r>
          </a:p>
          <a:p>
            <a:pPr eaLnBrk="1" hangingPunct="1"/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1207114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smtClean="0"/>
              <a:t>Hiperventilasyon:</a:t>
            </a:r>
          </a:p>
        </p:txBody>
      </p:sp>
      <p:sp>
        <p:nvSpPr>
          <p:cNvPr id="38915" name="Rectangle 6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 altLang="tr-TR" smtClean="0"/>
              <a:t>Yüksek irtifaya çıkış ile ilk bir kaç günde belirgin bir artış varken, yaklaşık bir hafta sonra sabitleşir.</a:t>
            </a:r>
          </a:p>
          <a:p>
            <a:pPr eaLnBrk="1" hangingPunct="1"/>
            <a:r>
              <a:rPr lang="tr-TR" altLang="tr-TR" smtClean="0"/>
              <a:t>Hiperventilasyon azalmaya başlasa da normal düzeye dönebilmesi için yıllarca yüksek irtifada kalınmasını gerektirir.</a:t>
            </a:r>
          </a:p>
          <a:p>
            <a:pPr eaLnBrk="1" hangingPunct="1"/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2067489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tr-TR" altLang="tr-TR" sz="4000" dirty="0"/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altLang="tr-TR" smtClean="0"/>
              <a:t>Yüksek irtifaya ilk çıkıldığında, yükseltide yapılan kısa süreli ve şiddetli egzersizle (anaerobik) kan laktat düzeyinde meydana gelen artışlar, kanın asit-baz dengesini bozarak performansı olumsuz yönde etkilemektedir. 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smtClean="0"/>
              <a:t>Bu yüzden yüksek irtifaya çıkış sonrası ilk günlerde anaerobik egzersizler yapılmamalıdır.</a:t>
            </a:r>
          </a:p>
          <a:p>
            <a:pPr eaLnBrk="1" hangingPunct="1">
              <a:lnSpc>
                <a:spcPct val="90000"/>
              </a:lnSpc>
            </a:pPr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421084796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smtClean="0"/>
              <a:t>Yüksek irtifada antrenman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tr-TR" altLang="tr-TR" sz="2000"/>
              <a:t>Eğer sporcular yüksek irtifada antrene edilmek istenirse şu ilkelere dikkat etmek gerekir:</a:t>
            </a:r>
          </a:p>
          <a:p>
            <a:pPr eaLnBrk="1" hangingPunct="1">
              <a:lnSpc>
                <a:spcPct val="80000"/>
              </a:lnSpc>
            </a:pPr>
            <a:r>
              <a:rPr lang="tr-TR" altLang="tr-TR" sz="2000"/>
              <a:t>–Yükseklik 1800 m -2300 m arasında olmalı</a:t>
            </a:r>
          </a:p>
          <a:p>
            <a:pPr eaLnBrk="1" hangingPunct="1">
              <a:lnSpc>
                <a:spcPct val="80000"/>
              </a:lnSpc>
            </a:pPr>
            <a:r>
              <a:rPr lang="tr-TR" altLang="tr-TR" sz="2000"/>
              <a:t>–2-4 hafta kalınmalı,</a:t>
            </a:r>
          </a:p>
          <a:p>
            <a:pPr eaLnBrk="1" hangingPunct="1">
              <a:lnSpc>
                <a:spcPct val="80000"/>
              </a:lnSpc>
            </a:pPr>
            <a:r>
              <a:rPr lang="tr-TR" altLang="tr-TR" sz="2000"/>
              <a:t>–Başlangıçta aerobik, daha sonraları anaerobik çalışmalara yer verilmeli, deniz seviyesindeki çalışma düzeyine ulaşmak için daha alçak irtifalara inilmeli(1250 m gibi)(yüksek irtifada yaşa-düşük irtifada çalış)</a:t>
            </a:r>
          </a:p>
          <a:p>
            <a:pPr eaLnBrk="1" hangingPunct="1">
              <a:lnSpc>
                <a:spcPct val="80000"/>
              </a:lnSpc>
            </a:pPr>
            <a:r>
              <a:rPr lang="tr-TR" altLang="tr-TR" sz="2000"/>
              <a:t>–Deniz seviyesine dönüş sonrası yarışmalar 2 hafta içinden yapılmalıdır.</a:t>
            </a:r>
          </a:p>
          <a:p>
            <a:pPr eaLnBrk="1" hangingPunct="1">
              <a:lnSpc>
                <a:spcPct val="80000"/>
              </a:lnSpc>
            </a:pPr>
            <a:r>
              <a:rPr lang="tr-TR" altLang="tr-TR" sz="2000"/>
              <a:t>Yükseklik ile kazanılan fizyolojik uyumlar, daha doğrusu yüksek irtifanın yararlı etkileri, deniz düzeyine indikten sonra 2-3 hafta kadar devam etmekte ve daha sonra ortadan kalkmaktadır.</a:t>
            </a:r>
          </a:p>
          <a:p>
            <a:pPr eaLnBrk="1" hangingPunct="1">
              <a:lnSpc>
                <a:spcPct val="80000"/>
              </a:lnSpc>
            </a:pPr>
            <a:endParaRPr lang="tr-TR" altLang="tr-TR" sz="2000"/>
          </a:p>
        </p:txBody>
      </p:sp>
    </p:spTree>
    <p:extLst>
      <p:ext uri="{BB962C8B-B14F-4D97-AF65-F5344CB8AC3E}">
        <p14:creationId xmlns:p14="http://schemas.microsoft.com/office/powerpoint/2010/main" val="218596361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smtClean="0"/>
              <a:t>Dağ hastalıkları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 altLang="tr-TR" smtClean="0"/>
              <a:t>Akut dağ hastalığı</a:t>
            </a:r>
          </a:p>
          <a:p>
            <a:pPr eaLnBrk="1" hangingPunct="1"/>
            <a:r>
              <a:rPr lang="tr-TR" altLang="tr-TR" smtClean="0"/>
              <a:t>Yükseltide akciğer ödemi</a:t>
            </a:r>
          </a:p>
          <a:p>
            <a:pPr eaLnBrk="1" hangingPunct="1"/>
            <a:r>
              <a:rPr lang="tr-TR" altLang="tr-TR" smtClean="0"/>
              <a:t>Yükseltide beyin ödemi</a:t>
            </a:r>
          </a:p>
          <a:p>
            <a:pPr eaLnBrk="1" hangingPunct="1">
              <a:buFontTx/>
              <a:buNone/>
            </a:pPr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331546522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smtClean="0"/>
              <a:t>Yükseltide akciğer ödemi</a:t>
            </a:r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altLang="tr-TR"/>
              <a:t>Akut dağ hastalığı bulgularına ek olarak;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altLang="tr-TR"/>
              <a:t>–Egzersiz sırasında soluk almada güçlük, yorgunluk, kuru öksürük, kalp atım hızı ve soluk alıp vermenin hızlanması, sesli ve hırıltılı solunum, balgam çıkarma, hareketlerde sersemlik bulgularıyla kendini gösterir.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/>
              <a:t>Tedavide; mümkün olan en kısa sürede en azından 600-950 m ye inilmeli, kişiye bol sıvı verilmeli, mümkünse oksijen verilmeli ve en azından 3 gün egzersiz yapması yasaklanmalıdır.</a:t>
            </a:r>
          </a:p>
          <a:p>
            <a:pPr eaLnBrk="1" hangingPunct="1">
              <a:lnSpc>
                <a:spcPct val="90000"/>
              </a:lnSpc>
            </a:pPr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9981971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sz="4000"/>
              <a:t>Soğuk ortamda egzersizin olumsuz etkileri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altLang="tr-TR" smtClean="0"/>
              <a:t>Soğuk hava su tutmaya neden olarak ağız ve boğazda kuruluğa neden olur.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smtClean="0"/>
              <a:t>Normal şartlara göre nefes alma-verme süresi 1/3 kısalır.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smtClean="0"/>
              <a:t>Dakika solunum sayısı değişebilir.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smtClean="0"/>
              <a:t>Özellikle dağcılılk sporuyla ilgilenenlerde hipotermia’ya neden olur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smtClean="0"/>
              <a:t>Şişman kişiler zayıflara göre soğuğa daha dayanıklıdır.</a:t>
            </a:r>
          </a:p>
        </p:txBody>
      </p:sp>
    </p:spTree>
    <p:extLst>
      <p:ext uri="{BB962C8B-B14F-4D97-AF65-F5344CB8AC3E}">
        <p14:creationId xmlns:p14="http://schemas.microsoft.com/office/powerpoint/2010/main" val="3029314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sz="4000"/>
              <a:t>Sıcak Ortamda (hipotermik Ortam) spor</a:t>
            </a:r>
            <a:br>
              <a:rPr lang="tr-TR" altLang="tr-TR" sz="4000"/>
            </a:br>
            <a:endParaRPr lang="tr-TR" altLang="tr-TR" sz="400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tr-TR" altLang="tr-TR"/>
              <a:t>Egzersizde metabolik oran 20-25 kat artarak ısı üretimini artırır. Buda ısı kaybı yolarının devreye girmesiyle dengelenir.</a:t>
            </a:r>
          </a:p>
          <a:p>
            <a:pPr eaLnBrk="1" hangingPunct="1">
              <a:lnSpc>
                <a:spcPct val="80000"/>
              </a:lnSpc>
            </a:pPr>
            <a:r>
              <a:rPr lang="tr-TR" altLang="tr-TR"/>
              <a:t>Sıcak ortamda yapılan egzersizlerde oluşan ısının uzaklaştırılması, büyük oranda vazodilatasyon ve terleme ile sağlanmaktadır.</a:t>
            </a:r>
          </a:p>
          <a:p>
            <a:pPr eaLnBrk="1" hangingPunct="1">
              <a:lnSpc>
                <a:spcPct val="80000"/>
              </a:lnSpc>
            </a:pPr>
            <a:r>
              <a:rPr lang="tr-TR" altLang="tr-TR"/>
              <a:t>Sıcak-kuru hava, sıcak-nemli havada egzersiz yapıldığında ısının uzaklaştırılması büyük önem taşır.</a:t>
            </a:r>
          </a:p>
          <a:p>
            <a:pPr eaLnBrk="1" hangingPunct="1">
              <a:lnSpc>
                <a:spcPct val="80000"/>
              </a:lnSpc>
            </a:pPr>
            <a:r>
              <a:rPr lang="tr-TR" altLang="tr-TR"/>
              <a:t>Ortam ısısına göre O2 tüketimi, kalp atım hızı, laktik asit birikimi ve enerji tüketimi düzeyi de değişiklik gösterir.</a:t>
            </a:r>
          </a:p>
        </p:txBody>
      </p:sp>
    </p:spTree>
    <p:extLst>
      <p:ext uri="{BB962C8B-B14F-4D97-AF65-F5344CB8AC3E}">
        <p14:creationId xmlns:p14="http://schemas.microsoft.com/office/powerpoint/2010/main" val="3410618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smtClean="0"/>
              <a:t>Terleme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altLang="tr-TR" smtClean="0"/>
              <a:t>Egzersizde ısı kaybı, ısı üretiminin arttığı durumlarda deri kan akımının artış ile birlikte deriye ait kılcal damarların genişlemesi ve ter bezlerinin aktiviteleri ile gerçekleşir.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smtClean="0"/>
              <a:t>Terleme ile ısı kaybı kontrol altında tutulabilir.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smtClean="0"/>
              <a:t>Vücutta sıvı miktarı azaldıkça ısıya karşı toleransta azalır.</a:t>
            </a:r>
          </a:p>
        </p:txBody>
      </p:sp>
    </p:spTree>
    <p:extLst>
      <p:ext uri="{BB962C8B-B14F-4D97-AF65-F5344CB8AC3E}">
        <p14:creationId xmlns:p14="http://schemas.microsoft.com/office/powerpoint/2010/main" val="26505055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smtClean="0"/>
              <a:t>Antrenmanlar ve terleme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altLang="tr-TR" smtClean="0"/>
              <a:t>Soğuk bölgelerde yapılan antrenmenlarla terleme eşiğinde değişme görülmez.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smtClean="0"/>
              <a:t>Sıcak bölgelerde antrenmanlarla ısıya uyum gelişir ve terleme eşiği azaltılarak sporcunun daha erken terlemeye başlanılması sağlanır.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smtClean="0"/>
              <a:t>Antrenmanlar aldestron hormonu uyarısını etkinleştirerek, terde kaybedilen Na</a:t>
            </a:r>
            <a:r>
              <a:rPr lang="tr-TR" altLang="tr-TR" sz="2000"/>
              <a:t> + </a:t>
            </a:r>
            <a:r>
              <a:rPr lang="tr-TR" altLang="tr-TR" smtClean="0"/>
              <a:t>ve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altLang="tr-TR" smtClean="0"/>
              <a:t>  Cl </a:t>
            </a:r>
            <a:r>
              <a:rPr lang="tr-TR" altLang="tr-TR" sz="2000"/>
              <a:t>-1 ‘</a:t>
            </a:r>
            <a:r>
              <a:rPr lang="tr-TR" altLang="tr-TR" smtClean="0"/>
              <a:t>ın</a:t>
            </a:r>
            <a:r>
              <a:rPr lang="tr-TR" altLang="tr-TR" sz="2000"/>
              <a:t> </a:t>
            </a:r>
            <a:r>
              <a:rPr lang="tr-TR" altLang="tr-TR" smtClean="0"/>
              <a:t>miktarının azalımını sağlar</a:t>
            </a:r>
            <a:r>
              <a:rPr lang="tr-TR" altLang="tr-TR" sz="200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222715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sz="4000"/>
              <a:t>Sıcağa uyum sağlama (aklimatizasyon)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 altLang="tr-TR" smtClean="0"/>
              <a:t>Yaş ve ısıya uyum</a:t>
            </a:r>
          </a:p>
          <a:p>
            <a:pPr lvl="1" eaLnBrk="1" hangingPunct="1"/>
            <a:r>
              <a:rPr lang="tr-TR" altLang="tr-TR" smtClean="0"/>
              <a:t>Yaşlılar ve çocuklarda sıcağın olumsuz etkileri daha fazla görülür</a:t>
            </a:r>
          </a:p>
          <a:p>
            <a:pPr eaLnBrk="1" hangingPunct="1"/>
            <a:r>
              <a:rPr lang="tr-TR" altLang="tr-TR" smtClean="0"/>
              <a:t>Cinsiyet ve ısıya uyum</a:t>
            </a:r>
          </a:p>
          <a:p>
            <a:pPr lvl="1" eaLnBrk="1" hangingPunct="1"/>
            <a:r>
              <a:rPr lang="tr-TR" altLang="tr-TR" smtClean="0"/>
              <a:t>Kadınların sıcak ve rutubetli havaya,erkeklerinde sıcak ve kuru havaya toleranslarının daha iyi olduğu belirtilmektedir.</a:t>
            </a:r>
          </a:p>
          <a:p>
            <a:pPr eaLnBrk="1" hangingPunct="1"/>
            <a:r>
              <a:rPr lang="tr-TR" altLang="tr-TR" smtClean="0"/>
              <a:t>Şişmanlık ve zayıflık</a:t>
            </a:r>
          </a:p>
        </p:txBody>
      </p:sp>
    </p:spTree>
    <p:extLst>
      <p:ext uri="{BB962C8B-B14F-4D97-AF65-F5344CB8AC3E}">
        <p14:creationId xmlns:p14="http://schemas.microsoft.com/office/powerpoint/2010/main" val="28907839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smtClean="0"/>
              <a:t>Isıya bağlı rahatsızlıklar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 altLang="tr-TR" smtClean="0"/>
              <a:t>Isı krampları</a:t>
            </a:r>
          </a:p>
          <a:p>
            <a:pPr eaLnBrk="1" hangingPunct="1"/>
            <a:r>
              <a:rPr lang="tr-TR" altLang="tr-TR" smtClean="0"/>
              <a:t>Isı yorgunluğu</a:t>
            </a:r>
          </a:p>
          <a:p>
            <a:pPr eaLnBrk="1" hangingPunct="1"/>
            <a:r>
              <a:rPr lang="tr-TR" altLang="tr-TR" smtClean="0"/>
              <a:t>Isı bitkinliği</a:t>
            </a:r>
          </a:p>
          <a:p>
            <a:pPr eaLnBrk="1" hangingPunct="1"/>
            <a:r>
              <a:rPr lang="tr-TR" altLang="tr-TR" smtClean="0"/>
              <a:t>Isı çarpması</a:t>
            </a:r>
          </a:p>
          <a:p>
            <a:pPr eaLnBrk="1" hangingPunct="1"/>
            <a:r>
              <a:rPr lang="tr-TR" altLang="tr-TR" smtClean="0"/>
              <a:t>dehidratasyon:sıcak havada egzersiz sırasında 3-5 lt. arasında terle su kaybı ile oluşur.</a:t>
            </a:r>
          </a:p>
          <a:p>
            <a:pPr lvl="1" eaLnBrk="1" hangingPunct="1"/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41055585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sz="6600"/>
              <a:t>Yüksek İrtifa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981201"/>
            <a:ext cx="8229600" cy="4144963"/>
          </a:xfrm>
        </p:spPr>
        <p:txBody>
          <a:bodyPr/>
          <a:lstStyle/>
          <a:p>
            <a:pPr eaLnBrk="1" hangingPunct="1"/>
            <a:r>
              <a:rPr lang="tr-TR" altLang="tr-TR" b="1" smtClean="0"/>
              <a:t>Yüksek irtifanın organizma üzerindeki etkilerine yönelik çalışmalara 1878 yılında başlanılmış ise de, </a:t>
            </a:r>
            <a:endParaRPr lang="tr-TR" altLang="tr-TR" smtClean="0"/>
          </a:p>
          <a:p>
            <a:pPr eaLnBrk="1" hangingPunct="1"/>
            <a:r>
              <a:rPr lang="tr-TR" altLang="tr-TR" b="1" smtClean="0"/>
              <a:t>Yüksek irtifa konusu 1968 yılında yapılan Mexico olimpiyatları ile sporda en önemli konulardan biri haline gelmiştir.</a:t>
            </a:r>
            <a:endParaRPr lang="tr-TR" altLang="tr-TR" smtClean="0"/>
          </a:p>
          <a:p>
            <a:pPr eaLnBrk="1" hangingPunct="1"/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3694052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1129</Words>
  <Application>Microsoft Office PowerPoint</Application>
  <PresentationFormat>Geniş ekran</PresentationFormat>
  <Paragraphs>116</Paragraphs>
  <Slides>27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27</vt:i4>
      </vt:variant>
    </vt:vector>
  </HeadingPairs>
  <TitlesOfParts>
    <vt:vector size="31" baseType="lpstr">
      <vt:lpstr>Arial</vt:lpstr>
      <vt:lpstr>Calibri</vt:lpstr>
      <vt:lpstr>Calibri Light</vt:lpstr>
      <vt:lpstr>Office Teması</vt:lpstr>
      <vt:lpstr>SPOR ANTROPOLOJİSİ</vt:lpstr>
      <vt:lpstr>Soğuk Ortam (hipotermik Ortam) ve Egzersiz</vt:lpstr>
      <vt:lpstr>Soğuk ortamda egzersizin olumsuz etkileri</vt:lpstr>
      <vt:lpstr>Sıcak Ortamda (hipotermik Ortam) spor </vt:lpstr>
      <vt:lpstr>Terleme</vt:lpstr>
      <vt:lpstr>Antrenmanlar ve terleme</vt:lpstr>
      <vt:lpstr>Sıcağa uyum sağlama (aklimatizasyon)</vt:lpstr>
      <vt:lpstr>Isıya bağlı rahatsızlıklar</vt:lpstr>
      <vt:lpstr>Yüksek İrtifa</vt:lpstr>
      <vt:lpstr>SORUN</vt:lpstr>
      <vt:lpstr>Yükselti-irtifa nedir ?</vt:lpstr>
      <vt:lpstr>Fiziksel performans hangi yüksekliklerde etkilenir ?</vt:lpstr>
      <vt:lpstr>PowerPoint Sunusu</vt:lpstr>
      <vt:lpstr>Hipoksia (Oksijen Eksikliği)</vt:lpstr>
      <vt:lpstr>Yüksek İrtifanın Etkileri</vt:lpstr>
      <vt:lpstr>Hipoksianın organizmaya etkileri nelere bağlıdır ?</vt:lpstr>
      <vt:lpstr>Hipoksianın etkileri-2</vt:lpstr>
      <vt:lpstr>Aklimatizasyon</vt:lpstr>
      <vt:lpstr>Aklimatizasyon-süre ?</vt:lpstr>
      <vt:lpstr>Herkes aklimatize olabilir mi?</vt:lpstr>
      <vt:lpstr>Yüksek İrtifaya Kısa Süreli Uyumlar:</vt:lpstr>
      <vt:lpstr>Kısa süreli uyumlar</vt:lpstr>
      <vt:lpstr>Hiperventilasyon:</vt:lpstr>
      <vt:lpstr>PowerPoint Sunusu</vt:lpstr>
      <vt:lpstr>Yüksek irtifada antrenman</vt:lpstr>
      <vt:lpstr>Dağ hastalıkları</vt:lpstr>
      <vt:lpstr>Yükseltide akciğer ödemi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Windows Kullanıcısı</dc:creator>
  <cp:lastModifiedBy>Windows Kullanıcısı</cp:lastModifiedBy>
  <cp:revision>3</cp:revision>
  <dcterms:created xsi:type="dcterms:W3CDTF">2017-10-23T23:16:26Z</dcterms:created>
  <dcterms:modified xsi:type="dcterms:W3CDTF">2017-10-23T23:25:36Z</dcterms:modified>
</cp:coreProperties>
</file>