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7" r:id="rId25"/>
    <p:sldId id="290" r:id="rId26"/>
    <p:sldId id="291" r:id="rId27"/>
    <p:sldId id="293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87A-B0CC-4B3B-BB96-9A10326803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2C1-B843-4401-843A-E8E8D3076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66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87A-B0CC-4B3B-BB96-9A10326803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2C1-B843-4401-843A-E8E8D3076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87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87A-B0CC-4B3B-BB96-9A10326803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2C1-B843-4401-843A-E8E8D3076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0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87A-B0CC-4B3B-BB96-9A10326803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2C1-B843-4401-843A-E8E8D3076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06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87A-B0CC-4B3B-BB96-9A10326803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2C1-B843-4401-843A-E8E8D3076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737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87A-B0CC-4B3B-BB96-9A10326803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2C1-B843-4401-843A-E8E8D3076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79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87A-B0CC-4B3B-BB96-9A10326803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2C1-B843-4401-843A-E8E8D3076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361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87A-B0CC-4B3B-BB96-9A10326803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2C1-B843-4401-843A-E8E8D3076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48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87A-B0CC-4B3B-BB96-9A10326803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2C1-B843-4401-843A-E8E8D3076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04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87A-B0CC-4B3B-BB96-9A10326803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2C1-B843-4401-843A-E8E8D3076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85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87A-B0CC-4B3B-BB96-9A10326803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2C1-B843-4401-843A-E8E8D3076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26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E787A-B0CC-4B3B-BB96-9A103268032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D32C1-B843-4401-843A-E8E8D30761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68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762001"/>
            <a:ext cx="7772400" cy="1470025"/>
          </a:xfrm>
        </p:spPr>
        <p:txBody>
          <a:bodyPr/>
          <a:lstStyle/>
          <a:p>
            <a:pPr eaLnBrk="1" hangingPunct="1"/>
            <a:r>
              <a:rPr lang="tr-TR" altLang="tr-TR" b="1" i="1" smtClean="0"/>
              <a:t>SPOR ANTROPOLOJİSİ</a:t>
            </a:r>
            <a:endParaRPr lang="tr-TR" altLang="tr-TR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PROF.DR.</a:t>
            </a:r>
            <a:r>
              <a:rPr lang="tr-TR" altLang="tr-TR" smtClean="0"/>
              <a:t> </a:t>
            </a:r>
            <a:r>
              <a:rPr lang="tr-TR" altLang="tr-TR" b="1" smtClean="0"/>
              <a:t>Timur Gültekin</a:t>
            </a:r>
          </a:p>
        </p:txBody>
      </p:sp>
    </p:spTree>
    <p:extLst>
      <p:ext uri="{BB962C8B-B14F-4D97-AF65-F5344CB8AC3E}">
        <p14:creationId xmlns:p14="http://schemas.microsoft.com/office/powerpoint/2010/main" val="8302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SORUN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b="1"/>
              <a:t>Sportif etkinlikler, çoğunlukla deniz seviyesinden 500 m'ye kadar olan yüksekliklerde yapılır, </a:t>
            </a:r>
            <a:endParaRPr lang="tr-TR" altLang="tr-TR"/>
          </a:p>
          <a:p>
            <a:pPr eaLnBrk="1" hangingPunct="1"/>
            <a:r>
              <a:rPr lang="tr-TR" altLang="tr-TR" b="1"/>
              <a:t>Ancak günümüzde yer yüzünün tüm kesimlerinde spor yapan insanların sayısı artmakta ve bu yüzden yükseklikte performansa etki eden faktörlerin belirlenmesi egzersiz fizyolojisi çalışmaları açısından bir zaruriyet teşkil etmektedir.</a:t>
            </a:r>
            <a:endParaRPr lang="tr-TR" altLang="tr-TR"/>
          </a:p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155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Yükselti-irtifa nedir 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600" b="1"/>
              <a:t>1000 m ve üzerindeki rakımlar yükseklik (yükselti) olarak kabul edilmektedir. </a:t>
            </a:r>
            <a:endParaRPr lang="tr-TR" altLang="tr-TR" sz="3600"/>
          </a:p>
          <a:p>
            <a:pPr eaLnBrk="1" hangingPunct="1">
              <a:lnSpc>
                <a:spcPct val="90000"/>
              </a:lnSpc>
            </a:pPr>
            <a:r>
              <a:rPr lang="tr-TR" altLang="tr-TR" sz="3600" b="1"/>
              <a:t>Dünya üzerindeki bir çok yerleşim bölgesi 1000 m'nin üzerindedir ve buralarda milyarlarca insan yaşamakta ve egzersiz yapmaktadırlar.</a:t>
            </a:r>
            <a:r>
              <a:rPr lang="tr-TR" altLang="tr-TR" sz="3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08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/>
              <a:t>Fiziksel performans hangi yüksekliklerde etkilenir 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b="1"/>
              <a:t>1500 m ve daha yükseklerde fiziksel performans olumsuz etkilenmekte ve yüksekliğin artışına bağlı olarak ta etkilerde artış görülmektedir. </a:t>
            </a:r>
            <a:endParaRPr lang="tr-TR" altLang="tr-TR"/>
          </a:p>
          <a:p>
            <a:pPr eaLnBrk="1" hangingPunct="1"/>
            <a:r>
              <a:rPr lang="tr-TR" altLang="tr-TR" b="1"/>
              <a:t>Çok yüksek irtifada fiziksel performans ve V02'de (</a:t>
            </a:r>
            <a:r>
              <a:rPr lang="tr-TR" altLang="tr-TR" i="1"/>
              <a:t>Maksimum oksijen alımı)</a:t>
            </a:r>
            <a:r>
              <a:rPr lang="tr-TR" altLang="tr-TR" b="1"/>
              <a:t> max %60'dan daha fazla azalma görülmektedir.</a:t>
            </a:r>
            <a:endParaRPr lang="tr-TR" altLang="tr-TR"/>
          </a:p>
          <a:p>
            <a:pPr eaLnBrk="1" hangingPunct="1"/>
            <a:r>
              <a:rPr lang="tr-TR" altLang="tr-TR" b="1"/>
              <a:t>1500 metreden sonra çıkılan her 300 m'de max V02 'de % 3-3.5 azalma görülür.</a:t>
            </a:r>
          </a:p>
        </p:txBody>
      </p:sp>
    </p:spTree>
    <p:extLst>
      <p:ext uri="{BB962C8B-B14F-4D97-AF65-F5344CB8AC3E}">
        <p14:creationId xmlns:p14="http://schemas.microsoft.com/office/powerpoint/2010/main" val="15348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8601"/>
            <a:ext cx="8229600" cy="58975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altLang="tr-TR" b="1" smtClean="0"/>
          </a:p>
          <a:p>
            <a:pPr algn="ctr" eaLnBrk="1" hangingPunct="1">
              <a:buFontTx/>
              <a:buNone/>
            </a:pPr>
            <a:endParaRPr lang="tr-TR" altLang="tr-TR" b="1" smtClean="0"/>
          </a:p>
          <a:p>
            <a:pPr algn="ctr" eaLnBrk="1" hangingPunct="1">
              <a:buFontTx/>
              <a:buNone/>
            </a:pPr>
            <a:endParaRPr lang="tr-TR" altLang="tr-TR" b="1" smtClean="0"/>
          </a:p>
          <a:p>
            <a:pPr algn="ctr" eaLnBrk="1" hangingPunct="1">
              <a:buFontTx/>
              <a:buNone/>
            </a:pPr>
            <a:r>
              <a:rPr lang="tr-TR" altLang="tr-TR" b="1" smtClean="0"/>
              <a:t>Performansı etkileyen ortam koşullarının altında yatan temel faktörler ve kavramlar</a:t>
            </a:r>
          </a:p>
        </p:txBody>
      </p:sp>
    </p:spTree>
    <p:extLst>
      <p:ext uri="{BB962C8B-B14F-4D97-AF65-F5344CB8AC3E}">
        <p14:creationId xmlns:p14="http://schemas.microsoft.com/office/powerpoint/2010/main" val="28414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09801"/>
            <a:ext cx="8229600" cy="39163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altLang="tr-TR" smtClean="0"/>
              <a:t>	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Hipoksia (Oksijen Eksikliği)</a:t>
            </a: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2057400" y="1600200"/>
            <a:ext cx="7696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/>
              <a:t>Doku yüzeyinde O2 eksikliği olarak tanımlanır.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/>
              <a:t>Anoksi ise nadiren oluşan ve dokuda hiç O2'nin kalmaması durumudur .</a:t>
            </a:r>
          </a:p>
        </p:txBody>
      </p:sp>
    </p:spTree>
    <p:extLst>
      <p:ext uri="{BB962C8B-B14F-4D97-AF65-F5344CB8AC3E}">
        <p14:creationId xmlns:p14="http://schemas.microsoft.com/office/powerpoint/2010/main" val="25945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Yüksek İrtifanın Etkileri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Hemoglobinin oksijenle doyumu (saturasyonu) % 98'den %87'ye düşmesi organizmayı anlamlı düzeyde etkilemese de (3048 m 'ye kadar) %65 gibi bir düzeye inmesi ile hipoksianın etkileri belirginleştirir.</a:t>
            </a:r>
          </a:p>
        </p:txBody>
      </p:sp>
    </p:spTree>
    <p:extLst>
      <p:ext uri="{BB962C8B-B14F-4D97-AF65-F5344CB8AC3E}">
        <p14:creationId xmlns:p14="http://schemas.microsoft.com/office/powerpoint/2010/main" val="5680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/>
              <a:t>Hipoksianın organizmaya etkileri nelere bağlıdır ?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Hipoksianın organizmaya etkileri </a:t>
            </a: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/>
              <a:t>–</a:t>
            </a:r>
            <a:r>
              <a:rPr lang="tr-TR" altLang="tr-TR" b="1" smtClean="0"/>
              <a:t>yükseklik düzeyine, </a:t>
            </a: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/>
              <a:t>–</a:t>
            </a:r>
            <a:r>
              <a:rPr lang="tr-TR" altLang="tr-TR" b="1" smtClean="0"/>
              <a:t>yükseliğe çıkış hızına, </a:t>
            </a: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/>
              <a:t>–</a:t>
            </a:r>
            <a:r>
              <a:rPr lang="tr-TR" altLang="tr-TR" b="1" smtClean="0"/>
              <a:t>kalış süresine, </a:t>
            </a: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/>
              <a:t>–</a:t>
            </a:r>
            <a:r>
              <a:rPr lang="tr-TR" altLang="tr-TR" b="1" smtClean="0"/>
              <a:t>ortam sıcaklığına </a:t>
            </a: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/>
              <a:t>–</a:t>
            </a:r>
            <a:r>
              <a:rPr lang="tr-TR" altLang="tr-TR" b="1" smtClean="0"/>
              <a:t>yapılan egzersizlere, </a:t>
            </a: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/>
              <a:t>–</a:t>
            </a:r>
            <a:r>
              <a:rPr lang="tr-TR" altLang="tr-TR" b="1" smtClean="0"/>
              <a:t>kişisel faktörlere göre değişebilir .</a:t>
            </a: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2703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b="1"/>
              <a:t>Yükseklikte meydana gelen solunum artışı egzersizdeki gibi değildir. </a:t>
            </a:r>
            <a:endParaRPr lang="tr-TR" altLang="tr-TR"/>
          </a:p>
          <a:p>
            <a:pPr eaLnBrk="1" hangingPunct="1">
              <a:lnSpc>
                <a:spcPct val="90000"/>
              </a:lnSpc>
            </a:pPr>
            <a:r>
              <a:rPr lang="tr-TR" altLang="tr-TR" b="1"/>
              <a:t>Hiperventilasyon sonucu kanın asit-baz dengesini bozulur. </a:t>
            </a:r>
            <a:endParaRPr lang="tr-TR" altLang="tr-TR"/>
          </a:p>
          <a:p>
            <a:pPr eaLnBrk="1" hangingPunct="1">
              <a:lnSpc>
                <a:spcPct val="90000"/>
              </a:lnSpc>
            </a:pPr>
            <a:r>
              <a:rPr lang="tr-TR" altLang="tr-TR" b="1"/>
              <a:t>Yükseklikte ayrıca kalp atım hızı ve kalp debisinin artışı ile birlikte dokuya yeterli 02 sağlanmaya çalışılır.</a:t>
            </a:r>
            <a:endParaRPr lang="tr-TR" altLang="tr-TR"/>
          </a:p>
          <a:p>
            <a:pPr eaLnBrk="1" hangingPunct="1">
              <a:lnSpc>
                <a:spcPct val="90000"/>
              </a:lnSpc>
            </a:pPr>
            <a:r>
              <a:rPr lang="tr-TR" altLang="tr-TR" b="1"/>
              <a:t>Ayrıca bir takım hormonal adaptasyonlarla da (epinefrin, norepinefrin salınımı)dokuya daha fazla 02 verilmeye çalışılır .</a:t>
            </a:r>
            <a:endParaRPr lang="tr-TR" altLang="tr-TR"/>
          </a:p>
          <a:p>
            <a:pPr eaLnBrk="1" hangingPunct="1">
              <a:lnSpc>
                <a:spcPct val="90000"/>
              </a:lnSpc>
            </a:pPr>
            <a:endParaRPr lang="tr-TR" altLang="tr-TR"/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Hipoksianın etkileri-2</a:t>
            </a:r>
          </a:p>
        </p:txBody>
      </p:sp>
    </p:spTree>
    <p:extLst>
      <p:ext uri="{BB962C8B-B14F-4D97-AF65-F5344CB8AC3E}">
        <p14:creationId xmlns:p14="http://schemas.microsoft.com/office/powerpoint/2010/main" val="23505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b="1"/>
              <a:t>Aklimatizasyon yükseliğe uyum sağlanmasıdır. </a:t>
            </a:r>
            <a:endParaRPr lang="tr-TR" altLang="tr-TR"/>
          </a:p>
          <a:p>
            <a:pPr eaLnBrk="1" hangingPunct="1"/>
            <a:r>
              <a:rPr lang="tr-TR" altLang="tr-TR" b="1"/>
              <a:t>Aklimatizasyon kısa süreli ve uzun süreli uyumlar şeklinde gerçekleşir.</a:t>
            </a:r>
            <a:endParaRPr lang="tr-TR" altLang="tr-TR"/>
          </a:p>
          <a:p>
            <a:pPr eaLnBrk="1" hangingPunct="1"/>
            <a:r>
              <a:rPr lang="tr-TR" altLang="tr-TR" b="1"/>
              <a:t>Yükseltiye uyum açısından ne kadar uzun süre yükseltide kalınırsa performansta da o derecede anlamlı iyileşmeler gerçekleşir. </a:t>
            </a:r>
            <a:endParaRPr lang="tr-TR" altLang="tr-TR"/>
          </a:p>
          <a:p>
            <a:pPr eaLnBrk="1" hangingPunct="1"/>
            <a:r>
              <a:rPr lang="tr-TR" altLang="tr-TR" b="1"/>
              <a:t>Ancak hiç bir zaman deniz düzeyine ulaşamaz. </a:t>
            </a:r>
            <a:endParaRPr lang="tr-TR" altLang="tr-TR"/>
          </a:p>
          <a:p>
            <a:pPr eaLnBrk="1" hangingPunct="1"/>
            <a:endParaRPr lang="tr-TR" altLang="tr-TR"/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Aklimatizasyon</a:t>
            </a:r>
          </a:p>
        </p:txBody>
      </p:sp>
    </p:spTree>
    <p:extLst>
      <p:ext uri="{BB962C8B-B14F-4D97-AF65-F5344CB8AC3E}">
        <p14:creationId xmlns:p14="http://schemas.microsoft.com/office/powerpoint/2010/main" val="333236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Aklimatizasyon-süre 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Yükseltiye uyum sağlanması amacıyla gereken süre birçok araştırmacı tarafından değişik şekillerde açıklanmıştır. </a:t>
            </a:r>
          </a:p>
          <a:p>
            <a:pPr eaLnBrk="1" hangingPunct="1"/>
            <a:r>
              <a:rPr lang="tr-TR" altLang="tr-TR"/>
              <a:t>Genel olarak yükseltiye uyum için kalınan süre bireysel özelliklere bağlıdır. </a:t>
            </a:r>
          </a:p>
          <a:p>
            <a:pPr eaLnBrk="1" hangingPunct="1"/>
            <a:r>
              <a:rPr lang="tr-TR" altLang="tr-TR"/>
              <a:t>Ancak yinede 2300m'ye kadar olan yüksekliklere uyum için 2 hafta ve 2300 m'den sonraki her 610 m için (4500 m yüksekliğe kadar) ek bir hafta süreye ihtiyaç duyulur .</a:t>
            </a:r>
          </a:p>
        </p:txBody>
      </p:sp>
    </p:spTree>
    <p:extLst>
      <p:ext uri="{BB962C8B-B14F-4D97-AF65-F5344CB8AC3E}">
        <p14:creationId xmlns:p14="http://schemas.microsoft.com/office/powerpoint/2010/main" val="12344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dirty="0"/>
              <a:t>Soğuk Ortam (</a:t>
            </a:r>
            <a:r>
              <a:rPr lang="tr-TR" altLang="tr-TR" sz="4000" dirty="0" err="1"/>
              <a:t>hipotermik</a:t>
            </a:r>
            <a:r>
              <a:rPr lang="tr-TR" altLang="tr-TR" sz="4000" dirty="0"/>
              <a:t> Ortam) ve </a:t>
            </a:r>
            <a:r>
              <a:rPr lang="tr-TR" altLang="tr-TR" sz="4000" dirty="0" smtClean="0"/>
              <a:t>Egzersiz</a:t>
            </a:r>
            <a:endParaRPr lang="tr-TR" altLang="tr-TR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Egzersiz ile soğuk çevrede organizmada meydana gelen etkiler pek azdır. Bunun nedeni çalışmakta olan vücut, enerji üretmek suretiyle ısı üretir ve meydana gelen fazla ısı vücudun üşümesini önler.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Soğuk ortamda yapılan egzersizlerde ısının kaybedilmesi gerekiyorsa , fazla ısı soğuk hava ile kolayca uzaklaştırılır ve ısı dengesi sağlanır.</a:t>
            </a:r>
          </a:p>
        </p:txBody>
      </p:sp>
    </p:spTree>
    <p:extLst>
      <p:ext uri="{BB962C8B-B14F-4D97-AF65-F5344CB8AC3E}">
        <p14:creationId xmlns:p14="http://schemas.microsoft.com/office/powerpoint/2010/main" val="31915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Herkes aklimatize olabilir mi?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Bazı insanların hiç bir zaman yükseliğe aktimatize olamadıkları ve bunun sonucu olarak ta dağ veya irtifa hastalıkların yakalandıklarında belirtilmektedir .</a:t>
            </a: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2464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/>
              <a:t>Yüksek İrtifaya Kısa Süreli Uyumlar: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Yüksekliğe (2000 m'ye kadar) çıkılması ile başlayan ilk fizyolojik uyumlar kısa süreli uyumlar olarak adlandırılır.</a:t>
            </a:r>
          </a:p>
          <a:p>
            <a:pPr eaLnBrk="1" hangingPunct="1"/>
            <a:r>
              <a:rPr lang="tr-TR" altLang="tr-TR" smtClean="0"/>
              <a:t>Bunlar;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–Hiperventilasyon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–Doku kan akımında artış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15570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Kısa süreli uyumlar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P02 'nin azalımı nedeniyle dokuya ihtiyaç duyulan 02 'nin sağlanabilmesi için hiperventilasyonun oluşumu,</a:t>
            </a:r>
          </a:p>
          <a:p>
            <a:pPr eaLnBrk="1" hangingPunct="1"/>
            <a:r>
              <a:rPr lang="tr-TR" altLang="tr-TR" smtClean="0"/>
              <a:t>Kalp atım hızının artışıyla dokulara kan akımının artırılmasının sağlanılması (istirahatta ve egzersizde).</a:t>
            </a:r>
          </a:p>
          <a:p>
            <a:pPr eaLnBrk="1" hangingPunct="1"/>
            <a:r>
              <a:rPr lang="tr-TR" altLang="tr-TR" smtClean="0"/>
              <a:t>Kanda PH alkali tarafa kayar 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071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Hiperventilasyon: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Yüksek irtifaya çıkış ile ilk bir kaç günde belirgin bir artış varken, yaklaşık bir hafta sonra sabitleşir.</a:t>
            </a:r>
          </a:p>
          <a:p>
            <a:pPr eaLnBrk="1" hangingPunct="1"/>
            <a:r>
              <a:rPr lang="tr-TR" altLang="tr-TR" smtClean="0"/>
              <a:t>Hiperventilasyon azalmaya başlasa da normal düzeye dönebilmesi için yıllarca yüksek irtifada kalınmasını gerektirir.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0674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z="4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Yüksek irtifaya ilk çıkıldığında, yükseltide yapılan kısa süreli ve şiddetli egzersizle (anaerobik) kan laktat düzeyinde meydana gelen artışlar, kanın asit-baz dengesini bozarak performansı olumsuz yönde etkilemektedir.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Bu yüzden yüksek irtifaya çıkış sonrası ilk günlerde anaerobik egzersizler yapılmamalıdır.</a:t>
            </a:r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210847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Yüksek irtifada antrenman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/>
              <a:t>Eğer sporcular yüksek irtifada antrene edilmek istenirse şu ilkelere dikkat etmek gerekir: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–Yükseklik 1800 m -2300 m arasında olmalı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–2-4 hafta kalınmalı,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–Başlangıçta aerobik, daha sonraları anaerobik çalışmalara yer verilmeli, deniz seviyesindeki çalışma düzeyine ulaşmak için daha alçak irtifalara inilmeli(1250 m gibi)(yüksek irtifada yaşa-düşük irtifada çalış)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–Deniz seviyesine dönüş sonrası yarışmalar 2 hafta içinden yapılmalıdır.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/>
              <a:t>Yükseklik ile kazanılan fizyolojik uyumlar, daha doğrusu yüksek irtifanın yararlı etkileri, deniz düzeyine indikten sonra 2-3 hafta kadar devam etmekte ve daha sonra ortadan kalkmaktadır.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/>
          </a:p>
        </p:txBody>
      </p:sp>
    </p:spTree>
    <p:extLst>
      <p:ext uri="{BB962C8B-B14F-4D97-AF65-F5344CB8AC3E}">
        <p14:creationId xmlns:p14="http://schemas.microsoft.com/office/powerpoint/2010/main" val="2185963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Dağ hastalıkları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Akut dağ hastalığı</a:t>
            </a:r>
          </a:p>
          <a:p>
            <a:pPr eaLnBrk="1" hangingPunct="1"/>
            <a:r>
              <a:rPr lang="tr-TR" altLang="tr-TR" smtClean="0"/>
              <a:t>Yükseltide akciğer ödemi</a:t>
            </a:r>
          </a:p>
          <a:p>
            <a:pPr eaLnBrk="1" hangingPunct="1"/>
            <a:r>
              <a:rPr lang="tr-TR" altLang="tr-TR" smtClean="0"/>
              <a:t>Yükseltide beyin ödemi</a:t>
            </a:r>
          </a:p>
          <a:p>
            <a:pPr eaLnBrk="1" hangingPunct="1">
              <a:buFontTx/>
              <a:buNone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15465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Yükseltide akciğer ödemi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Akut dağ hastalığı bulgularına ek olarak;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–Egzersiz sırasında soluk almada güçlük, yorgunluk, kuru öksürük, kalp atım hızı ve soluk alıp vermenin hızlanması, sesli ve hırıltılı solunum, balgam çıkarma, hareketlerde sersemlik bulgularıyla kendini gösterir.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Tedavide; mümkün olan en kısa sürede en azından 600-950 m ye inilmeli, kişiye bol sıvı verilmeli, mümkünse oksijen verilmeli ve en azından 3 gün egzersiz yapması yasaklanmalıdır.</a:t>
            </a:r>
          </a:p>
          <a:p>
            <a:pPr eaLnBrk="1" hangingPunct="1"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9819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Soğuk ortamda egzersizin olumsuz etkileri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Soğuk hava su tutmaya neden olarak ağız ve boğazda kuruluğa neden olur.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Normal şartlara göre nefes alma-verme süresi 1/3 kısalır.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Dakika solunum sayısı değişebilir.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Özellikle dağcılılk sporuyla ilgilenenlerde hipotermia’ya neden olur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Şişman kişiler zayıflara göre soğuğa daha dayanıklıdır.</a:t>
            </a:r>
          </a:p>
        </p:txBody>
      </p:sp>
    </p:spTree>
    <p:extLst>
      <p:ext uri="{BB962C8B-B14F-4D97-AF65-F5344CB8AC3E}">
        <p14:creationId xmlns:p14="http://schemas.microsoft.com/office/powerpoint/2010/main" val="30293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Sıcak Ortamda (hipotermik Ortam) spor</a:t>
            </a:r>
            <a:br>
              <a:rPr lang="tr-TR" altLang="tr-TR" sz="4000"/>
            </a:br>
            <a:endParaRPr lang="tr-TR" altLang="tr-TR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/>
              <a:t>Egzersizde metabolik oran 20-25 kat artarak ısı üretimini artırır. Buda ısı kaybı yolarının devreye girmesiyle dengelenir.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Sıcak ortamda yapılan egzersizlerde oluşan ısının uzaklaştırılması, büyük oranda vazodilatasyon ve terleme ile sağlanmaktadır.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Sıcak-kuru hava, sıcak-nemli havada egzersiz yapıldığında ısının uzaklaştırılması büyük önem taşır.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Ortam ısısına göre O2 tüketimi, kalp atım hızı, laktik asit birikimi ve enerji tüketimi düzeyi de değişiklik gösterir.</a:t>
            </a:r>
          </a:p>
        </p:txBody>
      </p:sp>
    </p:spTree>
    <p:extLst>
      <p:ext uri="{BB962C8B-B14F-4D97-AF65-F5344CB8AC3E}">
        <p14:creationId xmlns:p14="http://schemas.microsoft.com/office/powerpoint/2010/main" val="34106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Terleme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Egzersizde ısı kaybı, ısı üretiminin arttığı durumlarda deri kan akımının artış ile birlikte deriye ait kılcal damarların genişlemesi ve ter bezlerinin aktiviteleri ile gerçekleşir.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Terleme ile ısı kaybı kontrol altında tutulabilir.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Vücutta sıvı miktarı azaldıkça ısıya karşı toleransta azalır.</a:t>
            </a:r>
          </a:p>
        </p:txBody>
      </p:sp>
    </p:spTree>
    <p:extLst>
      <p:ext uri="{BB962C8B-B14F-4D97-AF65-F5344CB8AC3E}">
        <p14:creationId xmlns:p14="http://schemas.microsoft.com/office/powerpoint/2010/main" val="265050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Antrenmanlar ve terleme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Soğuk bölgelerde yapılan antrenmenlarla terleme eşiğinde değişme görülmez.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Sıcak bölgelerde antrenmanlarla ısıya uyum gelişir ve terleme eşiği azaltılarak sporcunun daha erken terlemeye başlanılması sağlanır.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Antrenmanlar aldestron hormonu uyarısını etkinleştirerek, terde kaybedilen Na</a:t>
            </a:r>
            <a:r>
              <a:rPr lang="tr-TR" altLang="tr-TR" sz="2000"/>
              <a:t> + </a:t>
            </a:r>
            <a:r>
              <a:rPr lang="tr-TR" altLang="tr-TR" smtClean="0"/>
              <a:t>ve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  Cl </a:t>
            </a:r>
            <a:r>
              <a:rPr lang="tr-TR" altLang="tr-TR" sz="2000"/>
              <a:t>-1 ‘</a:t>
            </a:r>
            <a:r>
              <a:rPr lang="tr-TR" altLang="tr-TR" smtClean="0"/>
              <a:t>ın</a:t>
            </a:r>
            <a:r>
              <a:rPr lang="tr-TR" altLang="tr-TR" sz="2000"/>
              <a:t> </a:t>
            </a:r>
            <a:r>
              <a:rPr lang="tr-TR" altLang="tr-TR" smtClean="0"/>
              <a:t>miktarının azalımını sağlar</a:t>
            </a:r>
            <a:r>
              <a:rPr lang="tr-TR" altLang="tr-TR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2271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Sıcağa uyum sağlama (aklimatizasyon)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Yaş ve ısıya uyum</a:t>
            </a:r>
          </a:p>
          <a:p>
            <a:pPr lvl="1" eaLnBrk="1" hangingPunct="1"/>
            <a:r>
              <a:rPr lang="tr-TR" altLang="tr-TR" smtClean="0"/>
              <a:t>Yaşlılar ve çocuklarda sıcağın olumsuz etkileri daha fazla görülür</a:t>
            </a:r>
          </a:p>
          <a:p>
            <a:pPr eaLnBrk="1" hangingPunct="1"/>
            <a:r>
              <a:rPr lang="tr-TR" altLang="tr-TR" smtClean="0"/>
              <a:t>Cinsiyet ve ısıya uyum</a:t>
            </a:r>
          </a:p>
          <a:p>
            <a:pPr lvl="1" eaLnBrk="1" hangingPunct="1"/>
            <a:r>
              <a:rPr lang="tr-TR" altLang="tr-TR" smtClean="0"/>
              <a:t>Kadınların sıcak ve rutubetli havaya,erkeklerinde sıcak ve kuru havaya toleranslarının daha iyi olduğu belirtilmektedir.</a:t>
            </a:r>
          </a:p>
          <a:p>
            <a:pPr eaLnBrk="1" hangingPunct="1"/>
            <a:r>
              <a:rPr lang="tr-TR" altLang="tr-TR" smtClean="0"/>
              <a:t>Şişmanlık ve zayıflık</a:t>
            </a:r>
          </a:p>
        </p:txBody>
      </p:sp>
    </p:spTree>
    <p:extLst>
      <p:ext uri="{BB962C8B-B14F-4D97-AF65-F5344CB8AC3E}">
        <p14:creationId xmlns:p14="http://schemas.microsoft.com/office/powerpoint/2010/main" val="289078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Isıya bağlı rahatsızlıklar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Isı krampları</a:t>
            </a:r>
          </a:p>
          <a:p>
            <a:pPr eaLnBrk="1" hangingPunct="1"/>
            <a:r>
              <a:rPr lang="tr-TR" altLang="tr-TR" smtClean="0"/>
              <a:t>Isı yorgunluğu</a:t>
            </a:r>
          </a:p>
          <a:p>
            <a:pPr eaLnBrk="1" hangingPunct="1"/>
            <a:r>
              <a:rPr lang="tr-TR" altLang="tr-TR" smtClean="0"/>
              <a:t>Isı bitkinliği</a:t>
            </a:r>
          </a:p>
          <a:p>
            <a:pPr eaLnBrk="1" hangingPunct="1"/>
            <a:r>
              <a:rPr lang="tr-TR" altLang="tr-TR" smtClean="0"/>
              <a:t>Isı çarpması</a:t>
            </a:r>
          </a:p>
          <a:p>
            <a:pPr eaLnBrk="1" hangingPunct="1"/>
            <a:r>
              <a:rPr lang="tr-TR" altLang="tr-TR" smtClean="0"/>
              <a:t>dehidratasyon:sıcak havada egzersiz sırasında 3-5 lt. arasında terle su kaybı ile oluşur.</a:t>
            </a:r>
          </a:p>
          <a:p>
            <a:pPr lvl="1"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105558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6600"/>
              <a:t>Yüksek İrtifa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8229600" cy="4144963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Yüksek irtifanın organizma üzerindeki etkilerine yönelik çalışmalara 1878 yılında başlanılmış ise de, </a:t>
            </a:r>
            <a:endParaRPr lang="tr-TR" altLang="tr-TR" smtClean="0"/>
          </a:p>
          <a:p>
            <a:pPr eaLnBrk="1" hangingPunct="1"/>
            <a:r>
              <a:rPr lang="tr-TR" altLang="tr-TR" b="1" smtClean="0"/>
              <a:t>Yüksek irtifa konusu 1968 yılında yapılan Mexico olimpiyatları ile sporda en önemli konulardan biri haline gelmiştir.</a:t>
            </a: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6940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1129</Words>
  <Application>Microsoft Office PowerPoint</Application>
  <PresentationFormat>Geniş ekran</PresentationFormat>
  <Paragraphs>116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Teması</vt:lpstr>
      <vt:lpstr>SPOR ANTROPOLOJİSİ</vt:lpstr>
      <vt:lpstr>Soğuk Ortam (hipotermik Ortam) ve Egzersiz</vt:lpstr>
      <vt:lpstr>Soğuk ortamda egzersizin olumsuz etkileri</vt:lpstr>
      <vt:lpstr>Sıcak Ortamda (hipotermik Ortam) spor </vt:lpstr>
      <vt:lpstr>Terleme</vt:lpstr>
      <vt:lpstr>Antrenmanlar ve terleme</vt:lpstr>
      <vt:lpstr>Sıcağa uyum sağlama (aklimatizasyon)</vt:lpstr>
      <vt:lpstr>Isıya bağlı rahatsızlıklar</vt:lpstr>
      <vt:lpstr>Yüksek İrtifa</vt:lpstr>
      <vt:lpstr>SORUN</vt:lpstr>
      <vt:lpstr>Yükselti-irtifa nedir ?</vt:lpstr>
      <vt:lpstr>Fiziksel performans hangi yüksekliklerde etkilenir ?</vt:lpstr>
      <vt:lpstr>PowerPoint Sunusu</vt:lpstr>
      <vt:lpstr>Hipoksia (Oksijen Eksikliği)</vt:lpstr>
      <vt:lpstr>Yüksek İrtifanın Etkileri</vt:lpstr>
      <vt:lpstr>Hipoksianın organizmaya etkileri nelere bağlıdır ?</vt:lpstr>
      <vt:lpstr>Hipoksianın etkileri-2</vt:lpstr>
      <vt:lpstr>Aklimatizasyon</vt:lpstr>
      <vt:lpstr>Aklimatizasyon-süre ?</vt:lpstr>
      <vt:lpstr>Herkes aklimatize olabilir mi?</vt:lpstr>
      <vt:lpstr>Yüksek İrtifaya Kısa Süreli Uyumlar:</vt:lpstr>
      <vt:lpstr>Kısa süreli uyumlar</vt:lpstr>
      <vt:lpstr>Hiperventilasyon:</vt:lpstr>
      <vt:lpstr>PowerPoint Sunusu</vt:lpstr>
      <vt:lpstr>Yüksek irtifada antrenman</vt:lpstr>
      <vt:lpstr>Dağ hastalıkları</vt:lpstr>
      <vt:lpstr>Yükseltide akciğer ödemi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3</cp:revision>
  <dcterms:created xsi:type="dcterms:W3CDTF">2017-10-23T23:16:26Z</dcterms:created>
  <dcterms:modified xsi:type="dcterms:W3CDTF">2017-10-23T23:25:36Z</dcterms:modified>
</cp:coreProperties>
</file>