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47" name="Rectangle 46"/>
          <p:cNvSpPr/>
          <p:nvPr/>
        </p:nvSpPr>
        <p:spPr>
          <a:xfrm>
            <a:off x="5436859" y="-23701"/>
            <a:ext cx="4099137" cy="25484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408" y="2984339"/>
            <a:ext cx="3874785" cy="1875528"/>
          </a:xfrm>
        </p:spPr>
        <p:txBody>
          <a:bodyPr>
            <a:normAutofit/>
          </a:bodyPr>
          <a:lstStyle>
            <a:lvl1pPr>
              <a:defRPr sz="3967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35408" y="4871376"/>
            <a:ext cx="3870631" cy="1389026"/>
          </a:xfrm>
        </p:spPr>
        <p:txBody>
          <a:bodyPr>
            <a:normAutofit/>
          </a:bodyPr>
          <a:lstStyle>
            <a:lvl1pPr marL="0" indent="0" algn="l">
              <a:buNone/>
              <a:defRPr sz="1983">
                <a:solidFill>
                  <a:srgbClr val="424242"/>
                </a:solidFill>
              </a:defRPr>
            </a:lvl1pPr>
            <a:lvl2pPr marL="503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8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2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0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89" name="Rectangle 88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</p:spTree>
    <p:extLst>
      <p:ext uri="{BB962C8B-B14F-4D97-AF65-F5344CB8AC3E}">
        <p14:creationId xmlns:p14="http://schemas.microsoft.com/office/powerpoint/2010/main" val="150783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4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6" y="1135069"/>
            <a:ext cx="1735985" cy="526723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1771" y="1135069"/>
            <a:ext cx="6342721" cy="526723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1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589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1915" y="3196284"/>
            <a:ext cx="7762150" cy="1500805"/>
          </a:xfrm>
        </p:spPr>
        <p:txBody>
          <a:bodyPr anchor="b"/>
          <a:lstStyle>
            <a:lvl1pPr algn="l">
              <a:defRPr sz="4408" b="0" cap="none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916" y="4701823"/>
            <a:ext cx="7762149" cy="1675270"/>
          </a:xfrm>
        </p:spPr>
        <p:txBody>
          <a:bodyPr anchor="t"/>
          <a:lstStyle>
            <a:lvl1pPr marL="0" indent="0">
              <a:buNone/>
              <a:defRPr sz="2204">
                <a:solidFill>
                  <a:schemeClr val="tx1">
                    <a:tint val="75000"/>
                  </a:schemeClr>
                </a:solidFill>
              </a:defRPr>
            </a:lvl1pPr>
            <a:lvl2pPr marL="503789" indent="0">
              <a:buNone/>
              <a:defRPr sz="1983">
                <a:solidFill>
                  <a:schemeClr val="tx1">
                    <a:tint val="75000"/>
                  </a:schemeClr>
                </a:solidFill>
              </a:defRPr>
            </a:lvl2pPr>
            <a:lvl3pPr marL="1007577" indent="0">
              <a:buNone/>
              <a:defRPr sz="1763">
                <a:solidFill>
                  <a:schemeClr val="tx1">
                    <a:tint val="75000"/>
                  </a:schemeClr>
                </a:solidFill>
              </a:defRPr>
            </a:lvl3pPr>
            <a:lvl4pPr marL="151136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15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8943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273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652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030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90954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9047" y="2549060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32247" y="2549058"/>
            <a:ext cx="3999332" cy="384877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1385" y="2551899"/>
            <a:ext cx="3575165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235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1066" y="2551900"/>
            <a:ext cx="3573491" cy="704923"/>
          </a:xfrm>
        </p:spPr>
        <p:txBody>
          <a:bodyPr anchor="b"/>
          <a:lstStyle>
            <a:lvl1pPr marL="0" indent="0">
              <a:buNone/>
              <a:defRPr sz="2645" b="1">
                <a:solidFill>
                  <a:schemeClr val="accent1"/>
                </a:solidFill>
              </a:defRPr>
            </a:lvl1pPr>
            <a:lvl2pPr marL="503789" indent="0">
              <a:buNone/>
              <a:defRPr sz="2204" b="1"/>
            </a:lvl2pPr>
            <a:lvl3pPr marL="1007577" indent="0">
              <a:buNone/>
              <a:defRPr sz="1983" b="1"/>
            </a:lvl3pPr>
            <a:lvl4pPr marL="1511366" indent="0">
              <a:buNone/>
              <a:defRPr sz="1763" b="1"/>
            </a:lvl4pPr>
            <a:lvl5pPr marL="2015155" indent="0">
              <a:buNone/>
              <a:defRPr sz="1763" b="1"/>
            </a:lvl5pPr>
            <a:lvl6pPr marL="2518943" indent="0">
              <a:buNone/>
              <a:defRPr sz="1763" b="1"/>
            </a:lvl6pPr>
            <a:lvl7pPr marL="3022732" indent="0">
              <a:buNone/>
              <a:defRPr sz="1763" b="1"/>
            </a:lvl7pPr>
            <a:lvl8pPr marL="3526521" indent="0">
              <a:buNone/>
              <a:defRPr sz="1763" b="1"/>
            </a:lvl8pPr>
            <a:lvl9pPr marL="4030309" indent="0">
              <a:buNone/>
              <a:defRPr sz="1763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247" y="3277673"/>
            <a:ext cx="3999332" cy="3124628"/>
          </a:xfrm>
        </p:spPr>
        <p:txBody>
          <a:bodyPr/>
          <a:lstStyle>
            <a:lvl1pPr>
              <a:defRPr sz="2645"/>
            </a:lvl1pPr>
            <a:lvl2pPr>
              <a:defRPr sz="2204"/>
            </a:lvl2pPr>
            <a:lvl3pPr>
              <a:defRPr sz="1983"/>
            </a:lvl3pPr>
            <a:lvl4pPr>
              <a:defRPr sz="1763"/>
            </a:lvl4pPr>
            <a:lvl5pPr>
              <a:defRPr sz="1763"/>
            </a:lvl5pPr>
            <a:lvl6pPr>
              <a:defRPr sz="1763"/>
            </a:lvl6pPr>
            <a:lvl7pPr>
              <a:defRPr sz="1763"/>
            </a:lvl7pPr>
            <a:lvl8pPr>
              <a:defRPr sz="1763"/>
            </a:lvl8pPr>
            <a:lvl9pPr>
              <a:defRPr sz="1763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06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3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4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7" name="Rectangle 56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58" name="Rectangle 57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059" y="943766"/>
            <a:ext cx="3614098" cy="5675346"/>
          </a:xfrm>
        </p:spPr>
        <p:txBody>
          <a:bodyPr/>
          <a:lstStyle>
            <a:lvl1pPr>
              <a:defRPr sz="2645"/>
            </a:lvl1pPr>
            <a:lvl2pPr>
              <a:defRPr sz="2424"/>
            </a:lvl2pPr>
            <a:lvl3pPr>
              <a:defRPr sz="2204"/>
            </a:lvl3pPr>
            <a:lvl4pPr>
              <a:defRPr sz="1983"/>
            </a:lvl4pPr>
            <a:lvl5pPr>
              <a:defRPr sz="1763"/>
            </a:lvl5pPr>
            <a:lvl6pPr>
              <a:defRPr sz="2204"/>
            </a:lvl6pPr>
            <a:lvl7pPr>
              <a:defRPr sz="2204"/>
            </a:lvl7pPr>
            <a:lvl8pPr>
              <a:defRPr sz="2204"/>
            </a:lvl8pPr>
            <a:lvl9pPr>
              <a:defRPr sz="220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972" y="2928099"/>
            <a:ext cx="3864513" cy="1612178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9181" y="4558355"/>
            <a:ext cx="3857745" cy="1672505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6369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447200" y="0"/>
            <a:ext cx="11615310" cy="75565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5334119" y="-23702"/>
            <a:ext cx="4302522" cy="6910639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1" name="Rectangle 100"/>
          <p:cNvSpPr/>
          <p:nvPr/>
        </p:nvSpPr>
        <p:spPr>
          <a:xfrm>
            <a:off x="5436859" y="-23701"/>
            <a:ext cx="4099137" cy="687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2" name="Rectangle 101"/>
          <p:cNvSpPr/>
          <p:nvPr/>
        </p:nvSpPr>
        <p:spPr>
          <a:xfrm>
            <a:off x="1059015" y="663186"/>
            <a:ext cx="4165862" cy="622375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105" name="Rectangle 104"/>
          <p:cNvSpPr/>
          <p:nvPr/>
        </p:nvSpPr>
        <p:spPr>
          <a:xfrm>
            <a:off x="5438956" y="6708387"/>
            <a:ext cx="4099137" cy="900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6646" y="2931922"/>
            <a:ext cx="3860317" cy="1612053"/>
          </a:xfrm>
        </p:spPr>
        <p:txBody>
          <a:bodyPr anchor="b">
            <a:normAutofit/>
          </a:bodyPr>
          <a:lstStyle>
            <a:lvl1pPr algn="l">
              <a:defRPr sz="3085" b="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75536" y="764459"/>
            <a:ext cx="3928892" cy="6025049"/>
          </a:xfrm>
        </p:spPr>
        <p:txBody>
          <a:bodyPr/>
          <a:lstStyle>
            <a:lvl1pPr marL="0" indent="0">
              <a:buNone/>
              <a:defRPr sz="3526">
                <a:solidFill>
                  <a:schemeClr val="accent1"/>
                </a:solidFill>
              </a:defRPr>
            </a:lvl1pPr>
            <a:lvl2pPr marL="503789" indent="0">
              <a:buNone/>
              <a:defRPr sz="3085"/>
            </a:lvl2pPr>
            <a:lvl3pPr marL="1007577" indent="0">
              <a:buNone/>
              <a:defRPr sz="2645"/>
            </a:lvl3pPr>
            <a:lvl4pPr marL="1511366" indent="0">
              <a:buNone/>
              <a:defRPr sz="2204"/>
            </a:lvl4pPr>
            <a:lvl5pPr marL="2015155" indent="0">
              <a:buNone/>
              <a:defRPr sz="2204"/>
            </a:lvl5pPr>
            <a:lvl6pPr marL="2518943" indent="0">
              <a:buNone/>
              <a:defRPr sz="2204"/>
            </a:lvl6pPr>
            <a:lvl7pPr marL="3022732" indent="0">
              <a:buNone/>
              <a:defRPr sz="2204"/>
            </a:lvl7pPr>
            <a:lvl8pPr marL="3526521" indent="0">
              <a:buNone/>
              <a:defRPr sz="2204"/>
            </a:lvl8pPr>
            <a:lvl9pPr marL="4030309" indent="0">
              <a:buNone/>
              <a:defRPr sz="220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6887" y="4554051"/>
            <a:ext cx="3859837" cy="1674331"/>
          </a:xfrm>
        </p:spPr>
        <p:txBody>
          <a:bodyPr>
            <a:normAutofit/>
          </a:bodyPr>
          <a:lstStyle>
            <a:lvl1pPr marL="0" indent="0">
              <a:buNone/>
              <a:defRPr sz="1763">
                <a:solidFill>
                  <a:srgbClr val="424242"/>
                </a:solidFill>
              </a:defRPr>
            </a:lvl1pPr>
            <a:lvl2pPr marL="503789" indent="0">
              <a:buNone/>
              <a:defRPr sz="1322"/>
            </a:lvl2pPr>
            <a:lvl3pPr marL="1007577" indent="0">
              <a:buNone/>
              <a:defRPr sz="1102"/>
            </a:lvl3pPr>
            <a:lvl4pPr marL="1511366" indent="0">
              <a:buNone/>
              <a:defRPr sz="992"/>
            </a:lvl4pPr>
            <a:lvl5pPr marL="2015155" indent="0">
              <a:buNone/>
              <a:defRPr sz="992"/>
            </a:lvl5pPr>
            <a:lvl6pPr marL="2518943" indent="0">
              <a:buNone/>
              <a:defRPr sz="992"/>
            </a:lvl6pPr>
            <a:lvl7pPr marL="3022732" indent="0">
              <a:buNone/>
              <a:defRPr sz="992"/>
            </a:lvl7pPr>
            <a:lvl8pPr marL="3526521" indent="0">
              <a:buNone/>
              <a:defRPr sz="992"/>
            </a:lvl8pPr>
            <a:lvl9pPr marL="4030309" indent="0">
              <a:buNone/>
              <a:defRPr sz="99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67612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56446" y="0"/>
            <a:ext cx="11615310" cy="75565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983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983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83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534670" y="367454"/>
            <a:ext cx="9624060" cy="68156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70" name="Rectangle 69"/>
          <p:cNvSpPr/>
          <p:nvPr/>
        </p:nvSpPr>
        <p:spPr>
          <a:xfrm>
            <a:off x="5334119" y="-23702"/>
            <a:ext cx="4302522" cy="7704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0304" y="1132333"/>
            <a:ext cx="8215048" cy="12594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306" y="2560321"/>
            <a:ext cx="7925696" cy="3866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rgbClr val="FEFEFE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/>
              <a:t>2</a:t>
            </a:r>
            <a:r>
              <a:rPr lang="tr-TR" spc="-10"/>
              <a:t>00</a:t>
            </a:r>
            <a:r>
              <a:rPr lang="tr-TR"/>
              <a:t>5</a:t>
            </a:r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7916" y="6448214"/>
            <a:ext cx="4095572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2">
                <a:solidFill>
                  <a:schemeClr val="accent1"/>
                </a:solidFill>
              </a:defRPr>
            </a:lvl1pPr>
          </a:lstStyle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114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1007577" rtl="0" eaLnBrk="1" latinLnBrk="0" hangingPunct="1">
        <a:spcBef>
          <a:spcPct val="0"/>
        </a:spcBef>
        <a:buNone/>
        <a:defRPr sz="440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42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645" kern="1200">
          <a:solidFill>
            <a:schemeClr val="tx2"/>
          </a:solidFill>
          <a:latin typeface="+mn-lt"/>
          <a:ea typeface="+mn-ea"/>
          <a:cs typeface="+mn-cs"/>
        </a:defRPr>
      </a:lvl1pPr>
      <a:lvl2pPr marL="705304" indent="-302273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24" kern="1200">
          <a:solidFill>
            <a:schemeClr val="tx2"/>
          </a:solidFill>
          <a:latin typeface="+mn-lt"/>
          <a:ea typeface="+mn-ea"/>
          <a:cs typeface="+mn-cs"/>
        </a:defRPr>
      </a:lvl2pPr>
      <a:lvl3pPr marL="100757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4" kern="1200">
          <a:solidFill>
            <a:schemeClr val="tx2"/>
          </a:solidFill>
          <a:latin typeface="+mn-lt"/>
          <a:ea typeface="+mn-ea"/>
          <a:cs typeface="+mn-cs"/>
        </a:defRPr>
      </a:lvl3pPr>
      <a:lvl4pPr marL="1239320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983" kern="1200">
          <a:solidFill>
            <a:schemeClr val="tx2"/>
          </a:solidFill>
          <a:latin typeface="+mn-lt"/>
          <a:ea typeface="+mn-ea"/>
          <a:cs typeface="+mn-cs"/>
        </a:defRPr>
      </a:lvl4pPr>
      <a:lvl5pPr marL="1460987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76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72578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6pPr>
      <a:lvl7pPr marL="1894245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7pPr>
      <a:lvl8pPr marL="2115912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8pPr>
      <a:lvl9pPr marL="2337579" indent="-251894" algn="l" defTabSz="1007577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43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8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77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66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155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943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732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521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309" algn="l" defTabSz="1007577" rtl="0" eaLnBrk="1" latinLnBrk="0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 Başlık 5">
            <a:extLst>
              <a:ext uri="{FF2B5EF4-FFF2-40B4-BE49-F238E27FC236}">
                <a16:creationId xmlns:a16="http://schemas.microsoft.com/office/drawing/2014/main" xmlns="" id="{0F9DF002-0D1B-4588-B009-31A653B69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000" b="1" spc="-10" dirty="0">
                <a:latin typeface="Times New Roman"/>
                <a:cs typeface="Times New Roman"/>
              </a:rPr>
              <a:t>INTERACTIVE  COMPUTING</a:t>
            </a:r>
            <a:endParaRPr lang="tr-TR" dirty="0"/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xmlns="" id="{DEBCD867-5DCE-49B7-94B1-B853CAE0A2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ENE102-5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660" y="730250"/>
            <a:ext cx="7772400" cy="661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06680" rIns="0" bIns="0" rtlCol="0">
            <a:spAutoFit/>
          </a:bodyPr>
          <a:lstStyle/>
          <a:p>
            <a:pPr marL="1337945">
              <a:lnSpc>
                <a:spcPct val="100000"/>
              </a:lnSpc>
              <a:spcBef>
                <a:spcPts val="840"/>
              </a:spcBef>
            </a:pPr>
            <a:r>
              <a:rPr sz="3600" dirty="0"/>
              <a:t>Ploting Simple</a:t>
            </a:r>
            <a:r>
              <a:rPr sz="3600" spc="-25" dirty="0"/>
              <a:t> </a:t>
            </a:r>
            <a:r>
              <a:rPr sz="3600" dirty="0"/>
              <a:t>Graphs</a:t>
            </a:r>
          </a:p>
        </p:txBody>
      </p:sp>
      <p:sp>
        <p:nvSpPr>
          <p:cNvPr id="3" name="object 3"/>
          <p:cNvSpPr/>
          <p:nvPr/>
        </p:nvSpPr>
        <p:spPr>
          <a:xfrm>
            <a:off x="2386583" y="1900420"/>
            <a:ext cx="5545835" cy="4619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964565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Plotting Simple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dt" sz="half" idx="4294967295"/>
          </p:nvPr>
        </p:nvSpPr>
        <p:spPr>
          <a:xfrm>
            <a:off x="7013612" y="247357"/>
            <a:ext cx="2495127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dirty="0"/>
              <a:t>2</a:t>
            </a:r>
            <a:r>
              <a:rPr spc="-10" dirty="0"/>
              <a:t>00</a:t>
            </a:r>
            <a:r>
              <a:rPr dirty="0"/>
              <a:t>5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815857"/>
            <a:ext cx="8230234" cy="4550410"/>
          </a:xfrm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‘fplot’</a:t>
            </a:r>
            <a:endParaRPr sz="3200">
              <a:latin typeface="Times New Roman"/>
              <a:cs typeface="Times New Roman"/>
            </a:endParaRPr>
          </a:p>
          <a:p>
            <a:pPr marL="756285" marR="5080" lvl="1" indent="-286385">
              <a:lnSpc>
                <a:spcPct val="100200"/>
              </a:lnSpc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Takes the function of a single variable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limits  </a:t>
            </a:r>
            <a:r>
              <a:rPr sz="2800" spc="-5" dirty="0">
                <a:latin typeface="Times New Roman"/>
                <a:cs typeface="Times New Roman"/>
              </a:rPr>
              <a:t>of the axes as the input and produces a plot of the  function. In its simplest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form:</a:t>
            </a:r>
            <a:endParaRPr sz="2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fplot(‘function’,[xmin xmax])</a:t>
            </a:r>
            <a:endParaRPr sz="280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Example to plot f(x)= e </a:t>
            </a:r>
            <a:r>
              <a:rPr sz="2850" spc="-7" baseline="23391" dirty="0">
                <a:latin typeface="Times New Roman"/>
                <a:cs typeface="Times New Roman"/>
              </a:rPr>
              <a:t>–x/10</a:t>
            </a:r>
            <a:r>
              <a:rPr sz="2800" spc="-5" dirty="0">
                <a:latin typeface="Times New Roman"/>
                <a:cs typeface="Times New Roman"/>
              </a:rPr>
              <a:t>(sin x) for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0&lt;=x&lt;=20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» fplot('exp(-.1*x).*sin(x)',[0,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20])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» xlabel('x'), ylabel('f(x) = e^{x/10}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sin(x)')</a:t>
            </a:r>
            <a:endParaRPr sz="2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670"/>
              </a:spcBef>
            </a:pPr>
            <a:r>
              <a:rPr sz="2800" spc="-5" dirty="0">
                <a:latin typeface="Times New Roman"/>
                <a:cs typeface="Times New Roman"/>
              </a:rPr>
              <a:t>» title('A function plotted with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fplot')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850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71755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565"/>
              </a:spcBef>
            </a:pPr>
            <a:r>
              <a:rPr dirty="0"/>
              <a:t>Plotting Simple</a:t>
            </a:r>
            <a:r>
              <a:rPr spc="-25" dirty="0"/>
              <a:t> </a:t>
            </a:r>
            <a:r>
              <a:rPr dirty="0"/>
              <a:t>Graphs</a:t>
            </a:r>
          </a:p>
        </p:txBody>
      </p:sp>
      <p:sp>
        <p:nvSpPr>
          <p:cNvPr id="3" name="object 3"/>
          <p:cNvSpPr/>
          <p:nvPr/>
        </p:nvSpPr>
        <p:spPr>
          <a:xfrm>
            <a:off x="2244851" y="1900420"/>
            <a:ext cx="5689091" cy="47365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9268" y="730250"/>
            <a:ext cx="7772400" cy="713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1720"/>
              </a:spcBef>
            </a:pPr>
            <a:r>
              <a:rPr sz="3200" spc="-5" dirty="0"/>
              <a:t>Useful Built-in</a:t>
            </a:r>
            <a:r>
              <a:rPr sz="3200" spc="-10" dirty="0"/>
              <a:t> </a:t>
            </a:r>
            <a:r>
              <a:rPr sz="3200" spc="-5" dirty="0"/>
              <a:t>Functions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lang="tr-TR" dirty="0" smtClean="0"/>
              <a:t> 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71447" y="1960867"/>
            <a:ext cx="76041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Following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useful for matrix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manipulation: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648" y="2450985"/>
            <a:ext cx="1397635" cy="31045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rot90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fliplr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flipud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tril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triu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eshape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13285" y="2450985"/>
            <a:ext cx="4664075" cy="310451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rotates a matrix by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90</a:t>
            </a:r>
            <a:r>
              <a:rPr sz="2850" spc="-7" baseline="23391" dirty="0">
                <a:latin typeface="Times New Roman"/>
                <a:cs typeface="Times New Roman"/>
              </a:rPr>
              <a:t>0</a:t>
            </a:r>
            <a:endParaRPr sz="2850" baseline="23391">
              <a:latin typeface="Times New Roman"/>
              <a:cs typeface="Times New Roman"/>
            </a:endParaRPr>
          </a:p>
          <a:p>
            <a:pPr marL="13335" marR="5080">
              <a:lnSpc>
                <a:spcPct val="120200"/>
              </a:lnSpc>
              <a:spcBef>
                <a:spcPts val="5"/>
              </a:spcBef>
            </a:pPr>
            <a:r>
              <a:rPr sz="2800" spc="-5" dirty="0">
                <a:latin typeface="Times New Roman"/>
                <a:cs typeface="Times New Roman"/>
              </a:rPr>
              <a:t>flips 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from left to right  flips a </a:t>
            </a:r>
            <a:r>
              <a:rPr sz="2800" spc="-10" dirty="0">
                <a:latin typeface="Times New Roman"/>
                <a:cs typeface="Times New Roman"/>
              </a:rPr>
              <a:t>matrix </a:t>
            </a:r>
            <a:r>
              <a:rPr sz="2800" spc="-5" dirty="0">
                <a:latin typeface="Times New Roman"/>
                <a:cs typeface="Times New Roman"/>
              </a:rPr>
              <a:t>from </a:t>
            </a:r>
            <a:r>
              <a:rPr sz="2800" spc="5" dirty="0">
                <a:latin typeface="Times New Roman"/>
                <a:cs typeface="Times New Roman"/>
              </a:rPr>
              <a:t>up </a:t>
            </a:r>
            <a:r>
              <a:rPr sz="2800" spc="-5" dirty="0">
                <a:latin typeface="Times New Roman"/>
                <a:cs typeface="Times New Roman"/>
              </a:rPr>
              <a:t>to down  extracts the lower triangular </a:t>
            </a:r>
            <a:r>
              <a:rPr sz="2800" spc="-10" dirty="0">
                <a:latin typeface="Times New Roman"/>
                <a:cs typeface="Times New Roman"/>
              </a:rPr>
              <a:t>part  </a:t>
            </a:r>
            <a:r>
              <a:rPr sz="2800" spc="-5" dirty="0">
                <a:latin typeface="Times New Roman"/>
                <a:cs typeface="Times New Roman"/>
              </a:rPr>
              <a:t>extracts the upper triangular </a:t>
            </a:r>
            <a:r>
              <a:rPr sz="2800" spc="-10" dirty="0">
                <a:latin typeface="Times New Roman"/>
                <a:cs typeface="Times New Roman"/>
              </a:rPr>
              <a:t>part  </a:t>
            </a:r>
            <a:r>
              <a:rPr sz="2800" spc="-5" dirty="0">
                <a:latin typeface="Times New Roman"/>
                <a:cs typeface="Times New Roman"/>
              </a:rPr>
              <a:t>changes the shape of a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matrix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0660" y="730250"/>
            <a:ext cx="7772400" cy="698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8255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650"/>
              </a:spcBef>
            </a:pPr>
            <a:r>
              <a:rPr sz="4000" spc="-5" dirty="0"/>
              <a:t>Useful Built-in</a:t>
            </a:r>
            <a:r>
              <a:rPr sz="4000" spc="-10" dirty="0"/>
              <a:t> </a:t>
            </a:r>
            <a:r>
              <a:rPr sz="4000"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833463"/>
            <a:ext cx="6340475" cy="109537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Trigonometric functions (partial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list)</a:t>
            </a:r>
            <a:endParaRPr sz="32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Arguments must be in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radians</a:t>
            </a:r>
            <a:endParaRPr sz="3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42185" y="2998260"/>
          <a:ext cx="7273290" cy="3211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5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649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682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1165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asin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ts val="30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0835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acos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Tangent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3375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atan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tangent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9265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8275">
                        <a:lnSpc>
                          <a:spcPts val="3350"/>
                        </a:lnSpc>
                      </a:pP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Secant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2105">
                        <a:lnSpc>
                          <a:spcPts val="3350"/>
                        </a:lnSpc>
                      </a:pPr>
                      <a:r>
                        <a:rPr sz="2800" dirty="0">
                          <a:latin typeface="Times New Roman"/>
                          <a:cs typeface="Times New Roman"/>
                        </a:rPr>
                        <a:t>--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asec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</a:t>
                      </a:r>
                      <a:r>
                        <a:rPr sz="2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10" dirty="0">
                          <a:latin typeface="Times New Roman"/>
                          <a:cs typeface="Times New Roman"/>
                        </a:rPr>
                        <a:t>secant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3350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Hyperbolic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3175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3354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Hyperbolic</a:t>
                      </a:r>
                      <a:r>
                        <a:rPr sz="2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cosine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31750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28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asinh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66370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Inverse hyperbolic</a:t>
                      </a:r>
                      <a:r>
                        <a:rPr sz="2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sine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ts val="3295"/>
                        </a:lnSpc>
                      </a:pPr>
                      <a:r>
                        <a:rPr sz="2800" spc="-5" dirty="0">
                          <a:latin typeface="Times New Roman"/>
                          <a:cs typeface="Times New Roman"/>
                        </a:rPr>
                        <a:t>. .</a:t>
                      </a:r>
                      <a:r>
                        <a:rPr sz="2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latin typeface="Times New Roman"/>
                          <a:cs typeface="Times New Roman"/>
                        </a:rPr>
                        <a:t>.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46747"/>
            <a:ext cx="7772400" cy="9372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16205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915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04036" y="1707883"/>
            <a:ext cx="35763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Exponential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133079"/>
            <a:ext cx="1007110" cy="17799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exp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log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og10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sqrt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2114" y="2133079"/>
            <a:ext cx="2716530" cy="17799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675"/>
              </a:spcBef>
            </a:pPr>
            <a:r>
              <a:rPr sz="2400" spc="-5" dirty="0">
                <a:latin typeface="Times New Roman"/>
                <a:cs typeface="Times New Roman"/>
              </a:rPr>
              <a:t>Exponential</a:t>
            </a:r>
            <a:endParaRPr sz="2400">
              <a:latin typeface="Times New Roman"/>
              <a:cs typeface="Times New Roman"/>
            </a:endParaRPr>
          </a:p>
          <a:p>
            <a:pPr marL="12700" marR="5080" indent="635">
              <a:lnSpc>
                <a:spcPct val="119800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Natural logarithm (ln)  Base 10 logarithm  Square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root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4036" y="3972547"/>
            <a:ext cx="316166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Complex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4400791"/>
            <a:ext cx="920750" cy="177673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abs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conj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ag</a:t>
            </a:r>
            <a:endParaRPr sz="2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real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32700" y="4400791"/>
            <a:ext cx="2400935" cy="17767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2400" spc="-5" dirty="0">
                <a:latin typeface="Times New Roman"/>
                <a:cs typeface="Times New Roman"/>
              </a:rPr>
              <a:t>Absolute value  </a:t>
            </a:r>
            <a:r>
              <a:rPr sz="2400" spc="-10" dirty="0">
                <a:latin typeface="Times New Roman"/>
                <a:cs typeface="Times New Roman"/>
              </a:rPr>
              <a:t>Complex conjugate  </a:t>
            </a:r>
            <a:r>
              <a:rPr sz="2400" spc="-5" dirty="0">
                <a:latin typeface="Times New Roman"/>
                <a:cs typeface="Times New Roman"/>
              </a:rPr>
              <a:t>Imaginary </a:t>
            </a:r>
            <a:r>
              <a:rPr sz="2400" spc="-10" dirty="0">
                <a:latin typeface="Times New Roman"/>
                <a:cs typeface="Times New Roman"/>
              </a:rPr>
              <a:t>part  </a:t>
            </a:r>
            <a:r>
              <a:rPr sz="2400" spc="-5" dirty="0">
                <a:latin typeface="Times New Roman"/>
                <a:cs typeface="Times New Roman"/>
              </a:rPr>
              <a:t>Real</a:t>
            </a:r>
            <a:r>
              <a:rPr sz="2400" spc="-10" dirty="0">
                <a:latin typeface="Times New Roman"/>
                <a:cs typeface="Times New Roman"/>
              </a:rPr>
              <a:t> part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30250"/>
            <a:ext cx="77724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1720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341867"/>
            <a:ext cx="36760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Round-off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89835" y="2831968"/>
            <a:ext cx="1142365" cy="20783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fix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floor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ceil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685"/>
              </a:spcBef>
              <a:buChar char="–"/>
              <a:tabLst>
                <a:tab pos="299720" algn="l"/>
              </a:tabLst>
            </a:pP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ound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60029" y="2831968"/>
            <a:ext cx="4879340" cy="207835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785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0</a:t>
            </a:r>
            <a:endParaRPr sz="2800">
              <a:latin typeface="Times New Roman"/>
              <a:cs typeface="Times New Roman"/>
            </a:endParaRPr>
          </a:p>
          <a:p>
            <a:pPr marL="15875" marR="1359535" indent="-2540">
              <a:lnSpc>
                <a:spcPct val="120000"/>
              </a:lnSpc>
              <a:spcBef>
                <a:spcPts val="10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 –infinity  Round towards</a:t>
            </a:r>
            <a:r>
              <a:rPr sz="2800" spc="-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+infinity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800" spc="-5" dirty="0">
                <a:latin typeface="Times New Roman"/>
                <a:cs typeface="Times New Roman"/>
              </a:rPr>
              <a:t>Round towards the nearest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integer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775970"/>
            <a:ext cx="7772400" cy="792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3180" rIns="0" bIns="0" rtlCol="0">
            <a:spAutoFit/>
          </a:bodyPr>
          <a:lstStyle/>
          <a:p>
            <a:pPr marL="1026794">
              <a:lnSpc>
                <a:spcPct val="100000"/>
              </a:lnSpc>
              <a:spcBef>
                <a:spcPts val="340"/>
              </a:spcBef>
            </a:pPr>
            <a:r>
              <a:rPr spc="-5" dirty="0"/>
              <a:t>Useful Built-in</a:t>
            </a:r>
            <a:r>
              <a:rPr spc="-10" dirty="0"/>
              <a:t> </a:t>
            </a:r>
            <a:r>
              <a:rPr spc="-5" dirty="0"/>
              <a:t>Functions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04036" y="1590535"/>
            <a:ext cx="68402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Character string </a:t>
            </a:r>
            <a:r>
              <a:rPr sz="3200" dirty="0">
                <a:latin typeface="Times New Roman"/>
                <a:cs typeface="Times New Roman"/>
              </a:rPr>
              <a:t>manipulation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functions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1235" y="2122411"/>
            <a:ext cx="922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1235" y="3019444"/>
            <a:ext cx="1654810" cy="9645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blanks(n)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deblank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61235" y="4343795"/>
            <a:ext cx="1240790" cy="96456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434"/>
              </a:spcBef>
              <a:buChar char="–"/>
              <a:tabLst>
                <a:tab pos="299720" algn="l"/>
              </a:tabLst>
            </a:pPr>
            <a:r>
              <a:rPr sz="2800" spc="-10" dirty="0">
                <a:latin typeface="Times New Roman"/>
                <a:cs typeface="Times New Roman"/>
              </a:rPr>
              <a:t>eval</a:t>
            </a:r>
            <a:endParaRPr sz="28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335"/>
              </a:spcBef>
              <a:buChar char="–"/>
              <a:tabLst>
                <a:tab pos="299720" algn="l"/>
              </a:tabLst>
            </a:pPr>
            <a:r>
              <a:rPr sz="2800" spc="-5" dirty="0">
                <a:latin typeface="Times New Roman"/>
                <a:cs typeface="Times New Roman"/>
              </a:rPr>
              <a:t>findstr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61235" y="5711432"/>
            <a:ext cx="12204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–</a:t>
            </a:r>
            <a:r>
              <a:rPr sz="2800" spc="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int2str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5891" y="2077598"/>
            <a:ext cx="4780280" cy="4085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488315" indent="-635">
              <a:lnSpc>
                <a:spcPct val="110400"/>
              </a:lnSpc>
              <a:spcBef>
                <a:spcPts val="100"/>
              </a:spcBef>
            </a:pPr>
            <a:r>
              <a:rPr sz="2800" spc="-5" dirty="0">
                <a:latin typeface="Times New Roman"/>
                <a:cs typeface="Times New Roman"/>
              </a:rPr>
              <a:t>Creates character </a:t>
            </a:r>
            <a:r>
              <a:rPr sz="2800" dirty="0">
                <a:latin typeface="Times New Roman"/>
                <a:cs typeface="Times New Roman"/>
              </a:rPr>
              <a:t>arrays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using  automatic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padding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Creates n blank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characters</a:t>
            </a:r>
            <a:endParaRPr sz="2800">
              <a:latin typeface="Times New Roman"/>
              <a:cs typeface="Times New Roman"/>
            </a:endParaRPr>
          </a:p>
          <a:p>
            <a:pPr marL="13970" marR="5080" indent="1270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Removes the trailing blanks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from  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string</a:t>
            </a:r>
            <a:endParaRPr sz="28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305"/>
              </a:spcBef>
            </a:pPr>
            <a:r>
              <a:rPr sz="2800" spc="-10" dirty="0">
                <a:latin typeface="Times New Roman"/>
                <a:cs typeface="Times New Roman"/>
              </a:rPr>
              <a:t>Executes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spc="-10" dirty="0">
                <a:latin typeface="Times New Roman"/>
                <a:cs typeface="Times New Roman"/>
              </a:rPr>
              <a:t>string </a:t>
            </a:r>
            <a:r>
              <a:rPr sz="2800" spc="-5" dirty="0">
                <a:latin typeface="Times New Roman"/>
                <a:cs typeface="Times New Roman"/>
              </a:rPr>
              <a:t>as a </a:t>
            </a:r>
            <a:r>
              <a:rPr sz="2800" spc="-10" dirty="0">
                <a:latin typeface="Times New Roman"/>
                <a:cs typeface="Times New Roman"/>
              </a:rPr>
              <a:t>command</a:t>
            </a:r>
            <a:endParaRPr sz="2800">
              <a:latin typeface="Times New Roman"/>
              <a:cs typeface="Times New Roman"/>
            </a:endParaRPr>
          </a:p>
          <a:p>
            <a:pPr marL="13970" marR="74930" indent="-635">
              <a:lnSpc>
                <a:spcPts val="3020"/>
              </a:lnSpc>
              <a:spcBef>
                <a:spcPts val="720"/>
              </a:spcBef>
            </a:pPr>
            <a:r>
              <a:rPr sz="2800" spc="-5" dirty="0">
                <a:latin typeface="Times New Roman"/>
                <a:cs typeface="Times New Roman"/>
              </a:rPr>
              <a:t>Finds the specified substring </a:t>
            </a:r>
            <a:r>
              <a:rPr sz="2800" spc="-10" dirty="0">
                <a:latin typeface="Times New Roman"/>
                <a:cs typeface="Times New Roman"/>
              </a:rPr>
              <a:t>in </a:t>
            </a:r>
            <a:r>
              <a:rPr sz="2800" spc="-5" dirty="0">
                <a:latin typeface="Times New Roman"/>
                <a:cs typeface="Times New Roman"/>
              </a:rPr>
              <a:t>a  given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substring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800" spc="-5" dirty="0">
                <a:latin typeface="Times New Roman"/>
                <a:cs typeface="Times New Roman"/>
              </a:rPr>
              <a:t>Converts integers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strings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5630" y="730250"/>
            <a:ext cx="8215048" cy="6572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41275" rIns="0" bIns="0" rtlCol="0">
            <a:spAutoFit/>
          </a:bodyPr>
          <a:lstStyle/>
          <a:p>
            <a:pPr marL="1255395">
              <a:lnSpc>
                <a:spcPct val="100000"/>
              </a:lnSpc>
              <a:spcBef>
                <a:spcPts val="325"/>
              </a:spcBef>
            </a:pPr>
            <a:r>
              <a:rPr sz="4000" spc="-5" dirty="0"/>
              <a:t>Useful Built-in Functions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3506973" y="1880162"/>
            <a:ext cx="5780502" cy="511236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3970" marR="499745" indent="-635">
              <a:lnSpc>
                <a:spcPct val="119800"/>
              </a:lnSpc>
              <a:spcBef>
                <a:spcPts val="90"/>
              </a:spcBef>
            </a:pPr>
            <a:r>
              <a:rPr sz="2400" spc="-5" dirty="0"/>
              <a:t>true(=1) </a:t>
            </a:r>
            <a:r>
              <a:rPr sz="2400" dirty="0"/>
              <a:t>for </a:t>
            </a:r>
            <a:r>
              <a:rPr sz="2400" spc="-5" dirty="0"/>
              <a:t>character arrays  true(=1) </a:t>
            </a:r>
            <a:r>
              <a:rPr sz="2400" dirty="0"/>
              <a:t>for </a:t>
            </a:r>
            <a:r>
              <a:rPr sz="2400" spc="-5" dirty="0"/>
              <a:t>alphabetical </a:t>
            </a:r>
            <a:r>
              <a:rPr sz="2400" dirty="0"/>
              <a:t>characters  </a:t>
            </a:r>
            <a:r>
              <a:rPr sz="2400" spc="-5" dirty="0"/>
              <a:t>true(=1) </a:t>
            </a:r>
            <a:r>
              <a:rPr sz="2400" dirty="0"/>
              <a:t>if the </a:t>
            </a:r>
            <a:r>
              <a:rPr sz="2400" spc="-5" dirty="0"/>
              <a:t>argument is </a:t>
            </a:r>
            <a:r>
              <a:rPr sz="2400" dirty="0"/>
              <a:t>a</a:t>
            </a:r>
            <a:r>
              <a:rPr sz="2400" spc="-45" dirty="0"/>
              <a:t> </a:t>
            </a:r>
            <a:r>
              <a:rPr sz="2400" spc="-5" dirty="0"/>
              <a:t>string</a:t>
            </a:r>
          </a:p>
          <a:p>
            <a:pPr marL="13970" marR="742315">
              <a:lnSpc>
                <a:spcPct val="100000"/>
              </a:lnSpc>
              <a:spcBef>
                <a:spcPts val="565"/>
              </a:spcBef>
            </a:pPr>
            <a:r>
              <a:rPr sz="2400" spc="-5" dirty="0"/>
              <a:t>converts any upper case letters to  lower case</a:t>
            </a:r>
          </a:p>
          <a:p>
            <a:pPr marL="13335">
              <a:lnSpc>
                <a:spcPct val="100000"/>
              </a:lnSpc>
              <a:spcBef>
                <a:spcPts val="565"/>
              </a:spcBef>
            </a:pPr>
            <a:r>
              <a:rPr sz="2400" dirty="0"/>
              <a:t>converts to upper</a:t>
            </a:r>
            <a:r>
              <a:rPr sz="2400" spc="-40" dirty="0"/>
              <a:t> </a:t>
            </a:r>
            <a:r>
              <a:rPr sz="2400" dirty="0"/>
              <a:t>case</a:t>
            </a:r>
          </a:p>
          <a:p>
            <a:pPr marL="12700" marR="5080" indent="-635" algn="just">
              <a:lnSpc>
                <a:spcPct val="109800"/>
              </a:lnSpc>
              <a:spcBef>
                <a:spcPts val="295"/>
              </a:spcBef>
            </a:pPr>
            <a:r>
              <a:rPr sz="2400" spc="-5" dirty="0"/>
              <a:t>compares two strings, </a:t>
            </a:r>
            <a:r>
              <a:rPr sz="2400" dirty="0"/>
              <a:t>returns 1 if </a:t>
            </a:r>
            <a:r>
              <a:rPr sz="2400" spc="-5" dirty="0"/>
              <a:t>same  compares the first </a:t>
            </a:r>
            <a:r>
              <a:rPr sz="2400" dirty="0"/>
              <a:t>n </a:t>
            </a:r>
            <a:r>
              <a:rPr sz="2400" spc="-5" dirty="0"/>
              <a:t>characters </a:t>
            </a:r>
            <a:r>
              <a:rPr sz="2400" dirty="0"/>
              <a:t>in </a:t>
            </a:r>
            <a:r>
              <a:rPr sz="2400" spc="-5" dirty="0"/>
              <a:t>given  strings</a:t>
            </a:r>
          </a:p>
          <a:p>
            <a:pPr marL="13970" marR="282575" indent="635">
              <a:lnSpc>
                <a:spcPts val="2870"/>
              </a:lnSpc>
              <a:spcBef>
                <a:spcPts val="680"/>
              </a:spcBef>
            </a:pPr>
            <a:r>
              <a:rPr sz="2400" spc="-5" dirty="0"/>
              <a:t>concatenates strings ignoring trailing  </a:t>
            </a:r>
            <a:r>
              <a:rPr sz="2400" dirty="0"/>
              <a:t>blanks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437327"/>
            <a:ext cx="60248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Character string manipulation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functions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648" y="1865571"/>
            <a:ext cx="1141095" cy="177673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ischar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isletter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8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isstr</a:t>
            </a:r>
          </a:p>
          <a:p>
            <a:pPr marL="299085" indent="-286385">
              <a:lnSpc>
                <a:spcPct val="100000"/>
              </a:lnSpc>
              <a:spcBef>
                <a:spcPts val="560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lower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8648" y="3980882"/>
            <a:ext cx="1292860" cy="134112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6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dirty="0">
                <a:latin typeface="Times New Roman"/>
                <a:cs typeface="Times New Roman"/>
              </a:rPr>
              <a:t>upper</a:t>
            </a:r>
          </a:p>
          <a:p>
            <a:pPr marL="299085" indent="-286385">
              <a:lnSpc>
                <a:spcPct val="100000"/>
              </a:lnSpc>
              <a:spcBef>
                <a:spcPts val="57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strcmp</a:t>
            </a:r>
            <a:endParaRPr sz="2400" dirty="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65"/>
              </a:spcBef>
              <a:buChar char="–"/>
              <a:tabLst>
                <a:tab pos="299085" algn="l"/>
                <a:tab pos="299720" algn="l"/>
              </a:tabLst>
            </a:pPr>
            <a:r>
              <a:rPr sz="2400" spc="-5" dirty="0">
                <a:latin typeface="Times New Roman"/>
                <a:cs typeface="Times New Roman"/>
              </a:rPr>
              <a:t>strnc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28648" y="5735007"/>
            <a:ext cx="972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2400" dirty="0">
                <a:latin typeface="Times New Roman"/>
                <a:cs typeface="Times New Roman"/>
              </a:rPr>
              <a:t>–	</a:t>
            </a:r>
            <a:r>
              <a:rPr sz="2400" spc="-5" dirty="0">
                <a:latin typeface="Times New Roman"/>
                <a:cs typeface="Times New Roman"/>
              </a:rPr>
              <a:t>strcat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4300" y="789340"/>
            <a:ext cx="7772400" cy="850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71755" rIns="0" bIns="0" rtlCol="0">
            <a:spAutoFit/>
          </a:bodyPr>
          <a:lstStyle/>
          <a:p>
            <a:pPr marL="2418080">
              <a:lnSpc>
                <a:spcPct val="100000"/>
              </a:lnSpc>
              <a:spcBef>
                <a:spcPts val="565"/>
              </a:spcBef>
            </a:pPr>
            <a:r>
              <a:rPr spc="-5" dirty="0"/>
              <a:t>On-line Help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1617055"/>
            <a:ext cx="7504430" cy="46462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94615" indent="-342900">
              <a:lnSpc>
                <a:spcPct val="1097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‘help’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useful </a:t>
            </a:r>
            <a:r>
              <a:rPr sz="3200" spc="-10" dirty="0">
                <a:latin typeface="Times New Roman"/>
                <a:cs typeface="Times New Roman"/>
              </a:rPr>
              <a:t>if </a:t>
            </a:r>
            <a:r>
              <a:rPr sz="3200" dirty="0">
                <a:latin typeface="Times New Roman"/>
                <a:cs typeface="Times New Roman"/>
              </a:rPr>
              <a:t>you know the exact name 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</a:t>
            </a:r>
            <a:r>
              <a:rPr sz="3200" spc="-10" dirty="0">
                <a:latin typeface="Times New Roman"/>
                <a:cs typeface="Times New Roman"/>
              </a:rPr>
              <a:t> function.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</a:pPr>
            <a:r>
              <a:rPr sz="3200" spc="-5" dirty="0">
                <a:latin typeface="Times New Roman"/>
                <a:cs typeface="Times New Roman"/>
              </a:rPr>
              <a:t>&gt;&gt; help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i="1" spc="-5" dirty="0">
                <a:latin typeface="Times New Roman"/>
                <a:cs typeface="Times New Roman"/>
              </a:rPr>
              <a:t>functionname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  <a:tabLst>
                <a:tab pos="2618105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 help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help on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898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‘lookfor’ </a:t>
            </a:r>
            <a:r>
              <a:rPr sz="3200" dirty="0">
                <a:latin typeface="Times New Roman"/>
                <a:cs typeface="Times New Roman"/>
              </a:rPr>
              <a:t>is the </a:t>
            </a:r>
            <a:r>
              <a:rPr sz="3200" spc="-5" dirty="0">
                <a:latin typeface="Times New Roman"/>
                <a:cs typeface="Times New Roman"/>
              </a:rPr>
              <a:t>keyword </a:t>
            </a:r>
            <a:r>
              <a:rPr sz="3200" dirty="0">
                <a:latin typeface="Times New Roman"/>
                <a:cs typeface="Times New Roman"/>
              </a:rPr>
              <a:t>search </a:t>
            </a:r>
            <a:r>
              <a:rPr sz="3200" spc="-5" dirty="0">
                <a:latin typeface="Times New Roman"/>
                <a:cs typeface="Times New Roman"/>
              </a:rPr>
              <a:t>help. </a:t>
            </a:r>
            <a:r>
              <a:rPr sz="3200" dirty="0">
                <a:latin typeface="Times New Roman"/>
                <a:cs typeface="Times New Roman"/>
              </a:rPr>
              <a:t>Gets a  list of </a:t>
            </a:r>
            <a:r>
              <a:rPr sz="3200" spc="-5" dirty="0">
                <a:latin typeface="Times New Roman"/>
                <a:cs typeface="Times New Roman"/>
              </a:rPr>
              <a:t>functions </a:t>
            </a:r>
            <a:r>
              <a:rPr sz="3200" dirty="0">
                <a:latin typeface="Times New Roman"/>
                <a:cs typeface="Times New Roman"/>
              </a:rPr>
              <a:t>with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string </a:t>
            </a:r>
            <a:r>
              <a:rPr sz="3200" spc="-5" dirty="0">
                <a:latin typeface="Times New Roman"/>
                <a:cs typeface="Times New Roman"/>
              </a:rPr>
              <a:t>keyword </a:t>
            </a:r>
            <a:r>
              <a:rPr sz="3200" spc="-10" dirty="0">
                <a:latin typeface="Times New Roman"/>
                <a:cs typeface="Times New Roman"/>
              </a:rPr>
              <a:t>in  </a:t>
            </a:r>
            <a:r>
              <a:rPr sz="3200" dirty="0">
                <a:latin typeface="Times New Roman"/>
                <a:cs typeface="Times New Roman"/>
              </a:rPr>
              <a:t>their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description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</a:pPr>
            <a:r>
              <a:rPr sz="3200" spc="-5" dirty="0">
                <a:latin typeface="Times New Roman"/>
                <a:cs typeface="Times New Roman"/>
              </a:rPr>
              <a:t>&gt;&gt; lookfor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i="1" dirty="0">
                <a:latin typeface="Times New Roman"/>
                <a:cs typeface="Times New Roman"/>
              </a:rPr>
              <a:t>kewyword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</a:pPr>
            <a:r>
              <a:rPr sz="3200" i="1" dirty="0">
                <a:latin typeface="Times New Roman"/>
                <a:cs typeface="Times New Roman"/>
              </a:rPr>
              <a:t>&gt;&gt; </a:t>
            </a:r>
            <a:r>
              <a:rPr sz="3200" spc="-5" dirty="0">
                <a:latin typeface="Times New Roman"/>
                <a:cs typeface="Times New Roman"/>
              </a:rPr>
              <a:t>lookfor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determinant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41540"/>
            <a:ext cx="77724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2480945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On-line</a:t>
            </a:r>
            <a:r>
              <a:rPr spc="-15" dirty="0"/>
              <a:t> </a:t>
            </a:r>
            <a:r>
              <a:rPr spc="-5" dirty="0"/>
              <a:t>help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1447" y="1735315"/>
            <a:ext cx="800480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‘helpwin’ </a:t>
            </a:r>
            <a:r>
              <a:rPr sz="3200" dirty="0">
                <a:latin typeface="Times New Roman"/>
                <a:cs typeface="Times New Roman"/>
              </a:rPr>
              <a:t>is </a:t>
            </a:r>
            <a:r>
              <a:rPr sz="3200" spc="-5" dirty="0">
                <a:latin typeface="Times New Roman"/>
                <a:cs typeface="Times New Roman"/>
              </a:rPr>
              <a:t>the click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navigate </a:t>
            </a:r>
            <a:r>
              <a:rPr sz="3200" dirty="0">
                <a:latin typeface="Times New Roman"/>
                <a:cs typeface="Times New Roman"/>
              </a:rPr>
              <a:t>help.</a:t>
            </a:r>
            <a:r>
              <a:rPr sz="3200" spc="5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Chose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1447" y="2126069"/>
            <a:ext cx="8079740" cy="420878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470"/>
              </a:spcBef>
            </a:pPr>
            <a:r>
              <a:rPr sz="3200" spc="-5" dirty="0">
                <a:latin typeface="Times New Roman"/>
                <a:cs typeface="Times New Roman"/>
              </a:rPr>
              <a:t>‘Help Window’ from the help menu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0"/>
              </a:spcBef>
              <a:tabLst>
                <a:tab pos="2428875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helpwin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type helpwin at 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prompt</a:t>
            </a:r>
            <a:endParaRPr sz="3200">
              <a:latin typeface="Times New Roman"/>
              <a:cs typeface="Times New Roman"/>
            </a:endParaRPr>
          </a:p>
          <a:p>
            <a:pPr marL="355600" marR="659130" indent="-342900">
              <a:lnSpc>
                <a:spcPct val="1097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‘helpdesk’ </a:t>
            </a:r>
            <a:r>
              <a:rPr sz="3200" dirty="0">
                <a:latin typeface="Times New Roman"/>
                <a:cs typeface="Times New Roman"/>
              </a:rPr>
              <a:t>is the web browser </a:t>
            </a:r>
            <a:r>
              <a:rPr sz="3200" spc="-5" dirty="0">
                <a:latin typeface="Times New Roman"/>
                <a:cs typeface="Times New Roman"/>
              </a:rPr>
              <a:t>based help  Choose ‘Help Desk’ from the help menu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or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375"/>
              </a:spcBef>
              <a:tabLst>
                <a:tab pos="2562860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helpdesk	</a:t>
            </a:r>
            <a:r>
              <a:rPr sz="3200" dirty="0">
                <a:latin typeface="Times New Roman"/>
                <a:cs typeface="Times New Roman"/>
              </a:rPr>
              <a:t>% </a:t>
            </a:r>
            <a:r>
              <a:rPr sz="3200" spc="-5" dirty="0">
                <a:latin typeface="Times New Roman"/>
                <a:cs typeface="Times New Roman"/>
              </a:rPr>
              <a:t>type helpdesk at the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prompt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40"/>
              </a:lnSpc>
              <a:spcBef>
                <a:spcPts val="8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‘demo’ </a:t>
            </a:r>
            <a:r>
              <a:rPr sz="3200" spc="-5" dirty="0">
                <a:latin typeface="Times New Roman"/>
                <a:cs typeface="Times New Roman"/>
              </a:rPr>
              <a:t>runs demonstrations for </a:t>
            </a:r>
            <a:r>
              <a:rPr sz="3200" dirty="0">
                <a:latin typeface="Times New Roman"/>
                <a:cs typeface="Times New Roman"/>
              </a:rPr>
              <a:t>the categorized  </a:t>
            </a:r>
            <a:r>
              <a:rPr sz="3200" spc="-5" dirty="0">
                <a:latin typeface="Times New Roman"/>
                <a:cs typeface="Times New Roman"/>
              </a:rPr>
              <a:t>topics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&gt;&gt;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demo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5963" y="730250"/>
            <a:ext cx="8229600" cy="993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43510" rIns="0" bIns="0" rtlCol="0">
            <a:spAutoFit/>
          </a:bodyPr>
          <a:lstStyle/>
          <a:p>
            <a:pPr marL="1267460">
              <a:lnSpc>
                <a:spcPct val="100000"/>
              </a:lnSpc>
              <a:spcBef>
                <a:spcPts val="1130"/>
              </a:spcBef>
            </a:pPr>
            <a:r>
              <a:rPr spc="-5" dirty="0"/>
              <a:t>Saving and Loading 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6227" y="2200910"/>
            <a:ext cx="7336790" cy="47015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dirty="0">
                <a:latin typeface="Times New Roman"/>
                <a:cs typeface="Times New Roman"/>
              </a:rPr>
              <a:t>&gt;&gt; save tubedata.mat x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y</a:t>
            </a:r>
          </a:p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variables </a:t>
            </a:r>
            <a:r>
              <a:rPr sz="3200" dirty="0">
                <a:latin typeface="Times New Roman"/>
                <a:cs typeface="Times New Roman"/>
              </a:rPr>
              <a:t>x and y in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‘tubedata.mat’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5" dirty="0">
                <a:latin typeface="Times New Roman"/>
                <a:cs typeface="Times New Roman"/>
              </a:rPr>
              <a:t>&gt;&gt; save newdata rx </a:t>
            </a:r>
            <a:r>
              <a:rPr sz="3200" spc="-10" dirty="0">
                <a:latin typeface="Times New Roman"/>
                <a:cs typeface="Times New Roman"/>
              </a:rPr>
              <a:t>ry</a:t>
            </a:r>
            <a:r>
              <a:rPr sz="3200" spc="-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rz</a:t>
            </a:r>
            <a:endParaRPr sz="32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saves variables in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‘newdata.mat’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&gt;&gt; save data.dat x y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–ascii</a:t>
            </a:r>
          </a:p>
          <a:p>
            <a:pPr marL="3556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variables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‘data.dat’ in ascii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format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&gt;&gt; save</a:t>
            </a:r>
          </a:p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saves </a:t>
            </a:r>
            <a:r>
              <a:rPr sz="3200" spc="-5" dirty="0">
                <a:latin typeface="Times New Roman"/>
                <a:cs typeface="Times New Roman"/>
              </a:rPr>
              <a:t>the entire </a:t>
            </a:r>
            <a:r>
              <a:rPr sz="3200" dirty="0">
                <a:latin typeface="Times New Roman"/>
                <a:cs typeface="Times New Roman"/>
              </a:rPr>
              <a:t>workspace in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‘matlab.mat’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037590">
              <a:lnSpc>
                <a:spcPct val="100000"/>
              </a:lnSpc>
              <a:spcBef>
                <a:spcPts val="1720"/>
              </a:spcBef>
            </a:pPr>
            <a:r>
              <a:rPr sz="4000" spc="-5" dirty="0"/>
              <a:t>Saving and Loading Data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4294967295"/>
          </p:nvPr>
        </p:nvSpPr>
        <p:spPr>
          <a:xfrm>
            <a:off x="5427916" y="6553639"/>
            <a:ext cx="4095572" cy="1914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98296" y="1865447"/>
            <a:ext cx="7487920" cy="450469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spc="-5" dirty="0">
                <a:latin typeface="Times New Roman"/>
                <a:cs typeface="Times New Roman"/>
              </a:rPr>
              <a:t>&gt;&gt; load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tubedata</a:t>
            </a:r>
            <a:endParaRPr sz="3200">
              <a:latin typeface="Times New Roman"/>
              <a:cs typeface="Times New Roman"/>
            </a:endParaRPr>
          </a:p>
          <a:p>
            <a:pPr marL="355600" marR="1405890">
              <a:lnSpc>
                <a:spcPts val="4610"/>
              </a:lnSpc>
              <a:spcBef>
                <a:spcPts val="265"/>
              </a:spcBef>
            </a:pPr>
            <a:r>
              <a:rPr sz="3200" dirty="0">
                <a:latin typeface="Times New Roman"/>
                <a:cs typeface="Times New Roman"/>
              </a:rPr>
              <a:t>loads the variables saved in the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  </a:t>
            </a:r>
            <a:r>
              <a:rPr sz="3200" spc="-5" dirty="0">
                <a:latin typeface="Times New Roman"/>
                <a:cs typeface="Times New Roman"/>
              </a:rPr>
              <a:t>‘tubedata.mat’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5"/>
              </a:spcBef>
            </a:pPr>
            <a:r>
              <a:rPr sz="3200" spc="-5" dirty="0">
                <a:latin typeface="Times New Roman"/>
                <a:cs typeface="Times New Roman"/>
              </a:rPr>
              <a:t>&gt;&gt; load</a:t>
            </a:r>
            <a:endParaRPr sz="3200">
              <a:latin typeface="Times New Roman"/>
              <a:cs typeface="Times New Roman"/>
            </a:endParaRPr>
          </a:p>
          <a:p>
            <a:pPr marL="355600" marR="17653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loads the variables saved in the default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  </a:t>
            </a:r>
            <a:r>
              <a:rPr sz="3200" spc="-5" dirty="0">
                <a:latin typeface="Times New Roman"/>
                <a:cs typeface="Times New Roman"/>
              </a:rPr>
              <a:t>‘matlab.mat’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You can also use </a:t>
            </a:r>
            <a:r>
              <a:rPr sz="3200" spc="-5" dirty="0">
                <a:latin typeface="Times New Roman"/>
                <a:cs typeface="Times New Roman"/>
              </a:rPr>
              <a:t>cut-and-paste </a:t>
            </a:r>
            <a:r>
              <a:rPr sz="3200" dirty="0">
                <a:latin typeface="Times New Roman"/>
                <a:cs typeface="Times New Roman"/>
              </a:rPr>
              <a:t>between the  command </a:t>
            </a:r>
            <a:r>
              <a:rPr sz="3200" spc="-5" dirty="0">
                <a:latin typeface="Times New Roman"/>
                <a:cs typeface="Times New Roman"/>
              </a:rPr>
              <a:t>window </a:t>
            </a:r>
            <a:r>
              <a:rPr sz="3200" dirty="0">
                <a:latin typeface="Times New Roman"/>
                <a:cs typeface="Times New Roman"/>
              </a:rPr>
              <a:t>and </a:t>
            </a:r>
            <a:r>
              <a:rPr sz="3200" spc="-5" dirty="0">
                <a:latin typeface="Times New Roman"/>
                <a:cs typeface="Times New Roman"/>
              </a:rPr>
              <a:t>other </a:t>
            </a:r>
            <a:r>
              <a:rPr sz="3200" dirty="0">
                <a:latin typeface="Times New Roman"/>
                <a:cs typeface="Times New Roman"/>
              </a:rPr>
              <a:t>applications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6893" y="915541"/>
            <a:ext cx="7772400" cy="774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438784">
              <a:lnSpc>
                <a:spcPct val="100000"/>
              </a:lnSpc>
              <a:spcBef>
                <a:spcPts val="1720"/>
              </a:spcBef>
            </a:pPr>
            <a:r>
              <a:rPr sz="3600" spc="-5" dirty="0"/>
              <a:t>Recording </a:t>
            </a:r>
            <a:r>
              <a:rPr sz="3600" dirty="0"/>
              <a:t>a </a:t>
            </a:r>
            <a:r>
              <a:rPr sz="3600" spc="-5" dirty="0"/>
              <a:t>session with</a:t>
            </a:r>
            <a:r>
              <a:rPr sz="3600" spc="-50" dirty="0"/>
              <a:t> </a:t>
            </a:r>
            <a:r>
              <a:rPr sz="3600" spc="-5" dirty="0"/>
              <a:t>diary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46836" y="1960867"/>
            <a:ext cx="8692515" cy="3728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51765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An </a:t>
            </a:r>
            <a:r>
              <a:rPr sz="3200" spc="-5" dirty="0">
                <a:latin typeface="Times New Roman"/>
                <a:cs typeface="Times New Roman"/>
              </a:rPr>
              <a:t>entire </a:t>
            </a:r>
            <a:r>
              <a:rPr sz="3200" dirty="0">
                <a:latin typeface="Times New Roman"/>
                <a:cs typeface="Times New Roman"/>
              </a:rPr>
              <a:t>MATLAB session, or part of one can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be  </a:t>
            </a:r>
            <a:r>
              <a:rPr sz="3200" spc="-5" dirty="0">
                <a:latin typeface="Times New Roman"/>
                <a:cs typeface="Times New Roman"/>
              </a:rPr>
              <a:t>recorded </a:t>
            </a:r>
            <a:r>
              <a:rPr sz="3200" dirty="0">
                <a:latin typeface="Times New Roman"/>
                <a:cs typeface="Times New Roman"/>
              </a:rPr>
              <a:t>in a </a:t>
            </a:r>
            <a:r>
              <a:rPr sz="3200" spc="-5" dirty="0">
                <a:latin typeface="Times New Roman"/>
                <a:cs typeface="Times New Roman"/>
              </a:rPr>
              <a:t>user-editable file, by </a:t>
            </a:r>
            <a:r>
              <a:rPr sz="3200" dirty="0">
                <a:latin typeface="Times New Roman"/>
                <a:cs typeface="Times New Roman"/>
              </a:rPr>
              <a:t>means </a:t>
            </a:r>
            <a:r>
              <a:rPr sz="3200" spc="-5" dirty="0">
                <a:latin typeface="Times New Roman"/>
                <a:cs typeface="Times New Roman"/>
              </a:rPr>
              <a:t>of </a:t>
            </a:r>
            <a:r>
              <a:rPr sz="3200" dirty="0">
                <a:latin typeface="Times New Roman"/>
                <a:cs typeface="Times New Roman"/>
              </a:rPr>
              <a:t>the  </a:t>
            </a:r>
            <a:r>
              <a:rPr sz="3200" spc="-5" dirty="0">
                <a:latin typeface="Times New Roman"/>
                <a:cs typeface="Times New Roman"/>
              </a:rPr>
              <a:t>‘diary’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command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Everything </a:t>
            </a:r>
            <a:r>
              <a:rPr sz="3200" dirty="0">
                <a:latin typeface="Times New Roman"/>
                <a:cs typeface="Times New Roman"/>
              </a:rPr>
              <a:t>in the command </a:t>
            </a:r>
            <a:r>
              <a:rPr sz="3200" spc="-5" dirty="0">
                <a:latin typeface="Times New Roman"/>
                <a:cs typeface="Times New Roman"/>
              </a:rPr>
              <a:t>window after </a:t>
            </a:r>
            <a:r>
              <a:rPr sz="3200" spc="-10" dirty="0">
                <a:latin typeface="Times New Roman"/>
                <a:cs typeface="Times New Roman"/>
              </a:rPr>
              <a:t>the </a:t>
            </a:r>
            <a:r>
              <a:rPr sz="3200" spc="-5" dirty="0">
                <a:latin typeface="Times New Roman"/>
                <a:cs typeface="Times New Roman"/>
              </a:rPr>
              <a:t>diary  </a:t>
            </a:r>
            <a:r>
              <a:rPr sz="3200" dirty="0">
                <a:latin typeface="Times New Roman"/>
                <a:cs typeface="Times New Roman"/>
              </a:rPr>
              <a:t>command is recorded </a:t>
            </a:r>
            <a:r>
              <a:rPr sz="3200" spc="-10" dirty="0">
                <a:latin typeface="Times New Roman"/>
                <a:cs typeface="Times New Roman"/>
              </a:rPr>
              <a:t>in the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file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Recording is terminated by ‘diary off’ command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You </a:t>
            </a:r>
            <a:r>
              <a:rPr sz="3200" spc="-5" dirty="0">
                <a:latin typeface="Times New Roman"/>
                <a:cs typeface="Times New Roman"/>
              </a:rPr>
              <a:t>can edit this file to form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script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file!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3896" y="904378"/>
            <a:ext cx="7772400" cy="706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151130" rIns="0" bIns="0" rtlCol="0">
            <a:spAutoFit/>
          </a:bodyPr>
          <a:lstStyle/>
          <a:p>
            <a:pPr marL="438784">
              <a:lnSpc>
                <a:spcPct val="100000"/>
              </a:lnSpc>
              <a:spcBef>
                <a:spcPts val="1190"/>
              </a:spcBef>
            </a:pPr>
            <a:r>
              <a:rPr sz="3600" spc="-5" dirty="0"/>
              <a:t>Recording </a:t>
            </a:r>
            <a:r>
              <a:rPr sz="3600" dirty="0"/>
              <a:t>a </a:t>
            </a:r>
            <a:r>
              <a:rPr sz="3600" spc="-5" dirty="0"/>
              <a:t>session with</a:t>
            </a:r>
            <a:r>
              <a:rPr sz="3600" spc="-50" dirty="0"/>
              <a:t> </a:t>
            </a:r>
            <a:r>
              <a:rPr sz="3600" spc="-5" dirty="0"/>
              <a:t>diary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5436860" y="247356"/>
            <a:ext cx="1557882" cy="4023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04036" y="1819135"/>
            <a:ext cx="1523365" cy="364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 diary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c:\session.dat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75"/>
              </a:lnSpc>
            </a:pPr>
            <a:r>
              <a:rPr sz="1400" dirty="0">
                <a:latin typeface="Times New Roman"/>
                <a:cs typeface="Times New Roman"/>
              </a:rPr>
              <a:t>» a = [1 2 3; 3 4</a:t>
            </a:r>
            <a:r>
              <a:rPr sz="1400" spc="-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5]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1	2	3</a:t>
            </a:r>
            <a:endParaRPr sz="1400">
              <a:latin typeface="Times New Roman"/>
              <a:cs typeface="Times New Roman"/>
            </a:endParaRPr>
          </a:p>
          <a:p>
            <a:pPr marL="233045">
              <a:lnSpc>
                <a:spcPts val="1675"/>
              </a:lnSpc>
              <a:tabLst>
                <a:tab pos="544195" algn="l"/>
                <a:tab pos="855344" algn="l"/>
              </a:tabLst>
            </a:pPr>
            <a:r>
              <a:rPr sz="1400" dirty="0">
                <a:latin typeface="Times New Roman"/>
                <a:cs typeface="Times New Roman"/>
              </a:rPr>
              <a:t>3	4	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» b =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b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3304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 marL="12700" marR="843915">
              <a:lnSpc>
                <a:spcPct val="199300"/>
              </a:lnSpc>
            </a:pPr>
            <a:r>
              <a:rPr sz="1400" dirty="0">
                <a:latin typeface="Times New Roman"/>
                <a:cs typeface="Times New Roman"/>
              </a:rPr>
              <a:t>» c =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a*b 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05963" y="5679523"/>
          <a:ext cx="820419" cy="4102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89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97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515" algn="ctr">
                        <a:lnSpc>
                          <a:spcPts val="1515"/>
                        </a:lnSpc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304036" y="6285964"/>
            <a:ext cx="7772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» diary</a:t>
            </a:r>
            <a:r>
              <a:rPr sz="1400" spc="-10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off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201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1720"/>
              </a:spcBef>
            </a:pPr>
            <a:r>
              <a:rPr sz="4000" dirty="0"/>
              <a:t>Plotting Simple</a:t>
            </a:r>
            <a:r>
              <a:rPr sz="4000" spc="-25" dirty="0"/>
              <a:t> </a:t>
            </a:r>
            <a:r>
              <a:rPr sz="4000" dirty="0"/>
              <a:t>Graphs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57135"/>
            <a:ext cx="7415530" cy="422592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  <a:tab pos="2557145" algn="l"/>
              </a:tabLst>
            </a:pPr>
            <a:r>
              <a:rPr sz="3200" spc="-5" dirty="0">
                <a:latin typeface="Times New Roman"/>
                <a:cs typeface="Times New Roman"/>
              </a:rPr>
              <a:t>Plots</a:t>
            </a:r>
            <a:r>
              <a:rPr sz="3200" spc="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appear	in the graphics</a:t>
            </a:r>
            <a:r>
              <a:rPr sz="320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window</a:t>
            </a:r>
            <a:endParaRPr sz="3200">
              <a:latin typeface="Times New Roman"/>
              <a:cs typeface="Times New Roman"/>
            </a:endParaRPr>
          </a:p>
          <a:p>
            <a:pPr marL="355600" marR="535305" indent="-342900">
              <a:lnSpc>
                <a:spcPts val="3440"/>
              </a:lnSpc>
              <a:spcBef>
                <a:spcPts val="819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Very good facilities for both 2D and 3D  </a:t>
            </a:r>
            <a:r>
              <a:rPr sz="3200" dirty="0">
                <a:latin typeface="Times New Roman"/>
                <a:cs typeface="Times New Roman"/>
              </a:rPr>
              <a:t>graphics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Lots of built in function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support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“plot” is the most direct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command</a:t>
            </a:r>
            <a:endParaRPr sz="3200">
              <a:latin typeface="Times New Roman"/>
              <a:cs typeface="Times New Roman"/>
            </a:endParaRPr>
          </a:p>
          <a:p>
            <a:pPr marL="756285" marR="5080" indent="-287020">
              <a:lnSpc>
                <a:spcPts val="3020"/>
              </a:lnSpc>
              <a:spcBef>
                <a:spcPts val="735"/>
              </a:spcBef>
            </a:pPr>
            <a:r>
              <a:rPr sz="2800" spc="-5" dirty="0">
                <a:latin typeface="Times New Roman"/>
                <a:cs typeface="Times New Roman"/>
              </a:rPr>
              <a:t>– plot (xdata, ydata) produces a plot with xdata  on the horizontal axis and ydata on the vertical  one (ydata has n values corresponding </a:t>
            </a:r>
            <a:r>
              <a:rPr sz="2800" spc="-10" dirty="0">
                <a:latin typeface="Times New Roman"/>
                <a:cs typeface="Times New Roman"/>
              </a:rPr>
              <a:t>to </a:t>
            </a:r>
            <a:r>
              <a:rPr sz="2800" spc="-5" dirty="0">
                <a:latin typeface="Times New Roman"/>
                <a:cs typeface="Times New Roman"/>
              </a:rPr>
              <a:t>n  </a:t>
            </a:r>
            <a:r>
              <a:rPr sz="2800" spc="-10" dirty="0">
                <a:latin typeface="Times New Roman"/>
                <a:cs typeface="Times New Roman"/>
              </a:rPr>
              <a:t>values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spc="-10" dirty="0">
                <a:latin typeface="Times New Roman"/>
                <a:cs typeface="Times New Roman"/>
              </a:rPr>
              <a:t>variable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xdata)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0500" y="730250"/>
            <a:ext cx="7772400" cy="8361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0" tIns="218440" rIns="0" bIns="0" rtlCol="0">
            <a:spAutoFit/>
          </a:bodyPr>
          <a:lstStyle/>
          <a:p>
            <a:pPr marL="1259840">
              <a:lnSpc>
                <a:spcPct val="100000"/>
              </a:lnSpc>
              <a:spcBef>
                <a:spcPts val="1720"/>
              </a:spcBef>
            </a:pPr>
            <a:r>
              <a:rPr sz="4000" dirty="0"/>
              <a:t>Plotting Simple</a:t>
            </a:r>
            <a:r>
              <a:rPr sz="4000" spc="-25" dirty="0"/>
              <a:t> </a:t>
            </a:r>
            <a:r>
              <a:rPr sz="4000" dirty="0"/>
              <a:t>Graphs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636" y="2246447"/>
            <a:ext cx="7028815" cy="353123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sz="3200" dirty="0">
                <a:latin typeface="Times New Roman"/>
                <a:cs typeface="Times New Roman"/>
              </a:rPr>
              <a:t>» x = 0: .1 :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20;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y =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exp(0.1*x).*sin(x);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 plot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(x,y)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xlabel('Time (t) in Seconds')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ylabel('The Response Amplitude in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mm')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dirty="0">
                <a:latin typeface="Times New Roman"/>
                <a:cs typeface="Times New Roman"/>
              </a:rPr>
              <a:t>» </a:t>
            </a:r>
            <a:r>
              <a:rPr sz="3200" spc="-5" dirty="0">
                <a:latin typeface="Times New Roman"/>
                <a:cs typeface="Times New Roman"/>
              </a:rPr>
              <a:t>title('A Simple 2-D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Plot')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ema1" id="{E76676FE-48E9-41F8-BA89-82D44B62B21D}" vid="{2E1D27D4-D1DE-4CE0-B196-A61C21B665A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11</TotalTime>
  <Words>701</Words>
  <Application>Microsoft Office PowerPoint</Application>
  <PresentationFormat>Custom</PresentationFormat>
  <Paragraphs>175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Tema1</vt:lpstr>
      <vt:lpstr>ENE102-5</vt:lpstr>
      <vt:lpstr>On-line Help</vt:lpstr>
      <vt:lpstr>On-line help</vt:lpstr>
      <vt:lpstr>Saving and Loading Data</vt:lpstr>
      <vt:lpstr>Saving and Loading Data</vt:lpstr>
      <vt:lpstr>Recording a session with diary</vt:lpstr>
      <vt:lpstr>Recording a session with diary</vt:lpstr>
      <vt:lpstr>Plotting Simple Graphs</vt:lpstr>
      <vt:lpstr>Plotting Simple Graphs</vt:lpstr>
      <vt:lpstr>Ploting Simple Graphs</vt:lpstr>
      <vt:lpstr>Plotting Simple Functions</vt:lpstr>
      <vt:lpstr>Plotting Simple Graphs</vt:lpstr>
      <vt:lpstr>Useful Built-in Functions</vt:lpstr>
      <vt:lpstr>Useful Built-in Functions</vt:lpstr>
      <vt:lpstr>Useful Built-in Functions</vt:lpstr>
      <vt:lpstr>Useful Built-in Functions</vt:lpstr>
      <vt:lpstr>Useful Built-in Functions</vt:lpstr>
      <vt:lpstr>Useful Built-in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CHE138-5</dc:title>
  <dc:creator>Furkan Ar</dc:creator>
  <cp:lastModifiedBy>AR</cp:lastModifiedBy>
  <cp:revision>10</cp:revision>
  <dcterms:created xsi:type="dcterms:W3CDTF">2019-12-02T20:17:31Z</dcterms:created>
  <dcterms:modified xsi:type="dcterms:W3CDTF">2019-12-04T09:03:03Z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2008-04-21T00:00:00Z</vt:filetime>
  </property>
  <property fmtid="{D5CDD505-2E9C-101B-9397-08002B2CF9AE}" pid="3" name="LastSaved">
    <vt:filetime>2019-12-02T00:00:00Z</vt:filetime>
  </property>
</Properties>
</file>