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91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38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24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82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18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62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87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52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76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15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23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8EC4-9FD7-413D-A344-2527D152E67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013E8-24EB-499A-8BD5-2F857875D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50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Anlam Sınırlaması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640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1277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2. Sınıflandırmacı varsayım:</a:t>
            </a:r>
          </a:p>
          <a:p>
            <a:pPr>
              <a:buFontTx/>
              <a:buChar char="-"/>
            </a:pPr>
            <a:r>
              <a:rPr lang="tr-TR" dirty="0" smtClean="0"/>
              <a:t>Konuşmacılar, bir sözcüğü, nesnelerin</a:t>
            </a:r>
          </a:p>
          <a:p>
            <a:pPr>
              <a:buNone/>
            </a:pPr>
            <a:r>
              <a:rPr lang="tr-TR" dirty="0" smtClean="0"/>
              <a:t>	ulamlarını belirtmek için kullanır.</a:t>
            </a:r>
          </a:p>
          <a:p>
            <a:pPr>
              <a:buFontTx/>
              <a:buChar char="-"/>
            </a:pPr>
            <a:r>
              <a:rPr lang="tr-TR" dirty="0" smtClean="0"/>
              <a:t>Konuşmacılar, bir sözcüğü, nesnelerin ilgili</a:t>
            </a:r>
          </a:p>
          <a:p>
            <a:pPr>
              <a:buNone/>
            </a:pPr>
            <a:r>
              <a:rPr lang="tr-TR" dirty="0" smtClean="0"/>
              <a:t>	demetçiklerini (</a:t>
            </a:r>
            <a:r>
              <a:rPr lang="tr-TR" dirty="0" err="1" smtClean="0"/>
              <a:t>cluster</a:t>
            </a:r>
            <a:r>
              <a:rPr lang="tr-TR" dirty="0" smtClean="0"/>
              <a:t>) belirtmek için kullanmazlar.</a:t>
            </a:r>
          </a:p>
          <a:p>
            <a:pPr>
              <a:buFontTx/>
              <a:buChar char="-"/>
            </a:pPr>
            <a:r>
              <a:rPr lang="tr-TR" dirty="0" err="1" smtClean="0"/>
              <a:t>Markman</a:t>
            </a:r>
            <a:r>
              <a:rPr lang="tr-TR" dirty="0" smtClean="0"/>
              <a:t>&amp;</a:t>
            </a:r>
            <a:r>
              <a:rPr lang="tr-TR" dirty="0" err="1" smtClean="0"/>
              <a:t>Hutchinson’un</a:t>
            </a:r>
            <a:r>
              <a:rPr lang="tr-TR" dirty="0" smtClean="0"/>
              <a:t> (1984) “</a:t>
            </a:r>
            <a:r>
              <a:rPr lang="tr-TR" dirty="0" err="1" smtClean="0"/>
              <a:t>squirrel</a:t>
            </a:r>
            <a:r>
              <a:rPr lang="tr-TR" dirty="0" smtClean="0"/>
              <a:t>” ve</a:t>
            </a:r>
          </a:p>
          <a:p>
            <a:pPr>
              <a:buNone/>
            </a:pPr>
            <a:r>
              <a:rPr lang="tr-TR" dirty="0" smtClean="0"/>
              <a:t>	“</a:t>
            </a:r>
            <a:r>
              <a:rPr lang="tr-TR" dirty="0" err="1" smtClean="0"/>
              <a:t>swing</a:t>
            </a:r>
            <a:r>
              <a:rPr lang="tr-TR" dirty="0" smtClean="0"/>
              <a:t>” örneği</a:t>
            </a:r>
          </a:p>
          <a:p>
            <a:pPr>
              <a:buFontTx/>
              <a:buChar char="-"/>
            </a:pPr>
            <a:r>
              <a:rPr lang="tr-TR" dirty="0" smtClean="0"/>
              <a:t>Çocuklara göre bir nesne bir ulamı belirtir. Farklı</a:t>
            </a:r>
          </a:p>
          <a:p>
            <a:pPr>
              <a:buNone/>
            </a:pPr>
            <a:r>
              <a:rPr lang="tr-TR" dirty="0" smtClean="0"/>
              <a:t>	ulamlara ait nesneleri belirtmek ya da ulam</a:t>
            </a:r>
          </a:p>
          <a:p>
            <a:pPr>
              <a:buNone/>
            </a:pPr>
            <a:r>
              <a:rPr lang="tr-TR" dirty="0" smtClean="0"/>
              <a:t>	karşılaştırması yapmak için konuşmacılar söz öbekleri</a:t>
            </a:r>
          </a:p>
          <a:p>
            <a:pPr>
              <a:buNone/>
            </a:pPr>
            <a:r>
              <a:rPr lang="tr-TR" dirty="0" smtClean="0"/>
              <a:t>	ya da daha farklı yapılar kullanır.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6306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78539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3. Temel düzey varsayımı:</a:t>
            </a:r>
          </a:p>
          <a:p>
            <a:pPr algn="just">
              <a:buFontTx/>
              <a:buChar char="-"/>
            </a:pPr>
            <a:r>
              <a:rPr lang="tr-TR" dirty="0" smtClean="0"/>
              <a:t>Ruhbilimcilere göre bir ya da iki yıl önce öğrenilmiş bir sözcük, artık ulamlara göre değerlendiriliyor.</a:t>
            </a:r>
          </a:p>
          <a:p>
            <a:pPr algn="just">
              <a:buFontTx/>
              <a:buChar char="-"/>
            </a:pPr>
            <a:r>
              <a:rPr lang="tr-TR" dirty="0" smtClean="0"/>
              <a:t>Yetişkinlerin daha rahat anlamlandırdığı bir varsayım türüdür.</a:t>
            </a:r>
          </a:p>
          <a:p>
            <a:pPr algn="just">
              <a:buFontTx/>
              <a:buChar char="-"/>
            </a:pPr>
            <a:r>
              <a:rPr lang="tr-TR" dirty="0" smtClean="0"/>
              <a:t>Örnek: hayvan (temel düzeyin üstü)</a:t>
            </a:r>
          </a:p>
          <a:p>
            <a:pPr algn="just">
              <a:buNone/>
            </a:pPr>
            <a:r>
              <a:rPr lang="tr-TR" dirty="0" smtClean="0"/>
              <a:t>		      köpek (temel düzey)</a:t>
            </a:r>
          </a:p>
          <a:p>
            <a:pPr algn="just">
              <a:buNone/>
            </a:pPr>
            <a:r>
              <a:rPr lang="tr-TR" dirty="0" smtClean="0"/>
              <a:t>                  sosis köpek (temel düzeyin altı)</a:t>
            </a:r>
          </a:p>
          <a:p>
            <a:pPr algn="just">
              <a:buFontTx/>
              <a:buChar char="-"/>
            </a:pPr>
            <a:r>
              <a:rPr lang="tr-TR" dirty="0" smtClean="0"/>
              <a:t>Çocuklar, ilgili sözcüğü kullanarak artık yalnızca nesneye işaret etmiyor, nesnenin neden kullanıldığının da farkında olmaya başlıyor.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879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12776"/>
            <a:ext cx="8229600" cy="49685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4. Eşit ayrıntı varsayımı:</a:t>
            </a:r>
          </a:p>
          <a:p>
            <a:pPr>
              <a:buFontTx/>
              <a:buChar char="-"/>
            </a:pPr>
            <a:r>
              <a:rPr lang="tr-TR" dirty="0" smtClean="0"/>
              <a:t>Çocuklar, benzer sözcükler duyduklarında,</a:t>
            </a:r>
          </a:p>
          <a:p>
            <a:pPr>
              <a:buNone/>
            </a:pPr>
            <a:r>
              <a:rPr lang="tr-TR" dirty="0" smtClean="0"/>
              <a:t>	bunları ayrı bir ulamla eşleştiriyorlar.</a:t>
            </a:r>
          </a:p>
          <a:p>
            <a:pPr>
              <a:buFontTx/>
              <a:buChar char="-"/>
            </a:pPr>
            <a:r>
              <a:rPr lang="tr-TR" dirty="0" smtClean="0"/>
              <a:t>Örnek: köpek → bir ulam</a:t>
            </a:r>
          </a:p>
          <a:p>
            <a:pPr>
              <a:buNone/>
            </a:pPr>
            <a:r>
              <a:rPr lang="tr-TR" dirty="0" smtClean="0"/>
              <a:t>		       kedi → başka bir ulam</a:t>
            </a:r>
          </a:p>
          <a:p>
            <a:pPr>
              <a:buFontTx/>
              <a:buChar char="-"/>
            </a:pPr>
            <a:r>
              <a:rPr lang="tr-TR" dirty="0" smtClean="0"/>
              <a:t>Çocuklar, kedi dendiğinde, bunun ayrı bir ulam</a:t>
            </a:r>
          </a:p>
          <a:p>
            <a:pPr>
              <a:buNone/>
            </a:pPr>
            <a:r>
              <a:rPr lang="tr-TR" dirty="0" smtClean="0"/>
              <a:t>	olduğunu anlıyorlar; kedi kavramının, tüm</a:t>
            </a:r>
          </a:p>
          <a:p>
            <a:pPr>
              <a:buNone/>
            </a:pPr>
            <a:r>
              <a:rPr lang="tr-TR" dirty="0" smtClean="0"/>
              <a:t>	kediler için geçerli olmadığını biliyorlar.</a:t>
            </a:r>
          </a:p>
          <a:p>
            <a:pPr>
              <a:buFontTx/>
              <a:buChar char="-"/>
            </a:pPr>
            <a:r>
              <a:rPr lang="tr-TR" dirty="0" smtClean="0"/>
              <a:t>Yeni sözcük girdisinin biçimi ve zamanı da önemli; yoksa</a:t>
            </a:r>
          </a:p>
          <a:p>
            <a:pPr>
              <a:buNone/>
            </a:pPr>
            <a:r>
              <a:rPr lang="tr-TR" dirty="0" smtClean="0"/>
              <a:t>	çocuklar yine de köpek ve kedinin aynı ulam içinde</a:t>
            </a:r>
          </a:p>
          <a:p>
            <a:pPr>
              <a:buNone/>
            </a:pPr>
            <a:r>
              <a:rPr lang="tr-TR" dirty="0" smtClean="0"/>
              <a:t>	olduğunu sanabilirler.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38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Çocuklar, yeni bir sözcükle karşılaştıkları zaman</a:t>
            </a:r>
          </a:p>
          <a:p>
            <a:pPr algn="just">
              <a:buNone/>
            </a:pPr>
            <a:r>
              <a:rPr lang="tr-TR" dirty="0" smtClean="0"/>
              <a:t>her durumu göz önünde bulundururlar:</a:t>
            </a:r>
          </a:p>
          <a:p>
            <a:pPr algn="just">
              <a:buFontTx/>
              <a:buChar char="-"/>
            </a:pPr>
            <a:r>
              <a:rPr lang="tr-TR" dirty="0" smtClean="0"/>
              <a:t>O anda dikkatlerinin üstünde bulunduğu nokta</a:t>
            </a:r>
          </a:p>
          <a:p>
            <a:pPr algn="just">
              <a:buFontTx/>
              <a:buChar char="-"/>
            </a:pPr>
            <a:r>
              <a:rPr lang="tr-TR" dirty="0" smtClean="0"/>
              <a:t>Ortamdaki nesnelerin çeşidi</a:t>
            </a:r>
          </a:p>
          <a:p>
            <a:pPr algn="just">
              <a:buFontTx/>
              <a:buChar char="-"/>
            </a:pPr>
            <a:r>
              <a:rPr lang="tr-TR" dirty="0" smtClean="0"/>
              <a:t>Yeni sözcükle ilgisi olabilecek eski bilgiler</a:t>
            </a:r>
          </a:p>
          <a:p>
            <a:pPr algn="just">
              <a:buFontTx/>
              <a:buChar char="-"/>
            </a:pPr>
            <a:r>
              <a:rPr lang="tr-TR" dirty="0" smtClean="0"/>
              <a:t>Yeni sözcükle ilgili ve önemli sayılabilecek her türlü bilgi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631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Yeni sözcük duyumu bir çok unsuru kapsar:</a:t>
            </a:r>
          </a:p>
          <a:p>
            <a:pPr algn="just">
              <a:buFontTx/>
              <a:buChar char="-"/>
            </a:pPr>
            <a:r>
              <a:rPr lang="tr-TR" dirty="0" smtClean="0"/>
              <a:t>Şimdiye kadar olan algısal ve kavramsal sınıflandırmaların gözden geçirilmesi</a:t>
            </a:r>
          </a:p>
          <a:p>
            <a:pPr algn="just">
              <a:buFontTx/>
              <a:buChar char="-"/>
            </a:pPr>
            <a:r>
              <a:rPr lang="tr-TR" dirty="0" smtClean="0"/>
              <a:t>Toplumsal etkileşimden elde ettiği bilgiler</a:t>
            </a:r>
          </a:p>
          <a:p>
            <a:pPr algn="just">
              <a:buFontTx/>
              <a:buChar char="-"/>
            </a:pPr>
            <a:r>
              <a:rPr lang="tr-TR" dirty="0" smtClean="0"/>
              <a:t>Farklı durumlarda yapılan yeğlemeler</a:t>
            </a:r>
          </a:p>
          <a:p>
            <a:pPr algn="just">
              <a:buFontTx/>
              <a:buChar char="-"/>
            </a:pPr>
            <a:r>
              <a:rPr lang="tr-TR" dirty="0" smtClean="0"/>
              <a:t>Değişik bağlamlardan yapılan çıkarımlar</a:t>
            </a:r>
          </a:p>
        </p:txBody>
      </p:sp>
    </p:spTree>
    <p:extLst>
      <p:ext uri="{BB962C8B-B14F-4D97-AF65-F5344CB8AC3E}">
        <p14:creationId xmlns:p14="http://schemas.microsoft.com/office/powerpoint/2010/main" val="319287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tr-TR" dirty="0" smtClean="0"/>
              <a:t>Edinim sırasında çocukların anlam yükleme</a:t>
            </a:r>
          </a:p>
          <a:p>
            <a:pPr algn="just">
              <a:buNone/>
            </a:pPr>
            <a:r>
              <a:rPr lang="tr-TR" dirty="0" smtClean="0"/>
              <a:t>	görevini/sürecini kolaylaştırma eğilimi</a:t>
            </a:r>
          </a:p>
          <a:p>
            <a:pPr algn="just">
              <a:buNone/>
            </a:pPr>
            <a:r>
              <a:rPr lang="tr-TR" dirty="0" smtClean="0"/>
              <a:t>-  Kolaylaştırmak için sınırlandırma yöntemi</a:t>
            </a:r>
          </a:p>
          <a:p>
            <a:pPr algn="just">
              <a:buFontTx/>
              <a:buChar char="-"/>
            </a:pPr>
            <a:r>
              <a:rPr lang="tr-TR" dirty="0" smtClean="0"/>
              <a:t>Bu yöntem yetişkinler tarafından da</a:t>
            </a:r>
          </a:p>
          <a:p>
            <a:pPr algn="just">
              <a:buNone/>
            </a:pPr>
            <a:r>
              <a:rPr lang="tr-TR" dirty="0" smtClean="0"/>
              <a:t>	kullanılmadığında anlam kargaşası oluşma</a:t>
            </a:r>
          </a:p>
          <a:p>
            <a:pPr algn="just">
              <a:buNone/>
            </a:pPr>
            <a:r>
              <a:rPr lang="tr-TR" dirty="0" smtClean="0"/>
              <a:t>	tehlikesi ve sorunun çözülememe durumu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376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Quine’in</a:t>
            </a:r>
            <a:r>
              <a:rPr lang="tr-TR" dirty="0" smtClean="0"/>
              <a:t> (1960) </a:t>
            </a:r>
            <a:r>
              <a:rPr lang="tr-TR" i="1" dirty="0" smtClean="0"/>
              <a:t>belirsizlik sorunu </a:t>
            </a:r>
            <a:r>
              <a:rPr lang="tr-TR" dirty="0" smtClean="0"/>
              <a:t>(</a:t>
            </a:r>
            <a:r>
              <a:rPr lang="tr-TR" dirty="0" err="1" smtClean="0"/>
              <a:t>indeterminacy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problem)</a:t>
            </a:r>
          </a:p>
          <a:p>
            <a:pPr>
              <a:buNone/>
            </a:pPr>
            <a:r>
              <a:rPr lang="tr-TR" dirty="0" smtClean="0"/>
              <a:t>Örnek: Anne </a:t>
            </a:r>
            <a:r>
              <a:rPr lang="tr-TR" i="1" dirty="0" err="1" smtClean="0"/>
              <a:t>gavagai</a:t>
            </a:r>
            <a:r>
              <a:rPr lang="tr-TR" i="1" dirty="0" smtClean="0"/>
              <a:t> </a:t>
            </a:r>
            <a:r>
              <a:rPr lang="tr-TR" dirty="0" smtClean="0"/>
              <a:t>sözcüğünü kullanıp bir</a:t>
            </a:r>
          </a:p>
          <a:p>
            <a:pPr>
              <a:buNone/>
            </a:pPr>
            <a:r>
              <a:rPr lang="tr-TR" dirty="0" smtClean="0"/>
              <a:t>tavşanı gösterdiğinde çocuk ne anlar?</a:t>
            </a:r>
          </a:p>
          <a:p>
            <a:pPr marL="514350" indent="-514350">
              <a:buAutoNum type="arabicPeriod"/>
            </a:pPr>
            <a:r>
              <a:rPr lang="tr-TR" dirty="0" smtClean="0"/>
              <a:t>Tavşan </a:t>
            </a:r>
            <a:r>
              <a:rPr lang="tr-TR" i="1" dirty="0" err="1" smtClean="0"/>
              <a:t>gavagai</a:t>
            </a:r>
            <a:r>
              <a:rPr lang="tr-TR" dirty="0" smtClean="0"/>
              <a:t> mi demek?</a:t>
            </a:r>
          </a:p>
          <a:p>
            <a:pPr marL="514350" indent="-514350">
              <a:buAutoNum type="arabicPeriod"/>
            </a:pPr>
            <a:r>
              <a:rPr lang="tr-TR" dirty="0" smtClean="0"/>
              <a:t>Tavşanın adı mı </a:t>
            </a:r>
            <a:r>
              <a:rPr lang="tr-TR" i="1" dirty="0" err="1" smtClean="0"/>
              <a:t>gavagai</a:t>
            </a:r>
            <a:r>
              <a:rPr lang="tr-TR" dirty="0" smtClean="0"/>
              <a:t>?</a:t>
            </a:r>
          </a:p>
          <a:p>
            <a:pPr marL="514350" indent="-514350">
              <a:buAutoNum type="arabicPeriod"/>
            </a:pPr>
            <a:r>
              <a:rPr lang="tr-TR" dirty="0" smtClean="0"/>
              <a:t>Tavşanın vücudunun bir parçasına mı </a:t>
            </a:r>
            <a:r>
              <a:rPr lang="tr-TR" i="1" dirty="0" err="1" smtClean="0"/>
              <a:t>gavagai</a:t>
            </a:r>
            <a:r>
              <a:rPr lang="tr-TR" dirty="0" smtClean="0"/>
              <a:t> deniyor?</a:t>
            </a:r>
          </a:p>
          <a:p>
            <a:pPr marL="514350" indent="-514350">
              <a:buAutoNum type="arabicPeriod"/>
            </a:pPr>
            <a:r>
              <a:rPr lang="tr-TR" dirty="0" smtClean="0"/>
              <a:t>Tavşanın herhangi bir özelliğine mi </a:t>
            </a:r>
            <a:r>
              <a:rPr lang="tr-TR" i="1" dirty="0" err="1" smtClean="0"/>
              <a:t>gavagai</a:t>
            </a:r>
            <a:r>
              <a:rPr lang="tr-TR" dirty="0" smtClean="0"/>
              <a:t> deniyor?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80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Çözüm: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FontTx/>
              <a:buChar char="-"/>
            </a:pPr>
            <a:r>
              <a:rPr lang="tr-TR" dirty="0" smtClean="0"/>
              <a:t>Kendiliğinden: Çok erken yaşlarda</a:t>
            </a:r>
          </a:p>
          <a:p>
            <a:pPr algn="just">
              <a:buFontTx/>
              <a:buChar char="-"/>
            </a:pPr>
            <a:r>
              <a:rPr lang="tr-TR" dirty="0" smtClean="0"/>
              <a:t>Büyüklerin yardımıyla: Sözcük oyunları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62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Anlam sınırlandırma çeşitleri:</a:t>
            </a:r>
          </a:p>
          <a:p>
            <a:pPr algn="just">
              <a:buNone/>
            </a:pPr>
            <a:endParaRPr lang="tr-TR" sz="1500" dirty="0"/>
          </a:p>
          <a:p>
            <a:pPr algn="just">
              <a:buNone/>
            </a:pPr>
            <a:r>
              <a:rPr lang="tr-TR" dirty="0" smtClean="0"/>
              <a:t>Varsayım kavramı: Çocuğun ne zaman hangi</a:t>
            </a:r>
          </a:p>
          <a:p>
            <a:pPr algn="just">
              <a:buNone/>
            </a:pPr>
            <a:r>
              <a:rPr lang="tr-TR" dirty="0" smtClean="0"/>
              <a:t>sınırlandırmaları uygulayacağı sorusunun</a:t>
            </a:r>
          </a:p>
          <a:p>
            <a:pPr algn="just">
              <a:buNone/>
            </a:pPr>
            <a:r>
              <a:rPr lang="tr-TR" dirty="0" smtClean="0"/>
              <a:t>ardından kavramsal olarak ortaya çıkmıştır.</a:t>
            </a:r>
          </a:p>
          <a:p>
            <a:pPr algn="just">
              <a:buNone/>
            </a:pPr>
            <a:endParaRPr lang="tr-TR" sz="1500" dirty="0"/>
          </a:p>
          <a:p>
            <a:pPr algn="just">
              <a:buNone/>
            </a:pPr>
            <a:r>
              <a:rPr lang="tr-TR" dirty="0" smtClean="0"/>
              <a:t>Çocuklar: “Konuşmacı bu sözcüğü ne amaçla,</a:t>
            </a:r>
          </a:p>
          <a:p>
            <a:pPr algn="just">
              <a:buNone/>
            </a:pPr>
            <a:r>
              <a:rPr lang="tr-TR" dirty="0" smtClean="0"/>
              <a:t>neyi göstermek için kullanmıştır?”</a:t>
            </a:r>
          </a:p>
          <a:p>
            <a:pPr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32588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Anlam sınırlandırma çeşitleri:</a:t>
            </a:r>
          </a:p>
          <a:p>
            <a:pPr algn="just">
              <a:buNone/>
            </a:pPr>
            <a:endParaRPr lang="tr-TR" dirty="0" smtClean="0"/>
          </a:p>
          <a:p>
            <a:pPr marL="514350" indent="-514350" algn="just">
              <a:buNone/>
            </a:pPr>
            <a:r>
              <a:rPr lang="tr-TR" sz="3000" dirty="0"/>
              <a:t>1. Tüm nesne varsayımı (</a:t>
            </a:r>
            <a:r>
              <a:rPr lang="tr-TR" sz="3000" dirty="0" err="1"/>
              <a:t>whole</a:t>
            </a:r>
            <a:r>
              <a:rPr lang="tr-TR" sz="3000" dirty="0"/>
              <a:t>-</a:t>
            </a:r>
            <a:r>
              <a:rPr lang="tr-TR" sz="3000" dirty="0" err="1"/>
              <a:t>object</a:t>
            </a:r>
            <a:r>
              <a:rPr lang="tr-TR" sz="3000" dirty="0"/>
              <a:t> </a:t>
            </a:r>
            <a:r>
              <a:rPr lang="tr-TR" sz="3000" dirty="0" err="1"/>
              <a:t>assumption</a:t>
            </a:r>
            <a:r>
              <a:rPr lang="tr-TR" sz="3000" dirty="0"/>
              <a:t>)</a:t>
            </a:r>
          </a:p>
          <a:p>
            <a:pPr marL="514350" indent="-514350" algn="just">
              <a:buNone/>
            </a:pPr>
            <a:r>
              <a:rPr lang="tr-TR" sz="3000" dirty="0"/>
              <a:t>2. Sınıflandırmacı varsayım (</a:t>
            </a:r>
            <a:r>
              <a:rPr lang="tr-TR" sz="3000" dirty="0" err="1"/>
              <a:t>taxonomic</a:t>
            </a:r>
            <a:r>
              <a:rPr lang="tr-TR" sz="3000" dirty="0"/>
              <a:t> </a:t>
            </a:r>
            <a:r>
              <a:rPr lang="tr-TR" sz="3000" dirty="0" err="1"/>
              <a:t>assumption</a:t>
            </a:r>
            <a:r>
              <a:rPr lang="tr-TR" sz="3000" dirty="0"/>
              <a:t>)</a:t>
            </a:r>
          </a:p>
          <a:p>
            <a:pPr marL="514350" indent="-514350" algn="just">
              <a:buNone/>
            </a:pPr>
            <a:r>
              <a:rPr lang="tr-TR" sz="3000" dirty="0"/>
              <a:t>3. Temel düzey varsayımı (</a:t>
            </a:r>
            <a:r>
              <a:rPr lang="tr-TR" sz="3000" dirty="0" err="1"/>
              <a:t>basic</a:t>
            </a:r>
            <a:r>
              <a:rPr lang="tr-TR" sz="3000" dirty="0"/>
              <a:t>-</a:t>
            </a:r>
            <a:r>
              <a:rPr lang="tr-TR" sz="3000" dirty="0" err="1"/>
              <a:t>level</a:t>
            </a:r>
            <a:r>
              <a:rPr lang="tr-TR" sz="3000" dirty="0"/>
              <a:t> </a:t>
            </a:r>
            <a:r>
              <a:rPr lang="tr-TR" sz="3000" dirty="0" err="1"/>
              <a:t>assumption</a:t>
            </a:r>
            <a:r>
              <a:rPr lang="tr-TR" sz="3000" dirty="0"/>
              <a:t>)</a:t>
            </a:r>
          </a:p>
          <a:p>
            <a:pPr marL="514350" indent="-514350" algn="just">
              <a:buNone/>
            </a:pPr>
            <a:r>
              <a:rPr lang="tr-TR" sz="3000" dirty="0"/>
              <a:t>4. Eşit ayrıntı varsayımı (</a:t>
            </a:r>
            <a:r>
              <a:rPr lang="tr-TR" sz="3000" dirty="0" err="1"/>
              <a:t>equal</a:t>
            </a:r>
            <a:r>
              <a:rPr lang="tr-TR" sz="3000" dirty="0"/>
              <a:t>-</a:t>
            </a:r>
            <a:r>
              <a:rPr lang="tr-TR" sz="3000" dirty="0" err="1"/>
              <a:t>detail</a:t>
            </a:r>
            <a:r>
              <a:rPr lang="tr-TR" sz="3000" dirty="0"/>
              <a:t> </a:t>
            </a:r>
            <a:r>
              <a:rPr lang="tr-TR" sz="3000" dirty="0" err="1"/>
              <a:t>assumption</a:t>
            </a:r>
            <a:r>
              <a:rPr lang="tr-TR" sz="3000" dirty="0"/>
              <a:t>)</a:t>
            </a:r>
          </a:p>
          <a:p>
            <a:pPr marL="514350" indent="-514350" algn="just">
              <a:buNone/>
            </a:pPr>
            <a:endParaRPr lang="tr-TR" sz="3000" dirty="0"/>
          </a:p>
          <a:p>
            <a:pPr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6469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Anlam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489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500" dirty="0"/>
              <a:t>1. Tüm nesne varsayımı:</a:t>
            </a:r>
          </a:p>
          <a:p>
            <a:pPr>
              <a:buFontTx/>
              <a:buChar char="-"/>
            </a:pPr>
            <a:r>
              <a:rPr lang="tr-TR" sz="3500" dirty="0"/>
              <a:t>Konuşmacılar bir nesneye karşılık bir sözcük</a:t>
            </a:r>
          </a:p>
          <a:p>
            <a:pPr>
              <a:buNone/>
            </a:pPr>
            <a:r>
              <a:rPr lang="tr-TR" sz="3500" dirty="0"/>
              <a:t>	kullanır.</a:t>
            </a:r>
          </a:p>
          <a:p>
            <a:pPr>
              <a:buFontTx/>
              <a:buChar char="-"/>
            </a:pPr>
            <a:r>
              <a:rPr lang="tr-TR" sz="3500" dirty="0"/>
              <a:t>Konuşmacılar bir sözcüğü, o nesnenin bir parçası ya da bir özelliği için kullanmaz.</a:t>
            </a:r>
          </a:p>
          <a:p>
            <a:pPr>
              <a:buFontTx/>
              <a:buChar char="-"/>
            </a:pPr>
            <a:r>
              <a:rPr lang="tr-TR" sz="3500" dirty="0"/>
              <a:t>Konuşmacılar, nesneleri bulundukları yerlerden bağımsız kullanırlar.</a:t>
            </a:r>
          </a:p>
          <a:p>
            <a:pPr>
              <a:buFontTx/>
              <a:buChar char="-"/>
            </a:pPr>
            <a:r>
              <a:rPr lang="tr-TR" sz="3500" dirty="0"/>
              <a:t>Konuşmacılar, nesneleri başka yerdeki farklı nesneler için kullanmazlar.</a:t>
            </a:r>
          </a:p>
          <a:p>
            <a:pPr>
              <a:buFontTx/>
              <a:buChar char="-"/>
            </a:pPr>
            <a:r>
              <a:rPr lang="tr-TR" sz="3500" dirty="0"/>
              <a:t>Ortada henüz etiketlenmemiş bir nesne varsa ve konuşmacı o nesneye işaret ediyorsa, bu sözcük o nesnenin bütünü için kullanılmıştır.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9782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Geniş ekran</PresentationFormat>
  <Paragraphs>96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12. Ders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  <vt:lpstr>Anlam sınırlaması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Ders</dc:title>
  <dc:creator>Windows Kullanıcısı</dc:creator>
  <cp:lastModifiedBy>Windows Kullanıcısı</cp:lastModifiedBy>
  <cp:revision>1</cp:revision>
  <dcterms:created xsi:type="dcterms:W3CDTF">2018-04-11T10:49:56Z</dcterms:created>
  <dcterms:modified xsi:type="dcterms:W3CDTF">2018-04-11T10:50:24Z</dcterms:modified>
</cp:coreProperties>
</file>