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66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03554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2341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88725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562256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45762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87240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55496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44426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24544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3055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39545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5091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6855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7590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6277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6819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3006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9160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8.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endParaRPr lang="tr-TR" sz="3200" dirty="0" smtClean="0"/>
          </a:p>
          <a:p>
            <a:r>
              <a:rPr lang="tr-TR" sz="3200" b="1" dirty="0" err="1" smtClean="0"/>
              <a:t>Quintus</a:t>
            </a:r>
            <a:r>
              <a:rPr lang="tr-TR" sz="3200" b="1" dirty="0" smtClean="0"/>
              <a:t> ENNIUS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err="1" smtClean="0"/>
              <a:t>Quintus</a:t>
            </a:r>
            <a:r>
              <a:rPr lang="tr-TR" sz="4000" dirty="0" smtClean="0"/>
              <a:t> </a:t>
            </a:r>
            <a:r>
              <a:rPr lang="tr-TR" sz="4000" dirty="0" err="1" smtClean="0"/>
              <a:t>Ennius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tr-TR" sz="3200" dirty="0" smtClean="0"/>
              <a:t>Tragedyaları</a:t>
            </a:r>
          </a:p>
          <a:p>
            <a:r>
              <a:rPr lang="tr-TR" sz="3200" i="1" dirty="0" err="1" smtClean="0"/>
              <a:t>Achilles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Aristarchi</a:t>
            </a:r>
            <a:endParaRPr lang="tr-TR" sz="3200" i="1" dirty="0" smtClean="0"/>
          </a:p>
          <a:p>
            <a:r>
              <a:rPr lang="tr-TR" sz="3200" i="1" dirty="0" err="1" smtClean="0"/>
              <a:t>Aiax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Alcmeo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Alexander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Andromacha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aechmalotis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Andromeda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Athamas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Cresphontes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Erectheus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Eumenides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Hectoris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lytra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Hecuba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Iphigenia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Medea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Melanippa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Nemea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Phoenix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Telamo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Telephus</a:t>
            </a:r>
            <a:r>
              <a:rPr lang="tr-TR" sz="3200" i="1" dirty="0" smtClean="0"/>
              <a:t>, </a:t>
            </a:r>
            <a:r>
              <a:rPr lang="tr-TR" sz="3200" i="1" dirty="0" err="1" smtClean="0"/>
              <a:t>Thyestes</a:t>
            </a:r>
            <a:r>
              <a:rPr lang="tr-TR" sz="3200" i="1" dirty="0" smtClean="0"/>
              <a:t>.</a:t>
            </a:r>
            <a:endParaRPr lang="tr-TR" sz="3200" dirty="0" smtClean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err="1" smtClean="0"/>
              <a:t>Quintus</a:t>
            </a:r>
            <a:r>
              <a:rPr lang="tr-TR" sz="4000" dirty="0" smtClean="0"/>
              <a:t> </a:t>
            </a:r>
            <a:r>
              <a:rPr lang="tr-TR" sz="4000" dirty="0" err="1" smtClean="0"/>
              <a:t>Ennius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 smtClean="0"/>
              <a:t>Komedyaları</a:t>
            </a:r>
          </a:p>
          <a:p>
            <a:pPr algn="ctr"/>
            <a:endParaRPr lang="tr-TR" sz="3200" dirty="0" smtClean="0"/>
          </a:p>
          <a:p>
            <a:pPr algn="ctr"/>
            <a:endParaRPr lang="tr-TR" sz="3200" dirty="0" smtClean="0"/>
          </a:p>
          <a:p>
            <a:r>
              <a:rPr lang="tr-TR" sz="3200" i="1" dirty="0" err="1" smtClean="0"/>
              <a:t>Cupiuncula</a:t>
            </a:r>
            <a:r>
              <a:rPr lang="tr-TR" sz="3200" i="1" dirty="0" smtClean="0"/>
              <a:t> </a:t>
            </a:r>
          </a:p>
          <a:p>
            <a:r>
              <a:rPr lang="tr-TR" sz="3200" i="1" dirty="0" err="1" smtClean="0"/>
              <a:t>Pancratiastes</a:t>
            </a:r>
            <a:r>
              <a:rPr lang="tr-TR" sz="3200" i="1" dirty="0" smtClean="0"/>
              <a:t>.</a:t>
            </a:r>
            <a:endParaRPr lang="tr-TR" sz="3200" dirty="0" smtClean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err="1" smtClean="0"/>
              <a:t>Quintus</a:t>
            </a:r>
            <a:r>
              <a:rPr lang="tr-TR" sz="4000" dirty="0" smtClean="0"/>
              <a:t> </a:t>
            </a:r>
            <a:r>
              <a:rPr lang="tr-TR" sz="4000" dirty="0" err="1" smtClean="0"/>
              <a:t>Ennius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tr-TR" sz="3200" dirty="0" smtClean="0"/>
              <a:t>Diğer Eserleri</a:t>
            </a:r>
          </a:p>
          <a:p>
            <a:pPr lvl="0"/>
            <a:r>
              <a:rPr lang="tr-TR" sz="3200" b="1" dirty="0" err="1" smtClean="0"/>
              <a:t>Hedypagetica</a:t>
            </a:r>
            <a:r>
              <a:rPr lang="tr-TR" sz="3200" dirty="0" smtClean="0"/>
              <a:t> (İyi beslenmeyle ilgili) : </a:t>
            </a:r>
            <a:r>
              <a:rPr lang="tr-TR" sz="3200" dirty="0" err="1" smtClean="0"/>
              <a:t>Gelalı</a:t>
            </a:r>
            <a:r>
              <a:rPr lang="tr-TR" sz="3200" dirty="0" smtClean="0"/>
              <a:t> </a:t>
            </a:r>
            <a:r>
              <a:rPr lang="tr-TR" sz="3200" dirty="0" err="1" smtClean="0"/>
              <a:t>Archestratus’un</a:t>
            </a:r>
            <a:r>
              <a:rPr lang="tr-TR" sz="3200" dirty="0" smtClean="0"/>
              <a:t> (İÖ350) Yunanca yazılmış kısa bir şiirinden esinlenen, </a:t>
            </a:r>
            <a:r>
              <a:rPr lang="tr-TR" sz="3200" dirty="0" err="1" smtClean="0"/>
              <a:t>gastornomi</a:t>
            </a:r>
            <a:r>
              <a:rPr lang="tr-TR" sz="3200" dirty="0" smtClean="0"/>
              <a:t> üzerine didaktik bir eserdir. </a:t>
            </a:r>
            <a:endParaRPr lang="tr-TR" sz="3200" dirty="0" smtClean="0"/>
          </a:p>
          <a:p>
            <a:pPr lvl="0"/>
            <a:r>
              <a:rPr lang="tr-TR" sz="3200" dirty="0" err="1" smtClean="0"/>
              <a:t>Hexametron</a:t>
            </a:r>
            <a:r>
              <a:rPr lang="tr-TR" sz="3200" dirty="0" smtClean="0"/>
              <a:t> </a:t>
            </a:r>
            <a:r>
              <a:rPr lang="tr-TR" sz="3200" dirty="0" smtClean="0"/>
              <a:t>ölçüsüyle yazılmış ilk Latin şiiridir. </a:t>
            </a:r>
            <a:endParaRPr lang="tr-TR" sz="3200" dirty="0" smtClean="0"/>
          </a:p>
          <a:p>
            <a:pPr lvl="0"/>
            <a:r>
              <a:rPr lang="tr-TR" sz="3200" dirty="0" smtClean="0"/>
              <a:t>Eserden </a:t>
            </a:r>
            <a:r>
              <a:rPr lang="tr-TR" sz="3200" dirty="0" smtClean="0"/>
              <a:t>günümüze </a:t>
            </a:r>
            <a:r>
              <a:rPr lang="tr-TR" sz="3200" dirty="0" err="1" smtClean="0"/>
              <a:t>Apuleius’un</a:t>
            </a:r>
            <a:r>
              <a:rPr lang="tr-TR" sz="3200" dirty="0" smtClean="0"/>
              <a:t> </a:t>
            </a:r>
            <a:r>
              <a:rPr lang="tr-TR" sz="3200" dirty="0" err="1" smtClean="0"/>
              <a:t>Apologia</a:t>
            </a:r>
            <a:r>
              <a:rPr lang="tr-TR" sz="3200" dirty="0" smtClean="0"/>
              <a:t> eserinde alıntıladığı 11 dize kalmıştır. </a:t>
            </a:r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err="1" smtClean="0"/>
              <a:t>Quintus</a:t>
            </a:r>
            <a:r>
              <a:rPr lang="tr-TR" sz="4000" dirty="0" smtClean="0"/>
              <a:t> </a:t>
            </a:r>
            <a:r>
              <a:rPr lang="tr-TR" sz="4000" dirty="0" err="1" smtClean="0"/>
              <a:t>Ennius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 smtClean="0"/>
              <a:t>Diğer Eserleri</a:t>
            </a:r>
          </a:p>
          <a:p>
            <a:pPr lvl="0"/>
            <a:r>
              <a:rPr lang="tr-TR" sz="3200" b="1" dirty="0" err="1" smtClean="0"/>
              <a:t>Sota</a:t>
            </a:r>
            <a:r>
              <a:rPr lang="tr-TR" sz="3200" b="1" dirty="0" smtClean="0"/>
              <a:t>: </a:t>
            </a:r>
            <a:r>
              <a:rPr lang="tr-TR" sz="3200" dirty="0" smtClean="0"/>
              <a:t>Günümüze tamamlanmamış 5 dize ulaşmıştır.</a:t>
            </a:r>
          </a:p>
          <a:p>
            <a:pPr lvl="0"/>
            <a:r>
              <a:rPr lang="tr-TR" sz="3200" b="1" dirty="0" err="1" smtClean="0"/>
              <a:t>Saturae</a:t>
            </a:r>
            <a:r>
              <a:rPr lang="tr-TR" sz="3200" b="1" dirty="0" smtClean="0"/>
              <a:t>:</a:t>
            </a:r>
            <a:r>
              <a:rPr lang="tr-TR" sz="3200" dirty="0" smtClean="0"/>
              <a:t> </a:t>
            </a:r>
            <a:r>
              <a:rPr lang="tr-TR" sz="3200" dirty="0" smtClean="0"/>
              <a:t>34 </a:t>
            </a:r>
            <a:r>
              <a:rPr lang="tr-TR" sz="3200" dirty="0" smtClean="0"/>
              <a:t>dizeyi içeren 18 </a:t>
            </a:r>
            <a:r>
              <a:rPr lang="tr-TR" sz="3200" dirty="0" err="1" smtClean="0"/>
              <a:t>fragment</a:t>
            </a:r>
            <a:r>
              <a:rPr lang="tr-TR" sz="3200" dirty="0" smtClean="0"/>
              <a:t> günümüze ulaşmıştır.  </a:t>
            </a:r>
            <a:endParaRPr lang="tr-TR" sz="3200" dirty="0" smtClean="0"/>
          </a:p>
          <a:p>
            <a:pPr lvl="0"/>
            <a:r>
              <a:rPr lang="tr-TR" sz="3200" b="1" dirty="0" err="1" smtClean="0"/>
              <a:t>Scipio</a:t>
            </a:r>
            <a:r>
              <a:rPr lang="tr-TR" sz="3200" b="1" dirty="0" smtClean="0"/>
              <a:t>:</a:t>
            </a:r>
            <a:r>
              <a:rPr lang="tr-TR" sz="3200" dirty="0" smtClean="0"/>
              <a:t> </a:t>
            </a:r>
            <a:r>
              <a:rPr lang="tr-TR" sz="3200" dirty="0" err="1" smtClean="0"/>
              <a:t>Scipio</a:t>
            </a:r>
            <a:r>
              <a:rPr lang="tr-TR" sz="3200" dirty="0" smtClean="0"/>
              <a:t> </a:t>
            </a:r>
            <a:r>
              <a:rPr lang="tr-TR" sz="3200" dirty="0" err="1" smtClean="0"/>
              <a:t>Africanus’un</a:t>
            </a:r>
            <a:r>
              <a:rPr lang="tr-TR" sz="3200" dirty="0" smtClean="0"/>
              <a:t> </a:t>
            </a:r>
            <a:r>
              <a:rPr lang="tr-TR" sz="3200" dirty="0" err="1" smtClean="0"/>
              <a:t>Zama’daki</a:t>
            </a:r>
            <a:r>
              <a:rPr lang="tr-TR" sz="3200" dirty="0" smtClean="0"/>
              <a:t> zaferini </a:t>
            </a:r>
            <a:r>
              <a:rPr lang="tr-TR" sz="3200" dirty="0" smtClean="0"/>
              <a:t>kutlayan, </a:t>
            </a:r>
            <a:r>
              <a:rPr lang="tr-TR" sz="3200" dirty="0" smtClean="0"/>
              <a:t>onu onurlandıran şiirdir.</a:t>
            </a:r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err="1" smtClean="0"/>
              <a:t>Quintus</a:t>
            </a:r>
            <a:r>
              <a:rPr lang="tr-TR" sz="4000" dirty="0" smtClean="0"/>
              <a:t> </a:t>
            </a:r>
            <a:r>
              <a:rPr lang="tr-TR" sz="4000" dirty="0" err="1" smtClean="0"/>
              <a:t>Ennius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 smtClean="0"/>
              <a:t>Diğer Eserleri</a:t>
            </a:r>
          </a:p>
          <a:p>
            <a:r>
              <a:rPr lang="tr-TR" sz="3200" b="1" dirty="0" err="1" smtClean="0"/>
              <a:t>Euhemerus</a:t>
            </a:r>
            <a:r>
              <a:rPr lang="tr-TR" sz="3200" b="1" dirty="0" smtClean="0"/>
              <a:t>: </a:t>
            </a:r>
          </a:p>
          <a:p>
            <a:r>
              <a:rPr lang="tr-TR" sz="3200" dirty="0" smtClean="0"/>
              <a:t>Yarı </a:t>
            </a:r>
            <a:r>
              <a:rPr lang="tr-TR" sz="3200" dirty="0" smtClean="0"/>
              <a:t>felsefi içerikli </a:t>
            </a:r>
            <a:r>
              <a:rPr lang="tr-TR" sz="3200" dirty="0" smtClean="0"/>
              <a:t>eser</a:t>
            </a:r>
          </a:p>
          <a:p>
            <a:r>
              <a:rPr lang="tr-TR" sz="3200" dirty="0" smtClean="0"/>
              <a:t> </a:t>
            </a:r>
            <a:r>
              <a:rPr lang="tr-TR" sz="3200" dirty="0" smtClean="0"/>
              <a:t>Büyük olasılıkla düzyazı ile kaleme alınmış olan </a:t>
            </a:r>
            <a:r>
              <a:rPr lang="tr-TR" sz="3200" dirty="0" smtClean="0"/>
              <a:t>eser, </a:t>
            </a:r>
            <a:r>
              <a:rPr lang="tr-TR" sz="3200" dirty="0" smtClean="0"/>
              <a:t>İÖ 4 ya da 3. Yüzyılda yaşamış olan </a:t>
            </a:r>
            <a:r>
              <a:rPr lang="tr-TR" sz="3200" dirty="0" err="1" smtClean="0"/>
              <a:t>Messinalı</a:t>
            </a:r>
            <a:r>
              <a:rPr lang="tr-TR" sz="3200" dirty="0" smtClean="0"/>
              <a:t> </a:t>
            </a:r>
            <a:r>
              <a:rPr lang="tr-TR" sz="3200" dirty="0" err="1" smtClean="0"/>
              <a:t>Euhemerus’un</a:t>
            </a:r>
            <a:r>
              <a:rPr lang="tr-TR" sz="3200" dirty="0" smtClean="0"/>
              <a:t> düşüncesini halka anlatan bir eserdir. 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err="1" smtClean="0"/>
              <a:t>Quintus</a:t>
            </a:r>
            <a:r>
              <a:rPr lang="tr-TR" sz="4000" dirty="0" smtClean="0"/>
              <a:t> </a:t>
            </a:r>
            <a:r>
              <a:rPr lang="tr-TR" sz="4000" dirty="0" err="1" smtClean="0"/>
              <a:t>Ennius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 smtClean="0"/>
              <a:t>Diğer Eserleri</a:t>
            </a:r>
          </a:p>
          <a:p>
            <a:pPr algn="ctr"/>
            <a:endParaRPr lang="tr-TR" sz="3200" dirty="0" smtClean="0"/>
          </a:p>
          <a:p>
            <a:r>
              <a:rPr lang="tr-TR" sz="3200" b="1" dirty="0" err="1" smtClean="0"/>
              <a:t>Epicharmus</a:t>
            </a:r>
            <a:r>
              <a:rPr lang="tr-TR" sz="3200" dirty="0" smtClean="0"/>
              <a:t> adlı eseri İÖ 5. yüzyıl komedya ozanı, aynı zamanda bir düşünür olarak da ünlenen </a:t>
            </a:r>
            <a:r>
              <a:rPr lang="tr-TR" sz="3200" dirty="0" err="1" smtClean="0"/>
              <a:t>Epicharmus’a</a:t>
            </a:r>
            <a:r>
              <a:rPr lang="tr-TR" sz="3200" dirty="0" smtClean="0"/>
              <a:t> atıfta bulunan bir eserdir. 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err="1" smtClean="0"/>
              <a:t>Quintus</a:t>
            </a:r>
            <a:r>
              <a:rPr lang="tr-TR" sz="4000" dirty="0" smtClean="0"/>
              <a:t> </a:t>
            </a:r>
            <a:r>
              <a:rPr lang="tr-TR" sz="4000" dirty="0" err="1" smtClean="0"/>
              <a:t>Ennius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3200" dirty="0" smtClean="0"/>
              <a:t>İÖ 239 yılında Güney İtalya’daki </a:t>
            </a:r>
            <a:r>
              <a:rPr lang="tr-TR" sz="3200" dirty="0" err="1" smtClean="0"/>
              <a:t>Calabria</a:t>
            </a:r>
            <a:r>
              <a:rPr lang="tr-TR" sz="3200" dirty="0" smtClean="0"/>
              <a:t> bölgesinin küçük bir kasabası olan </a:t>
            </a:r>
            <a:r>
              <a:rPr lang="tr-TR" sz="3200" dirty="0" err="1" smtClean="0"/>
              <a:t>Rudiae’da</a:t>
            </a:r>
            <a:r>
              <a:rPr lang="tr-TR" sz="3200" dirty="0" smtClean="0"/>
              <a:t> doğmuştur. </a:t>
            </a:r>
            <a:endParaRPr lang="tr-TR" sz="3200" dirty="0" smtClean="0"/>
          </a:p>
          <a:p>
            <a:r>
              <a:rPr lang="tr-TR" sz="3200" dirty="0" smtClean="0"/>
              <a:t>Bölgede </a:t>
            </a:r>
            <a:r>
              <a:rPr lang="tr-TR" sz="3200" dirty="0" smtClean="0"/>
              <a:t>seçkin bir aile olan </a:t>
            </a:r>
            <a:r>
              <a:rPr lang="tr-TR" sz="3200" dirty="0" err="1" smtClean="0"/>
              <a:t>Messapia</a:t>
            </a:r>
            <a:r>
              <a:rPr lang="tr-TR" sz="3200" dirty="0" smtClean="0"/>
              <a:t> ailesinden </a:t>
            </a:r>
            <a:r>
              <a:rPr lang="tr-TR" sz="3200" dirty="0" smtClean="0"/>
              <a:t>gelmektedir</a:t>
            </a:r>
          </a:p>
          <a:p>
            <a:r>
              <a:rPr lang="tr-TR" sz="3200" dirty="0" smtClean="0"/>
              <a:t>İyi </a:t>
            </a:r>
            <a:r>
              <a:rPr lang="tr-TR" sz="3200" dirty="0" smtClean="0"/>
              <a:t>bir eğitim almış, felsefe ve retorik alanında yetiştirilmiştir. Doğduğu bölgede konuşulan dil </a:t>
            </a:r>
            <a:r>
              <a:rPr lang="tr-TR" sz="3200" dirty="0" err="1" smtClean="0"/>
              <a:t>Oskça</a:t>
            </a:r>
            <a:r>
              <a:rPr lang="tr-TR" sz="3200" dirty="0" smtClean="0"/>
              <a:t>, hakim kültür ise Yunancadır. Dolayısıyla </a:t>
            </a:r>
            <a:r>
              <a:rPr lang="tr-TR" sz="3200" dirty="0" err="1" smtClean="0"/>
              <a:t>Ennius</a:t>
            </a:r>
            <a:r>
              <a:rPr lang="tr-TR" sz="3200" dirty="0" smtClean="0"/>
              <a:t>  </a:t>
            </a:r>
            <a:r>
              <a:rPr lang="tr-TR" sz="3200" dirty="0" err="1" smtClean="0"/>
              <a:t>Oskça</a:t>
            </a:r>
            <a:r>
              <a:rPr lang="tr-TR" sz="3200" dirty="0" smtClean="0"/>
              <a:t>, Yunanca ve Latince konuşabilmektedir. </a:t>
            </a:r>
            <a:endParaRPr lang="tr-TR" sz="3200" dirty="0" smtClean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err="1" smtClean="0"/>
              <a:t>Quintus</a:t>
            </a:r>
            <a:r>
              <a:rPr lang="tr-TR" sz="4000" dirty="0" smtClean="0"/>
              <a:t> </a:t>
            </a:r>
            <a:r>
              <a:rPr lang="tr-TR" sz="4000" dirty="0" err="1" smtClean="0"/>
              <a:t>Ennius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endParaRPr lang="tr-TR" sz="3200" dirty="0" smtClean="0"/>
          </a:p>
          <a:p>
            <a:r>
              <a:rPr lang="tr-TR" sz="3200" dirty="0" smtClean="0"/>
              <a:t>Doğduğu </a:t>
            </a:r>
            <a:r>
              <a:rPr lang="tr-TR" sz="3200" dirty="0" smtClean="0"/>
              <a:t>bölgede konuşulan dil </a:t>
            </a:r>
            <a:r>
              <a:rPr lang="tr-TR" sz="3200" dirty="0" err="1" smtClean="0"/>
              <a:t>Oskça</a:t>
            </a:r>
            <a:r>
              <a:rPr lang="tr-TR" sz="3200" dirty="0" smtClean="0"/>
              <a:t>, hakim kültür ise Yunancadır. </a:t>
            </a:r>
            <a:endParaRPr lang="tr-TR" sz="3200" dirty="0" smtClean="0"/>
          </a:p>
          <a:p>
            <a:r>
              <a:rPr lang="tr-TR" sz="3200" dirty="0" smtClean="0"/>
              <a:t>Dolayısıyla </a:t>
            </a:r>
            <a:r>
              <a:rPr lang="tr-TR" sz="3200" dirty="0" err="1" smtClean="0"/>
              <a:t>Ennius</a:t>
            </a:r>
            <a:r>
              <a:rPr lang="tr-TR" sz="3200" dirty="0" smtClean="0"/>
              <a:t>  </a:t>
            </a:r>
            <a:r>
              <a:rPr lang="tr-TR" sz="3200" dirty="0" err="1" smtClean="0"/>
              <a:t>Oskça</a:t>
            </a:r>
            <a:r>
              <a:rPr lang="tr-TR" sz="3200" dirty="0" smtClean="0"/>
              <a:t>, Yunanca ve Latince konuşabilmektedir. </a:t>
            </a:r>
            <a:endParaRPr lang="tr-TR" sz="3200" dirty="0" smtClean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err="1" smtClean="0"/>
              <a:t>Quintus</a:t>
            </a:r>
            <a:r>
              <a:rPr lang="tr-TR" sz="4000" dirty="0" smtClean="0"/>
              <a:t> </a:t>
            </a:r>
            <a:r>
              <a:rPr lang="tr-TR" sz="4000" dirty="0" err="1" smtClean="0"/>
              <a:t>Ennius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r>
              <a:rPr lang="tr-TR" sz="3200" dirty="0" err="1" smtClean="0"/>
              <a:t>Sardinia’da</a:t>
            </a:r>
            <a:r>
              <a:rPr lang="tr-TR" sz="3200" dirty="0" smtClean="0"/>
              <a:t> yaşlı </a:t>
            </a:r>
            <a:r>
              <a:rPr lang="tr-TR" sz="3200" dirty="0" err="1" smtClean="0"/>
              <a:t>Cato</a:t>
            </a:r>
            <a:r>
              <a:rPr lang="tr-TR" sz="3200" dirty="0" smtClean="0"/>
              <a:t> ile tanışmış ve bilgisiyle </a:t>
            </a:r>
            <a:r>
              <a:rPr lang="tr-TR" sz="3200" dirty="0" err="1" smtClean="0"/>
              <a:t>Cato’nun</a:t>
            </a:r>
            <a:r>
              <a:rPr lang="tr-TR" sz="3200" dirty="0" smtClean="0"/>
              <a:t> dikkatini çekmiştir. </a:t>
            </a:r>
            <a:endParaRPr lang="tr-TR" sz="3200" dirty="0" smtClean="0"/>
          </a:p>
          <a:p>
            <a:r>
              <a:rPr lang="tr-TR" sz="3200" dirty="0" err="1" smtClean="0"/>
              <a:t>Cato</a:t>
            </a:r>
            <a:r>
              <a:rPr lang="tr-TR" sz="3200" dirty="0" smtClean="0"/>
              <a:t> </a:t>
            </a:r>
            <a:r>
              <a:rPr lang="tr-TR" sz="3200" dirty="0" smtClean="0"/>
              <a:t>İÖ 204 yılında onu Roma’ya getirmiştir. </a:t>
            </a:r>
            <a:endParaRPr lang="tr-TR" sz="3200" dirty="0" smtClean="0"/>
          </a:p>
          <a:p>
            <a:r>
              <a:rPr lang="tr-TR" sz="3200" dirty="0" err="1" smtClean="0"/>
              <a:t>Livius</a:t>
            </a:r>
            <a:r>
              <a:rPr lang="tr-TR" sz="3200" dirty="0" smtClean="0"/>
              <a:t> </a:t>
            </a:r>
            <a:r>
              <a:rPr lang="tr-TR" sz="3200" dirty="0" err="1" smtClean="0"/>
              <a:t>Andronicus</a:t>
            </a:r>
            <a:r>
              <a:rPr lang="tr-TR" sz="3200" dirty="0" smtClean="0"/>
              <a:t> gibi öğretmenlik </a:t>
            </a:r>
            <a:r>
              <a:rPr lang="tr-TR" sz="3200" dirty="0" smtClean="0"/>
              <a:t>yapmıştır. </a:t>
            </a:r>
            <a:endParaRPr lang="tr-TR" sz="3200" dirty="0" smtClean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err="1" smtClean="0"/>
              <a:t>Quintus</a:t>
            </a:r>
            <a:r>
              <a:rPr lang="tr-TR" sz="4000" dirty="0" smtClean="0"/>
              <a:t> </a:t>
            </a:r>
            <a:r>
              <a:rPr lang="tr-TR" sz="4000" dirty="0" err="1" smtClean="0"/>
              <a:t>Ennius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sz="3200" dirty="0" smtClean="0"/>
          </a:p>
          <a:p>
            <a:endParaRPr lang="tr-TR" sz="3200" dirty="0" smtClean="0"/>
          </a:p>
          <a:p>
            <a:r>
              <a:rPr lang="tr-TR" sz="3200" dirty="0" err="1" smtClean="0"/>
              <a:t>Scipio</a:t>
            </a:r>
            <a:r>
              <a:rPr lang="tr-TR" sz="3200" dirty="0" smtClean="0"/>
              <a:t> </a:t>
            </a:r>
            <a:r>
              <a:rPr lang="tr-TR" sz="3200" dirty="0" err="1" smtClean="0"/>
              <a:t>Africanus</a:t>
            </a:r>
            <a:r>
              <a:rPr lang="tr-TR" sz="3200" dirty="0" smtClean="0"/>
              <a:t> ve </a:t>
            </a:r>
            <a:r>
              <a:rPr lang="tr-TR" sz="3200" dirty="0" err="1" smtClean="0"/>
              <a:t>Marcus</a:t>
            </a:r>
            <a:r>
              <a:rPr lang="tr-TR" sz="3200" dirty="0" smtClean="0"/>
              <a:t> </a:t>
            </a:r>
            <a:r>
              <a:rPr lang="tr-TR" sz="3200" dirty="0" err="1" smtClean="0"/>
              <a:t>Fulvius</a:t>
            </a:r>
            <a:r>
              <a:rPr lang="tr-TR" sz="3200" dirty="0" smtClean="0"/>
              <a:t> </a:t>
            </a:r>
            <a:r>
              <a:rPr lang="tr-TR" sz="3200" dirty="0" err="1" smtClean="0"/>
              <a:t>Nobilior</a:t>
            </a:r>
            <a:r>
              <a:rPr lang="tr-TR" sz="3200" dirty="0" smtClean="0"/>
              <a:t> gibi Roma’nın önde gelen isimlerinin dostluğunu kazanmıştır</a:t>
            </a:r>
            <a:r>
              <a:rPr lang="tr-TR" sz="3200" dirty="0" smtClean="0"/>
              <a:t>.</a:t>
            </a:r>
          </a:p>
          <a:p>
            <a:r>
              <a:rPr lang="tr-TR" sz="3200" dirty="0" err="1" smtClean="0"/>
              <a:t>Marcus</a:t>
            </a:r>
            <a:r>
              <a:rPr lang="tr-TR" sz="3200" dirty="0" smtClean="0"/>
              <a:t> </a:t>
            </a:r>
            <a:r>
              <a:rPr lang="tr-TR" sz="3200" dirty="0" err="1" smtClean="0"/>
              <a:t>Fulvius</a:t>
            </a:r>
            <a:r>
              <a:rPr lang="tr-TR" sz="3200" dirty="0" smtClean="0"/>
              <a:t> </a:t>
            </a:r>
            <a:r>
              <a:rPr lang="tr-TR" sz="3200" dirty="0" err="1" smtClean="0"/>
              <a:t>Nobilior’un</a:t>
            </a:r>
            <a:r>
              <a:rPr lang="tr-TR" sz="3200" dirty="0" smtClean="0"/>
              <a:t> oğlu </a:t>
            </a:r>
            <a:r>
              <a:rPr lang="tr-TR" sz="3200" dirty="0" err="1" smtClean="0"/>
              <a:t>Quintus</a:t>
            </a:r>
            <a:r>
              <a:rPr lang="tr-TR" sz="3200" dirty="0" smtClean="0"/>
              <a:t> </a:t>
            </a:r>
            <a:r>
              <a:rPr lang="tr-TR" sz="3200" dirty="0" err="1" smtClean="0"/>
              <a:t>Fulvius</a:t>
            </a:r>
            <a:r>
              <a:rPr lang="tr-TR" sz="3200" dirty="0" smtClean="0"/>
              <a:t> </a:t>
            </a:r>
            <a:r>
              <a:rPr lang="tr-TR" sz="3200" dirty="0" err="1" smtClean="0"/>
              <a:t>Nobilior</a:t>
            </a:r>
            <a:r>
              <a:rPr lang="tr-TR" sz="3200" dirty="0" smtClean="0"/>
              <a:t> daha sonra ozanın Roma vatandaşlığı kazanmasını </a:t>
            </a:r>
            <a:r>
              <a:rPr lang="tr-TR" sz="3200" dirty="0" smtClean="0"/>
              <a:t>sağlamıştır.</a:t>
            </a:r>
          </a:p>
          <a:p>
            <a:r>
              <a:rPr lang="tr-TR" sz="3200" dirty="0" smtClean="0"/>
              <a:t>İÖ 169 yılında son eseri olan tragedyası </a:t>
            </a:r>
            <a:r>
              <a:rPr lang="tr-TR" sz="3200" dirty="0" err="1" smtClean="0"/>
              <a:t>Thyestes’i</a:t>
            </a:r>
            <a:r>
              <a:rPr lang="tr-TR" sz="3200" dirty="0" smtClean="0"/>
              <a:t> yazdıktan sonra yaşamını yitirmiştir</a:t>
            </a:r>
            <a:r>
              <a:rPr lang="tr-TR" sz="3200" dirty="0" smtClean="0"/>
              <a:t>.</a:t>
            </a:r>
          </a:p>
          <a:p>
            <a:r>
              <a:rPr lang="tr-TR" sz="2800" dirty="0" smtClean="0"/>
              <a:t>Öldükten sonra külleri Roma’ya getirilmiş ve </a:t>
            </a:r>
            <a:r>
              <a:rPr lang="tr-TR" sz="2800" dirty="0" err="1" smtClean="0"/>
              <a:t>Scipio</a:t>
            </a:r>
            <a:r>
              <a:rPr lang="tr-TR" sz="2800" dirty="0" smtClean="0"/>
              <a:t> ailesinin mezarına yerleştirilmiştir.   </a:t>
            </a:r>
          </a:p>
          <a:p>
            <a:pPr>
              <a:buNone/>
            </a:pPr>
            <a:r>
              <a:rPr lang="tr-TR" sz="3200" dirty="0" smtClean="0"/>
              <a:t> 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err="1" smtClean="0"/>
              <a:t>Quintus</a:t>
            </a:r>
            <a:r>
              <a:rPr lang="tr-TR" sz="4000" dirty="0" smtClean="0"/>
              <a:t> </a:t>
            </a:r>
            <a:r>
              <a:rPr lang="tr-TR" sz="4000" dirty="0" err="1" smtClean="0"/>
              <a:t>Ennius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sz="3200" dirty="0" smtClean="0"/>
          </a:p>
          <a:p>
            <a:pPr algn="ctr"/>
            <a:r>
              <a:rPr lang="tr-TR" sz="3200" b="1" dirty="0" smtClean="0"/>
              <a:t>Eserleri</a:t>
            </a:r>
            <a:endParaRPr lang="tr-TR" sz="3200" dirty="0" smtClean="0"/>
          </a:p>
          <a:p>
            <a:r>
              <a:rPr lang="tr-TR" sz="3200" b="1" dirty="0" smtClean="0"/>
              <a:t>Destan</a:t>
            </a:r>
            <a:r>
              <a:rPr lang="tr-TR" sz="3200" dirty="0" smtClean="0"/>
              <a:t>: </a:t>
            </a:r>
            <a:r>
              <a:rPr lang="tr-TR" sz="3200" i="1" dirty="0" err="1" smtClean="0"/>
              <a:t>Annales</a:t>
            </a:r>
            <a:r>
              <a:rPr lang="tr-TR" sz="3200" i="1" dirty="0" smtClean="0"/>
              <a:t>.</a:t>
            </a:r>
          </a:p>
          <a:p>
            <a:r>
              <a:rPr lang="tr-TR" sz="3200" dirty="0" smtClean="0"/>
              <a:t>İÖ 189 yılından sonra yazdığı </a:t>
            </a:r>
            <a:r>
              <a:rPr lang="tr-TR" sz="3200" i="1" dirty="0" err="1" smtClean="0"/>
              <a:t>Annales</a:t>
            </a:r>
            <a:r>
              <a:rPr lang="tr-TR" sz="3200" dirty="0" smtClean="0"/>
              <a:t> adlı </a:t>
            </a:r>
            <a:r>
              <a:rPr lang="tr-TR" sz="3200" dirty="0" smtClean="0"/>
              <a:t>destan en önemli eserlerinden biri</a:t>
            </a:r>
          </a:p>
          <a:p>
            <a:r>
              <a:rPr lang="tr-TR" sz="3200" dirty="0" smtClean="0"/>
              <a:t>Günümüze </a:t>
            </a:r>
            <a:r>
              <a:rPr lang="tr-TR" sz="3200" dirty="0" smtClean="0"/>
              <a:t>yaklaşık 600 dize halinde 437 </a:t>
            </a:r>
            <a:r>
              <a:rPr lang="tr-TR" sz="3200" dirty="0" err="1" smtClean="0"/>
              <a:t>fragment</a:t>
            </a:r>
            <a:r>
              <a:rPr lang="tr-TR" sz="3200" dirty="0" smtClean="0"/>
              <a:t> kalmıştır</a:t>
            </a:r>
            <a:r>
              <a:rPr lang="tr-TR" sz="3200" dirty="0" smtClean="0"/>
              <a:t>.</a:t>
            </a:r>
          </a:p>
          <a:p>
            <a:r>
              <a:rPr lang="tr-TR" sz="3200" dirty="0" smtClean="0"/>
              <a:t>Eser 18 kitaptan oluşmaktadır. </a:t>
            </a:r>
            <a:endParaRPr lang="tr-TR" sz="3200" dirty="0" smtClean="0"/>
          </a:p>
          <a:p>
            <a:r>
              <a:rPr lang="tr-TR" sz="3200" dirty="0" smtClean="0"/>
              <a:t>Başlıklardan </a:t>
            </a:r>
            <a:r>
              <a:rPr lang="tr-TR" sz="3200" dirty="0" smtClean="0"/>
              <a:t>anlaşıldığı kadarıyla </a:t>
            </a:r>
            <a:r>
              <a:rPr lang="tr-TR" sz="3200" dirty="0" err="1" smtClean="0"/>
              <a:t>Ennius</a:t>
            </a:r>
            <a:r>
              <a:rPr lang="tr-TR" sz="3200" dirty="0" smtClean="0"/>
              <a:t> anlatısını kronolojik olarak düzenlemiştir. </a:t>
            </a:r>
            <a:endParaRPr lang="tr-TR" sz="3200" dirty="0" smtClean="0"/>
          </a:p>
          <a:p>
            <a:r>
              <a:rPr lang="tr-TR" sz="3200" dirty="0" err="1" smtClean="0"/>
              <a:t>Ennius</a:t>
            </a:r>
            <a:r>
              <a:rPr lang="tr-TR" sz="3200" dirty="0" smtClean="0"/>
              <a:t> </a:t>
            </a:r>
            <a:r>
              <a:rPr lang="tr-TR" sz="3200" dirty="0" smtClean="0"/>
              <a:t>destanında, daha önce </a:t>
            </a:r>
            <a:r>
              <a:rPr lang="tr-TR" sz="3200" dirty="0" err="1" smtClean="0"/>
              <a:t>Naevius</a:t>
            </a:r>
            <a:r>
              <a:rPr lang="tr-TR" sz="3200" dirty="0" smtClean="0"/>
              <a:t> tarafından işlendiği için, 1. </a:t>
            </a:r>
            <a:r>
              <a:rPr lang="tr-TR" sz="3200" dirty="0" err="1" smtClean="0"/>
              <a:t>Kartaca</a:t>
            </a:r>
            <a:r>
              <a:rPr lang="tr-TR" sz="3200" dirty="0" smtClean="0"/>
              <a:t> savaşına yer vermemiştir. </a:t>
            </a:r>
          </a:p>
          <a:p>
            <a:endParaRPr lang="tr-TR" sz="3200" dirty="0" smtClean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err="1" smtClean="0"/>
              <a:t>Quintus</a:t>
            </a:r>
            <a:r>
              <a:rPr lang="tr-TR" sz="4000" dirty="0" smtClean="0"/>
              <a:t> </a:t>
            </a:r>
            <a:r>
              <a:rPr lang="tr-TR" sz="4000" dirty="0" err="1" smtClean="0"/>
              <a:t>Ennius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pPr algn="ctr"/>
            <a:r>
              <a:rPr lang="tr-TR" sz="3200" b="1" dirty="0" smtClean="0"/>
              <a:t>Eserleri</a:t>
            </a:r>
            <a:endParaRPr lang="tr-TR" sz="3200" dirty="0" smtClean="0"/>
          </a:p>
          <a:p>
            <a:r>
              <a:rPr lang="tr-TR" sz="3200" dirty="0" err="1" smtClean="0"/>
              <a:t>Aeneas’ın</a:t>
            </a:r>
            <a:r>
              <a:rPr lang="tr-TR" sz="3200" dirty="0" smtClean="0"/>
              <a:t> İtalya’ya gelişinden başlayarak, kendi zamanı da ele alır. </a:t>
            </a:r>
          </a:p>
          <a:p>
            <a:r>
              <a:rPr lang="tr-TR" sz="3200" dirty="0" err="1" smtClean="0"/>
              <a:t>Heksametron</a:t>
            </a:r>
            <a:r>
              <a:rPr lang="tr-TR" sz="3200" dirty="0" smtClean="0"/>
              <a:t> vezniyle yazmıştır. </a:t>
            </a:r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err="1" smtClean="0"/>
              <a:t>Quintus</a:t>
            </a:r>
            <a:r>
              <a:rPr lang="tr-TR" sz="4000" dirty="0" smtClean="0"/>
              <a:t> </a:t>
            </a:r>
            <a:r>
              <a:rPr lang="tr-TR" sz="4000" dirty="0" err="1" smtClean="0"/>
              <a:t>Ennius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tr-TR" sz="3200" dirty="0" smtClean="0"/>
              <a:t>Sahne Oyunları</a:t>
            </a:r>
          </a:p>
          <a:p>
            <a:r>
              <a:rPr lang="tr-TR" sz="3200" dirty="0" smtClean="0"/>
              <a:t>Hem tragedya hem de komedya yazan son Latin ozanıdır</a:t>
            </a:r>
            <a:r>
              <a:rPr lang="tr-TR" sz="3200" dirty="0" smtClean="0"/>
              <a:t>.</a:t>
            </a:r>
          </a:p>
          <a:p>
            <a:r>
              <a:rPr lang="tr-TR" sz="3200" dirty="0" smtClean="0"/>
              <a:t>Komedyaları vasat bulunmuş, Tragedya alanında başarı sağlamıştır. </a:t>
            </a:r>
          </a:p>
          <a:p>
            <a:r>
              <a:rPr lang="tr-TR" sz="3200" dirty="0" smtClean="0"/>
              <a:t>Yirminin üzerinde sahne oyununun adı günümüze ulaşmıştır ve bunların isimlerinden anlaşıldığı kadarıyla genelde Euripides’in oyunlarını çevirmeyi ya da uyarlamayı tercih </a:t>
            </a:r>
            <a:r>
              <a:rPr lang="tr-TR" sz="3200" dirty="0" smtClean="0"/>
              <a:t>etmiştir.</a:t>
            </a:r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err="1" smtClean="0"/>
              <a:t>Quintus</a:t>
            </a:r>
            <a:r>
              <a:rPr lang="tr-TR" sz="4000" dirty="0" smtClean="0"/>
              <a:t> </a:t>
            </a:r>
            <a:r>
              <a:rPr lang="tr-TR" sz="4000" dirty="0" err="1" smtClean="0"/>
              <a:t>Ennius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tr-TR" sz="3200" dirty="0" smtClean="0"/>
              <a:t>Sahne Oyunları</a:t>
            </a:r>
          </a:p>
          <a:p>
            <a:pPr algn="ctr"/>
            <a:endParaRPr lang="tr-TR" sz="3200" dirty="0" smtClean="0"/>
          </a:p>
          <a:p>
            <a:r>
              <a:rPr lang="tr-TR" sz="3200" dirty="0" smtClean="0"/>
              <a:t>Çeviri /uyarlamalarında zaman zaman sadık, zaman zaman da eklemeler yapmıştır. </a:t>
            </a:r>
          </a:p>
          <a:p>
            <a:r>
              <a:rPr lang="tr-TR" sz="3200" dirty="0" smtClean="0"/>
              <a:t>İki tane </a:t>
            </a:r>
            <a:r>
              <a:rPr lang="tr-TR" sz="3200" i="1" dirty="0" err="1" smtClean="0"/>
              <a:t>praetexta</a:t>
            </a:r>
            <a:r>
              <a:rPr lang="tr-TR" sz="3200" dirty="0" err="1" smtClean="0"/>
              <a:t>’sının</a:t>
            </a:r>
            <a:r>
              <a:rPr lang="tr-TR" sz="3200" dirty="0" smtClean="0"/>
              <a:t> adı bilinmektedir.</a:t>
            </a:r>
          </a:p>
          <a:p>
            <a:pPr lvl="1"/>
            <a:r>
              <a:rPr lang="tr-TR" sz="3000" i="1" dirty="0" err="1" smtClean="0"/>
              <a:t>Ambracia</a:t>
            </a:r>
            <a:endParaRPr lang="tr-TR" sz="3000" i="1" dirty="0" smtClean="0"/>
          </a:p>
          <a:p>
            <a:pPr lvl="1"/>
            <a:r>
              <a:rPr lang="tr-TR" sz="3000" i="1" dirty="0" err="1" smtClean="0"/>
              <a:t>Sabinae</a:t>
            </a:r>
            <a:r>
              <a:rPr lang="tr-TR" sz="3000" i="1" dirty="0" smtClean="0"/>
              <a:t>.</a:t>
            </a:r>
            <a:r>
              <a:rPr lang="tr-TR" sz="30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471</TotalTime>
  <Words>553</Words>
  <Application>Microsoft Office PowerPoint</Application>
  <PresentationFormat>Özel</PresentationFormat>
  <Paragraphs>81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İyon</vt:lpstr>
      <vt:lpstr>Başlangıç Dönemi– 8. Hafta</vt:lpstr>
      <vt:lpstr>Başlangıç Dönemi– Quintus Ennius</vt:lpstr>
      <vt:lpstr>Başlangıç Dönemi– Quintus Ennius</vt:lpstr>
      <vt:lpstr>Başlangıç Dönemi– Quintus Ennius</vt:lpstr>
      <vt:lpstr>Başlangıç Dönemi– Quintus Ennius</vt:lpstr>
      <vt:lpstr>Başlangıç Dönemi– Quintus Ennius</vt:lpstr>
      <vt:lpstr>Başlangıç Dönemi– Quintus Ennius</vt:lpstr>
      <vt:lpstr>Başlangıç Dönemi– Quintus Ennius</vt:lpstr>
      <vt:lpstr>Başlangıç Dönemi– Quintus Ennius</vt:lpstr>
      <vt:lpstr>Başlangıç Dönemi– Quintus Ennius</vt:lpstr>
      <vt:lpstr>Başlangıç Dönemi– Quintus Ennius</vt:lpstr>
      <vt:lpstr>Başlangıç Dönemi– Quintus Ennius</vt:lpstr>
      <vt:lpstr>Başlangıç Dönemi– Quintus Ennius</vt:lpstr>
      <vt:lpstr>Başlangıç Dönemi– Quintus Ennius</vt:lpstr>
      <vt:lpstr>Başlangıç Dönemi– Quintus Ennius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Yazını: Başlangıç Dönemi 1. Hafta</dc:title>
  <dc:creator>pc</dc:creator>
  <cp:lastModifiedBy>Pc</cp:lastModifiedBy>
  <cp:revision>47</cp:revision>
  <dcterms:created xsi:type="dcterms:W3CDTF">2017-11-23T15:25:46Z</dcterms:created>
  <dcterms:modified xsi:type="dcterms:W3CDTF">2017-11-24T13:07:13Z</dcterms:modified>
</cp:coreProperties>
</file>