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79" r:id="rId2"/>
    <p:sldId id="280" r:id="rId3"/>
    <p:sldId id="281" r:id="rId4"/>
    <p:sldId id="282" r:id="rId5"/>
    <p:sldId id="283" r:id="rId6"/>
    <p:sldId id="284" r:id="rId7"/>
    <p:sldId id="285" r:id="rId8"/>
    <p:sldId id="286" r:id="rId9"/>
    <p:sldId id="287" r:id="rId10"/>
    <p:sldId id="288" r:id="rId11"/>
    <p:sldId id="289" r:id="rId12"/>
    <p:sldId id="290" r:id="rId13"/>
    <p:sldId id="291" r:id="rId14"/>
    <p:sldId id="292" r:id="rId15"/>
    <p:sldId id="293" r:id="rId16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6" d="100"/>
          <a:sy n="86" d="100"/>
        </p:scale>
        <p:origin x="-660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A34C55-1EE1-41E7-8FD4-564A97984A80}" type="datetimeFigureOut">
              <a:rPr lang="tr-TR" smtClean="0"/>
              <a:pPr/>
              <a:t>24.11.2017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F6032-37FE-4A88-AD63-703E268E505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31035543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A34C55-1EE1-41E7-8FD4-564A97984A80}" type="datetimeFigureOut">
              <a:rPr lang="tr-TR" smtClean="0"/>
              <a:pPr/>
              <a:t>24.11.2017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F6032-37FE-4A88-AD63-703E268E505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10234117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A34C55-1EE1-41E7-8FD4-564A97984A80}" type="datetimeFigureOut">
              <a:rPr lang="tr-TR" smtClean="0"/>
              <a:pPr/>
              <a:t>24.11.2017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F6032-37FE-4A88-AD63-703E268E505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128872536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tr-TR" smtClean="0"/>
              <a:t>Asıl metin stillerini düzenlemek için tıklatın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A34C55-1EE1-41E7-8FD4-564A97984A80}" type="datetimeFigureOut">
              <a:rPr lang="tr-TR" smtClean="0"/>
              <a:pPr/>
              <a:t>24.11.2017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F6032-37FE-4A88-AD63-703E268E505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xmlns="" val="256225610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A34C55-1EE1-41E7-8FD4-564A97984A80}" type="datetimeFigureOut">
              <a:rPr lang="tr-TR" smtClean="0"/>
              <a:pPr/>
              <a:t>24.11.2017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F6032-37FE-4A88-AD63-703E268E505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254576299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ütu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A34C55-1EE1-41E7-8FD4-564A97984A80}" type="datetimeFigureOut">
              <a:rPr lang="tr-TR" smtClean="0"/>
              <a:pPr/>
              <a:t>24.11.2017</a:t>
            </a:fld>
            <a:endParaRPr lang="tr-TR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F6032-37FE-4A88-AD63-703E268E505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388724014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Resim Sütu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A34C55-1EE1-41E7-8FD4-564A97984A80}" type="datetimeFigureOut">
              <a:rPr lang="tr-TR" smtClean="0"/>
              <a:pPr/>
              <a:t>24.11.2017</a:t>
            </a:fld>
            <a:endParaRPr lang="tr-TR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F6032-37FE-4A88-AD63-703E268E505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215549695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A34C55-1EE1-41E7-8FD4-564A97984A80}" type="datetimeFigureOut">
              <a:rPr lang="tr-TR" smtClean="0"/>
              <a:pPr/>
              <a:t>24.11.2017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F6032-37FE-4A88-AD63-703E268E505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164442685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A34C55-1EE1-41E7-8FD4-564A97984A80}" type="datetimeFigureOut">
              <a:rPr lang="tr-TR" smtClean="0"/>
              <a:pPr/>
              <a:t>24.11.2017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F6032-37FE-4A88-AD63-703E268E505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27245442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A34C55-1EE1-41E7-8FD4-564A97984A80}" type="datetimeFigureOut">
              <a:rPr lang="tr-TR" smtClean="0"/>
              <a:pPr/>
              <a:t>24.11.2017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F6032-37FE-4A88-AD63-703E268E505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17305512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A34C55-1EE1-41E7-8FD4-564A97984A80}" type="datetimeFigureOut">
              <a:rPr lang="tr-TR" smtClean="0"/>
              <a:pPr/>
              <a:t>24.11.2017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F6032-37FE-4A88-AD63-703E268E505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17395453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A34C55-1EE1-41E7-8FD4-564A97984A80}" type="datetimeFigureOut">
              <a:rPr lang="tr-TR" smtClean="0"/>
              <a:pPr/>
              <a:t>24.11.2017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F6032-37FE-4A88-AD63-703E268E505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34509154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A34C55-1EE1-41E7-8FD4-564A97984A80}" type="datetimeFigureOut">
              <a:rPr lang="tr-TR" smtClean="0"/>
              <a:pPr/>
              <a:t>24.11.2017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F6032-37FE-4A88-AD63-703E268E505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33685560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A34C55-1EE1-41E7-8FD4-564A97984A80}" type="datetimeFigureOut">
              <a:rPr lang="tr-TR" smtClean="0"/>
              <a:pPr/>
              <a:t>24.11.2017</a:t>
            </a:fld>
            <a:endParaRPr lang="tr-TR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F6032-37FE-4A88-AD63-703E268E505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14759071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A34C55-1EE1-41E7-8FD4-564A97984A80}" type="datetimeFigureOut">
              <a:rPr lang="tr-TR" smtClean="0"/>
              <a:pPr/>
              <a:t>24.11.2017</a:t>
            </a:fld>
            <a:endParaRPr lang="tr-TR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F6032-37FE-4A88-AD63-703E268E505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38627715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A34C55-1EE1-41E7-8FD4-564A97984A80}" type="datetimeFigureOut">
              <a:rPr lang="tr-TR" smtClean="0"/>
              <a:pPr/>
              <a:t>24.11.2017</a:t>
            </a:fld>
            <a:endParaRPr lang="tr-TR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F6032-37FE-4A88-AD63-703E268E505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16681980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A34C55-1EE1-41E7-8FD4-564A97984A80}" type="datetimeFigureOut">
              <a:rPr lang="tr-TR" smtClean="0"/>
              <a:pPr/>
              <a:t>24.11.2017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F6032-37FE-4A88-AD63-703E268E505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22300635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6AA34C55-1EE1-41E7-8FD4-564A97984A80}" type="datetimeFigureOut">
              <a:rPr lang="tr-TR" smtClean="0"/>
              <a:pPr/>
              <a:t>24.11.2017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6F6032-37FE-4A88-AD63-703E268E505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34916071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4000" dirty="0" smtClean="0"/>
              <a:t>Başlangıç Dönemi– </a:t>
            </a:r>
            <a:r>
              <a:rPr lang="tr-TR" sz="4000" dirty="0" smtClean="0"/>
              <a:t>8. </a:t>
            </a:r>
            <a:r>
              <a:rPr lang="tr-TR" sz="4000" dirty="0" smtClean="0"/>
              <a:t>Hafta</a:t>
            </a:r>
            <a:endParaRPr lang="tr-TR" sz="4000" dirty="0"/>
          </a:p>
        </p:txBody>
      </p:sp>
      <p:sp>
        <p:nvSpPr>
          <p:cNvPr id="5" name="İçerik Yer Tutucusu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tr-TR" sz="3200" dirty="0" smtClean="0"/>
          </a:p>
          <a:p>
            <a:endParaRPr lang="tr-TR" sz="3200" dirty="0" smtClean="0"/>
          </a:p>
          <a:p>
            <a:r>
              <a:rPr lang="tr-TR" sz="3200" b="1" dirty="0" err="1" smtClean="0"/>
              <a:t>Quintus</a:t>
            </a:r>
            <a:r>
              <a:rPr lang="tr-TR" sz="3200" b="1" dirty="0" smtClean="0"/>
              <a:t> ENNIUS</a:t>
            </a: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xmlns="" val="263143952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4000" dirty="0" smtClean="0"/>
              <a:t>Başlangıç Dönemi– </a:t>
            </a:r>
            <a:r>
              <a:rPr lang="tr-TR" sz="4000" dirty="0" err="1" smtClean="0"/>
              <a:t>Quintus</a:t>
            </a:r>
            <a:r>
              <a:rPr lang="tr-TR" sz="4000" dirty="0" smtClean="0"/>
              <a:t> </a:t>
            </a:r>
            <a:r>
              <a:rPr lang="tr-TR" sz="4000" dirty="0" err="1" smtClean="0"/>
              <a:t>Ennius</a:t>
            </a:r>
            <a:endParaRPr lang="tr-TR" sz="4000" dirty="0"/>
          </a:p>
        </p:txBody>
      </p:sp>
      <p:sp>
        <p:nvSpPr>
          <p:cNvPr id="5" name="İçerik Yer Tutucusu 4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ctr"/>
            <a:r>
              <a:rPr lang="tr-TR" sz="3200" dirty="0" smtClean="0"/>
              <a:t>Tragedyaları</a:t>
            </a:r>
          </a:p>
          <a:p>
            <a:r>
              <a:rPr lang="tr-TR" sz="3200" i="1" dirty="0" err="1" smtClean="0"/>
              <a:t>Achilles</a:t>
            </a:r>
            <a:r>
              <a:rPr lang="tr-TR" sz="3200" i="1" dirty="0" smtClean="0"/>
              <a:t> </a:t>
            </a:r>
            <a:r>
              <a:rPr lang="tr-TR" sz="3200" i="1" dirty="0" err="1" smtClean="0"/>
              <a:t>Aristarchi</a:t>
            </a:r>
            <a:endParaRPr lang="tr-TR" sz="3200" i="1" dirty="0" smtClean="0"/>
          </a:p>
          <a:p>
            <a:r>
              <a:rPr lang="tr-TR" sz="3200" i="1" dirty="0" err="1" smtClean="0"/>
              <a:t>Aiax</a:t>
            </a:r>
            <a:r>
              <a:rPr lang="tr-TR" sz="3200" i="1" dirty="0" smtClean="0"/>
              <a:t>, </a:t>
            </a:r>
            <a:r>
              <a:rPr lang="tr-TR" sz="3200" i="1" dirty="0" err="1" smtClean="0"/>
              <a:t>Alcmeo</a:t>
            </a:r>
            <a:r>
              <a:rPr lang="tr-TR" sz="3200" i="1" dirty="0" smtClean="0"/>
              <a:t>, </a:t>
            </a:r>
            <a:r>
              <a:rPr lang="tr-TR" sz="3200" i="1" dirty="0" err="1" smtClean="0"/>
              <a:t>Alexander</a:t>
            </a:r>
            <a:r>
              <a:rPr lang="tr-TR" sz="3200" i="1" dirty="0" smtClean="0"/>
              <a:t>, </a:t>
            </a:r>
            <a:r>
              <a:rPr lang="tr-TR" sz="3200" i="1" dirty="0" err="1" smtClean="0"/>
              <a:t>Andromacha</a:t>
            </a:r>
            <a:r>
              <a:rPr lang="tr-TR" sz="3200" i="1" dirty="0" smtClean="0"/>
              <a:t> </a:t>
            </a:r>
            <a:r>
              <a:rPr lang="tr-TR" sz="3200" i="1" dirty="0" err="1" smtClean="0"/>
              <a:t>aechmalotis</a:t>
            </a:r>
            <a:r>
              <a:rPr lang="tr-TR" sz="3200" i="1" dirty="0" smtClean="0"/>
              <a:t>, </a:t>
            </a:r>
            <a:r>
              <a:rPr lang="tr-TR" sz="3200" i="1" dirty="0" err="1" smtClean="0"/>
              <a:t>Andromeda</a:t>
            </a:r>
            <a:r>
              <a:rPr lang="tr-TR" sz="3200" i="1" dirty="0" smtClean="0"/>
              <a:t>, </a:t>
            </a:r>
            <a:r>
              <a:rPr lang="tr-TR" sz="3200" i="1" dirty="0" err="1" smtClean="0"/>
              <a:t>Athamas</a:t>
            </a:r>
            <a:r>
              <a:rPr lang="tr-TR" sz="3200" i="1" dirty="0" smtClean="0"/>
              <a:t>, </a:t>
            </a:r>
            <a:r>
              <a:rPr lang="tr-TR" sz="3200" i="1" dirty="0" err="1" smtClean="0"/>
              <a:t>Cresphontes</a:t>
            </a:r>
            <a:r>
              <a:rPr lang="tr-TR" sz="3200" i="1" dirty="0" smtClean="0"/>
              <a:t>, </a:t>
            </a:r>
            <a:r>
              <a:rPr lang="tr-TR" sz="3200" i="1" dirty="0" err="1" smtClean="0"/>
              <a:t>Erectheus</a:t>
            </a:r>
            <a:r>
              <a:rPr lang="tr-TR" sz="3200" i="1" dirty="0" smtClean="0"/>
              <a:t>, </a:t>
            </a:r>
            <a:r>
              <a:rPr lang="tr-TR" sz="3200" i="1" dirty="0" err="1" smtClean="0"/>
              <a:t>Eumenides</a:t>
            </a:r>
            <a:r>
              <a:rPr lang="tr-TR" sz="3200" i="1" dirty="0" smtClean="0"/>
              <a:t>, </a:t>
            </a:r>
            <a:r>
              <a:rPr lang="tr-TR" sz="3200" i="1" dirty="0" err="1" smtClean="0"/>
              <a:t>Hectoris</a:t>
            </a:r>
            <a:r>
              <a:rPr lang="tr-TR" sz="3200" i="1" dirty="0" smtClean="0"/>
              <a:t> </a:t>
            </a:r>
            <a:r>
              <a:rPr lang="tr-TR" sz="3200" i="1" dirty="0" err="1" smtClean="0"/>
              <a:t>lytra</a:t>
            </a:r>
            <a:r>
              <a:rPr lang="tr-TR" sz="3200" i="1" dirty="0" smtClean="0"/>
              <a:t>, </a:t>
            </a:r>
            <a:r>
              <a:rPr lang="tr-TR" sz="3200" i="1" dirty="0" err="1" smtClean="0"/>
              <a:t>Hecuba</a:t>
            </a:r>
            <a:r>
              <a:rPr lang="tr-TR" sz="3200" i="1" dirty="0" smtClean="0"/>
              <a:t>, </a:t>
            </a:r>
            <a:r>
              <a:rPr lang="tr-TR" sz="3200" i="1" dirty="0" err="1" smtClean="0"/>
              <a:t>Iphigenia</a:t>
            </a:r>
            <a:r>
              <a:rPr lang="tr-TR" sz="3200" i="1" dirty="0" smtClean="0"/>
              <a:t>, </a:t>
            </a:r>
            <a:r>
              <a:rPr lang="tr-TR" sz="3200" i="1" dirty="0" err="1" smtClean="0"/>
              <a:t>Medea</a:t>
            </a:r>
            <a:r>
              <a:rPr lang="tr-TR" sz="3200" i="1" dirty="0" smtClean="0"/>
              <a:t>, </a:t>
            </a:r>
            <a:r>
              <a:rPr lang="tr-TR" sz="3200" i="1" dirty="0" err="1" smtClean="0"/>
              <a:t>Melanippa</a:t>
            </a:r>
            <a:r>
              <a:rPr lang="tr-TR" sz="3200" i="1" dirty="0" smtClean="0"/>
              <a:t>, </a:t>
            </a:r>
            <a:r>
              <a:rPr lang="tr-TR" sz="3200" i="1" dirty="0" err="1" smtClean="0"/>
              <a:t>Nemea</a:t>
            </a:r>
            <a:r>
              <a:rPr lang="tr-TR" sz="3200" i="1" dirty="0" smtClean="0"/>
              <a:t>, </a:t>
            </a:r>
            <a:r>
              <a:rPr lang="tr-TR" sz="3200" i="1" dirty="0" err="1" smtClean="0"/>
              <a:t>Phoenix</a:t>
            </a:r>
            <a:r>
              <a:rPr lang="tr-TR" sz="3200" i="1" dirty="0" smtClean="0"/>
              <a:t>, </a:t>
            </a:r>
            <a:r>
              <a:rPr lang="tr-TR" sz="3200" i="1" dirty="0" err="1" smtClean="0"/>
              <a:t>Telamo</a:t>
            </a:r>
            <a:r>
              <a:rPr lang="tr-TR" sz="3200" i="1" dirty="0" smtClean="0"/>
              <a:t>, </a:t>
            </a:r>
            <a:r>
              <a:rPr lang="tr-TR" sz="3200" i="1" dirty="0" err="1" smtClean="0"/>
              <a:t>Telephus</a:t>
            </a:r>
            <a:r>
              <a:rPr lang="tr-TR" sz="3200" i="1" dirty="0" smtClean="0"/>
              <a:t>, </a:t>
            </a:r>
            <a:r>
              <a:rPr lang="tr-TR" sz="3200" i="1" dirty="0" err="1" smtClean="0"/>
              <a:t>Thyestes</a:t>
            </a:r>
            <a:r>
              <a:rPr lang="tr-TR" sz="3200" i="1" dirty="0" smtClean="0"/>
              <a:t>.</a:t>
            </a:r>
            <a:endParaRPr lang="tr-TR" sz="3200" dirty="0" smtClean="0"/>
          </a:p>
          <a:p>
            <a:endParaRPr lang="tr-TR" sz="3200" dirty="0" smtClean="0"/>
          </a:p>
        </p:txBody>
      </p:sp>
    </p:spTree>
    <p:extLst>
      <p:ext uri="{BB962C8B-B14F-4D97-AF65-F5344CB8AC3E}">
        <p14:creationId xmlns:p14="http://schemas.microsoft.com/office/powerpoint/2010/main" xmlns="" val="263143952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4000" dirty="0" smtClean="0"/>
              <a:t>Başlangıç Dönemi– </a:t>
            </a:r>
            <a:r>
              <a:rPr lang="tr-TR" sz="4000" dirty="0" err="1" smtClean="0"/>
              <a:t>Quintus</a:t>
            </a:r>
            <a:r>
              <a:rPr lang="tr-TR" sz="4000" dirty="0" smtClean="0"/>
              <a:t> </a:t>
            </a:r>
            <a:r>
              <a:rPr lang="tr-TR" sz="4000" dirty="0" err="1" smtClean="0"/>
              <a:t>Ennius</a:t>
            </a:r>
            <a:endParaRPr lang="tr-TR" sz="4000" dirty="0"/>
          </a:p>
        </p:txBody>
      </p:sp>
      <p:sp>
        <p:nvSpPr>
          <p:cNvPr id="5" name="İçerik Yer Tutucusu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3200" dirty="0" smtClean="0"/>
              <a:t>Komedyaları</a:t>
            </a:r>
          </a:p>
          <a:p>
            <a:pPr algn="ctr"/>
            <a:endParaRPr lang="tr-TR" sz="3200" dirty="0" smtClean="0"/>
          </a:p>
          <a:p>
            <a:pPr algn="ctr"/>
            <a:endParaRPr lang="tr-TR" sz="3200" dirty="0" smtClean="0"/>
          </a:p>
          <a:p>
            <a:r>
              <a:rPr lang="tr-TR" sz="3200" i="1" dirty="0" err="1" smtClean="0"/>
              <a:t>Cupiuncula</a:t>
            </a:r>
            <a:r>
              <a:rPr lang="tr-TR" sz="3200" i="1" dirty="0" smtClean="0"/>
              <a:t> </a:t>
            </a:r>
          </a:p>
          <a:p>
            <a:r>
              <a:rPr lang="tr-TR" sz="3200" i="1" dirty="0" err="1" smtClean="0"/>
              <a:t>Pancratiastes</a:t>
            </a:r>
            <a:r>
              <a:rPr lang="tr-TR" sz="3200" i="1" dirty="0" smtClean="0"/>
              <a:t>.</a:t>
            </a:r>
            <a:endParaRPr lang="tr-TR" sz="3200" dirty="0" smtClean="0"/>
          </a:p>
          <a:p>
            <a:endParaRPr lang="tr-TR" sz="3200" dirty="0" smtClean="0"/>
          </a:p>
        </p:txBody>
      </p:sp>
    </p:spTree>
    <p:extLst>
      <p:ext uri="{BB962C8B-B14F-4D97-AF65-F5344CB8AC3E}">
        <p14:creationId xmlns:p14="http://schemas.microsoft.com/office/powerpoint/2010/main" xmlns="" val="263143952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4000" dirty="0" smtClean="0"/>
              <a:t>Başlangıç Dönemi– </a:t>
            </a:r>
            <a:r>
              <a:rPr lang="tr-TR" sz="4000" dirty="0" err="1" smtClean="0"/>
              <a:t>Quintus</a:t>
            </a:r>
            <a:r>
              <a:rPr lang="tr-TR" sz="4000" dirty="0" smtClean="0"/>
              <a:t> </a:t>
            </a:r>
            <a:r>
              <a:rPr lang="tr-TR" sz="4000" dirty="0" err="1" smtClean="0"/>
              <a:t>Ennius</a:t>
            </a:r>
            <a:endParaRPr lang="tr-TR" sz="4000" dirty="0"/>
          </a:p>
        </p:txBody>
      </p:sp>
      <p:sp>
        <p:nvSpPr>
          <p:cNvPr id="5" name="İçerik Yer Tutucusu 4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algn="ctr"/>
            <a:r>
              <a:rPr lang="tr-TR" sz="3200" dirty="0" smtClean="0"/>
              <a:t>Diğer Eserleri</a:t>
            </a:r>
          </a:p>
          <a:p>
            <a:pPr lvl="0"/>
            <a:r>
              <a:rPr lang="tr-TR" sz="3200" b="1" dirty="0" err="1" smtClean="0"/>
              <a:t>Hedypagetica</a:t>
            </a:r>
            <a:r>
              <a:rPr lang="tr-TR" sz="3200" dirty="0" smtClean="0"/>
              <a:t> (İyi beslenmeyle ilgili) : </a:t>
            </a:r>
            <a:r>
              <a:rPr lang="tr-TR" sz="3200" dirty="0" err="1" smtClean="0"/>
              <a:t>Gelalı</a:t>
            </a:r>
            <a:r>
              <a:rPr lang="tr-TR" sz="3200" dirty="0" smtClean="0"/>
              <a:t> </a:t>
            </a:r>
            <a:r>
              <a:rPr lang="tr-TR" sz="3200" dirty="0" err="1" smtClean="0"/>
              <a:t>Archestratus’un</a:t>
            </a:r>
            <a:r>
              <a:rPr lang="tr-TR" sz="3200" dirty="0" smtClean="0"/>
              <a:t> (İÖ350) Yunanca yazılmış kısa bir şiirinden esinlenen, </a:t>
            </a:r>
            <a:r>
              <a:rPr lang="tr-TR" sz="3200" dirty="0" err="1" smtClean="0"/>
              <a:t>gastornomi</a:t>
            </a:r>
            <a:r>
              <a:rPr lang="tr-TR" sz="3200" dirty="0" smtClean="0"/>
              <a:t> üzerine didaktik bir eserdir. </a:t>
            </a:r>
            <a:endParaRPr lang="tr-TR" sz="3200" dirty="0" smtClean="0"/>
          </a:p>
          <a:p>
            <a:pPr lvl="0"/>
            <a:r>
              <a:rPr lang="tr-TR" sz="3200" dirty="0" err="1" smtClean="0"/>
              <a:t>Hexametron</a:t>
            </a:r>
            <a:r>
              <a:rPr lang="tr-TR" sz="3200" dirty="0" smtClean="0"/>
              <a:t> </a:t>
            </a:r>
            <a:r>
              <a:rPr lang="tr-TR" sz="3200" dirty="0" smtClean="0"/>
              <a:t>ölçüsüyle yazılmış ilk Latin şiiridir. </a:t>
            </a:r>
            <a:endParaRPr lang="tr-TR" sz="3200" dirty="0" smtClean="0"/>
          </a:p>
          <a:p>
            <a:pPr lvl="0"/>
            <a:r>
              <a:rPr lang="tr-TR" sz="3200" dirty="0" smtClean="0"/>
              <a:t>Eserden </a:t>
            </a:r>
            <a:r>
              <a:rPr lang="tr-TR" sz="3200" dirty="0" smtClean="0"/>
              <a:t>günümüze </a:t>
            </a:r>
            <a:r>
              <a:rPr lang="tr-TR" sz="3200" dirty="0" err="1" smtClean="0"/>
              <a:t>Apuleius’un</a:t>
            </a:r>
            <a:r>
              <a:rPr lang="tr-TR" sz="3200" dirty="0" smtClean="0"/>
              <a:t> </a:t>
            </a:r>
            <a:r>
              <a:rPr lang="tr-TR" sz="3200" dirty="0" err="1" smtClean="0"/>
              <a:t>Apologia</a:t>
            </a:r>
            <a:r>
              <a:rPr lang="tr-TR" sz="3200" dirty="0" smtClean="0"/>
              <a:t> eserinde alıntıladığı 11 dize kalmıştır. </a:t>
            </a:r>
          </a:p>
          <a:p>
            <a:endParaRPr lang="tr-TR" sz="3200" dirty="0" smtClean="0"/>
          </a:p>
        </p:txBody>
      </p:sp>
    </p:spTree>
    <p:extLst>
      <p:ext uri="{BB962C8B-B14F-4D97-AF65-F5344CB8AC3E}">
        <p14:creationId xmlns:p14="http://schemas.microsoft.com/office/powerpoint/2010/main" xmlns="" val="263143952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4000" dirty="0" smtClean="0"/>
              <a:t>Başlangıç Dönemi– </a:t>
            </a:r>
            <a:r>
              <a:rPr lang="tr-TR" sz="4000" dirty="0" err="1" smtClean="0"/>
              <a:t>Quintus</a:t>
            </a:r>
            <a:r>
              <a:rPr lang="tr-TR" sz="4000" dirty="0" smtClean="0"/>
              <a:t> </a:t>
            </a:r>
            <a:r>
              <a:rPr lang="tr-TR" sz="4000" dirty="0" err="1" smtClean="0"/>
              <a:t>Ennius</a:t>
            </a:r>
            <a:endParaRPr lang="tr-TR" sz="4000" dirty="0"/>
          </a:p>
        </p:txBody>
      </p:sp>
      <p:sp>
        <p:nvSpPr>
          <p:cNvPr id="5" name="İçerik Yer Tutucusu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3200" dirty="0" smtClean="0"/>
              <a:t>Diğer Eserleri</a:t>
            </a:r>
          </a:p>
          <a:p>
            <a:pPr lvl="0"/>
            <a:r>
              <a:rPr lang="tr-TR" sz="3200" b="1" dirty="0" err="1" smtClean="0"/>
              <a:t>Sota</a:t>
            </a:r>
            <a:r>
              <a:rPr lang="tr-TR" sz="3200" b="1" dirty="0" smtClean="0"/>
              <a:t>: </a:t>
            </a:r>
            <a:r>
              <a:rPr lang="tr-TR" sz="3200" dirty="0" smtClean="0"/>
              <a:t>Günümüze tamamlanmamış 5 dize ulaşmıştır.</a:t>
            </a:r>
          </a:p>
          <a:p>
            <a:pPr lvl="0"/>
            <a:r>
              <a:rPr lang="tr-TR" sz="3200" b="1" dirty="0" err="1" smtClean="0"/>
              <a:t>Saturae</a:t>
            </a:r>
            <a:r>
              <a:rPr lang="tr-TR" sz="3200" b="1" dirty="0" smtClean="0"/>
              <a:t>:</a:t>
            </a:r>
            <a:r>
              <a:rPr lang="tr-TR" sz="3200" dirty="0" smtClean="0"/>
              <a:t> </a:t>
            </a:r>
            <a:r>
              <a:rPr lang="tr-TR" sz="3200" dirty="0" smtClean="0"/>
              <a:t>34 </a:t>
            </a:r>
            <a:r>
              <a:rPr lang="tr-TR" sz="3200" dirty="0" smtClean="0"/>
              <a:t>dizeyi içeren 18 </a:t>
            </a:r>
            <a:r>
              <a:rPr lang="tr-TR" sz="3200" dirty="0" err="1" smtClean="0"/>
              <a:t>fragment</a:t>
            </a:r>
            <a:r>
              <a:rPr lang="tr-TR" sz="3200" dirty="0" smtClean="0"/>
              <a:t> günümüze ulaşmıştır.  </a:t>
            </a:r>
            <a:endParaRPr lang="tr-TR" sz="3200" dirty="0" smtClean="0"/>
          </a:p>
          <a:p>
            <a:pPr lvl="0"/>
            <a:r>
              <a:rPr lang="tr-TR" sz="3200" b="1" dirty="0" err="1" smtClean="0"/>
              <a:t>Scipio</a:t>
            </a:r>
            <a:r>
              <a:rPr lang="tr-TR" sz="3200" b="1" dirty="0" smtClean="0"/>
              <a:t>:</a:t>
            </a:r>
            <a:r>
              <a:rPr lang="tr-TR" sz="3200" dirty="0" smtClean="0"/>
              <a:t> </a:t>
            </a:r>
            <a:r>
              <a:rPr lang="tr-TR" sz="3200" dirty="0" err="1" smtClean="0"/>
              <a:t>Scipio</a:t>
            </a:r>
            <a:r>
              <a:rPr lang="tr-TR" sz="3200" dirty="0" smtClean="0"/>
              <a:t> </a:t>
            </a:r>
            <a:r>
              <a:rPr lang="tr-TR" sz="3200" dirty="0" err="1" smtClean="0"/>
              <a:t>Africanus’un</a:t>
            </a:r>
            <a:r>
              <a:rPr lang="tr-TR" sz="3200" dirty="0" smtClean="0"/>
              <a:t> </a:t>
            </a:r>
            <a:r>
              <a:rPr lang="tr-TR" sz="3200" dirty="0" err="1" smtClean="0"/>
              <a:t>Zama’daki</a:t>
            </a:r>
            <a:r>
              <a:rPr lang="tr-TR" sz="3200" dirty="0" smtClean="0"/>
              <a:t> zaferini </a:t>
            </a:r>
            <a:r>
              <a:rPr lang="tr-TR" sz="3200" dirty="0" smtClean="0"/>
              <a:t>kutlayan, </a:t>
            </a:r>
            <a:r>
              <a:rPr lang="tr-TR" sz="3200" dirty="0" smtClean="0"/>
              <a:t>onu onurlandıran şiirdir.</a:t>
            </a:r>
          </a:p>
          <a:p>
            <a:endParaRPr lang="tr-TR" sz="3200" dirty="0" smtClean="0"/>
          </a:p>
        </p:txBody>
      </p:sp>
    </p:spTree>
    <p:extLst>
      <p:ext uri="{BB962C8B-B14F-4D97-AF65-F5344CB8AC3E}">
        <p14:creationId xmlns:p14="http://schemas.microsoft.com/office/powerpoint/2010/main" xmlns="" val="263143952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4000" dirty="0" smtClean="0"/>
              <a:t>Başlangıç Dönemi– </a:t>
            </a:r>
            <a:r>
              <a:rPr lang="tr-TR" sz="4000" dirty="0" err="1" smtClean="0"/>
              <a:t>Quintus</a:t>
            </a:r>
            <a:r>
              <a:rPr lang="tr-TR" sz="4000" dirty="0" smtClean="0"/>
              <a:t> </a:t>
            </a:r>
            <a:r>
              <a:rPr lang="tr-TR" sz="4000" dirty="0" err="1" smtClean="0"/>
              <a:t>Ennius</a:t>
            </a:r>
            <a:endParaRPr lang="tr-TR" sz="4000" dirty="0"/>
          </a:p>
        </p:txBody>
      </p:sp>
      <p:sp>
        <p:nvSpPr>
          <p:cNvPr id="5" name="İçerik Yer Tutucusu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3200" dirty="0" smtClean="0"/>
              <a:t>Diğer Eserleri</a:t>
            </a:r>
          </a:p>
          <a:p>
            <a:r>
              <a:rPr lang="tr-TR" sz="3200" b="1" dirty="0" err="1" smtClean="0"/>
              <a:t>Euhemerus</a:t>
            </a:r>
            <a:r>
              <a:rPr lang="tr-TR" sz="3200" b="1" dirty="0" smtClean="0"/>
              <a:t>: </a:t>
            </a:r>
          </a:p>
          <a:p>
            <a:r>
              <a:rPr lang="tr-TR" sz="3200" dirty="0" smtClean="0"/>
              <a:t>Yarı </a:t>
            </a:r>
            <a:r>
              <a:rPr lang="tr-TR" sz="3200" dirty="0" smtClean="0"/>
              <a:t>felsefi içerikli </a:t>
            </a:r>
            <a:r>
              <a:rPr lang="tr-TR" sz="3200" dirty="0" smtClean="0"/>
              <a:t>eser</a:t>
            </a:r>
          </a:p>
          <a:p>
            <a:r>
              <a:rPr lang="tr-TR" sz="3200" dirty="0" smtClean="0"/>
              <a:t> </a:t>
            </a:r>
            <a:r>
              <a:rPr lang="tr-TR" sz="3200" dirty="0" smtClean="0"/>
              <a:t>Büyük olasılıkla düzyazı ile kaleme alınmış olan </a:t>
            </a:r>
            <a:r>
              <a:rPr lang="tr-TR" sz="3200" dirty="0" smtClean="0"/>
              <a:t>eser, </a:t>
            </a:r>
            <a:r>
              <a:rPr lang="tr-TR" sz="3200" dirty="0" smtClean="0"/>
              <a:t>İÖ 4 ya da 3. Yüzyılda yaşamış olan </a:t>
            </a:r>
            <a:r>
              <a:rPr lang="tr-TR" sz="3200" dirty="0" err="1" smtClean="0"/>
              <a:t>Messinalı</a:t>
            </a:r>
            <a:r>
              <a:rPr lang="tr-TR" sz="3200" dirty="0" smtClean="0"/>
              <a:t> </a:t>
            </a:r>
            <a:r>
              <a:rPr lang="tr-TR" sz="3200" dirty="0" err="1" smtClean="0"/>
              <a:t>Euhemerus’un</a:t>
            </a:r>
            <a:r>
              <a:rPr lang="tr-TR" sz="3200" dirty="0" smtClean="0"/>
              <a:t> düşüncesini halka anlatan bir eserdir. </a:t>
            </a:r>
            <a:endParaRPr lang="tr-TR" sz="3200" dirty="0" smtClean="0"/>
          </a:p>
        </p:txBody>
      </p:sp>
    </p:spTree>
    <p:extLst>
      <p:ext uri="{BB962C8B-B14F-4D97-AF65-F5344CB8AC3E}">
        <p14:creationId xmlns:p14="http://schemas.microsoft.com/office/powerpoint/2010/main" xmlns="" val="263143952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4000" dirty="0" smtClean="0"/>
              <a:t>Başlangıç Dönemi– </a:t>
            </a:r>
            <a:r>
              <a:rPr lang="tr-TR" sz="4000" dirty="0" err="1" smtClean="0"/>
              <a:t>Quintus</a:t>
            </a:r>
            <a:r>
              <a:rPr lang="tr-TR" sz="4000" dirty="0" smtClean="0"/>
              <a:t> </a:t>
            </a:r>
            <a:r>
              <a:rPr lang="tr-TR" sz="4000" dirty="0" err="1" smtClean="0"/>
              <a:t>Ennius</a:t>
            </a:r>
            <a:endParaRPr lang="tr-TR" sz="4000" dirty="0"/>
          </a:p>
        </p:txBody>
      </p:sp>
      <p:sp>
        <p:nvSpPr>
          <p:cNvPr id="5" name="İçerik Yer Tutucusu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3200" dirty="0" smtClean="0"/>
              <a:t>Diğer Eserleri</a:t>
            </a:r>
          </a:p>
          <a:p>
            <a:pPr algn="ctr"/>
            <a:endParaRPr lang="tr-TR" sz="3200" dirty="0" smtClean="0"/>
          </a:p>
          <a:p>
            <a:r>
              <a:rPr lang="tr-TR" sz="3200" b="1" dirty="0" err="1" smtClean="0"/>
              <a:t>Epicharmus</a:t>
            </a:r>
            <a:r>
              <a:rPr lang="tr-TR" sz="3200" dirty="0" smtClean="0"/>
              <a:t> adlı eseri İÖ 5. yüzyıl komedya ozanı, aynı zamanda bir düşünür olarak da ünlenen </a:t>
            </a:r>
            <a:r>
              <a:rPr lang="tr-TR" sz="3200" dirty="0" err="1" smtClean="0"/>
              <a:t>Epicharmus’a</a:t>
            </a:r>
            <a:r>
              <a:rPr lang="tr-TR" sz="3200" dirty="0" smtClean="0"/>
              <a:t> atıfta bulunan bir eserdir. </a:t>
            </a:r>
            <a:endParaRPr lang="tr-TR" sz="3200" dirty="0" smtClean="0"/>
          </a:p>
        </p:txBody>
      </p:sp>
    </p:spTree>
    <p:extLst>
      <p:ext uri="{BB962C8B-B14F-4D97-AF65-F5344CB8AC3E}">
        <p14:creationId xmlns:p14="http://schemas.microsoft.com/office/powerpoint/2010/main" xmlns="" val="26314395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4000" dirty="0" smtClean="0"/>
              <a:t>Başlangıç Dönemi– </a:t>
            </a:r>
            <a:r>
              <a:rPr lang="tr-TR" sz="4000" dirty="0" err="1" smtClean="0"/>
              <a:t>Quintus</a:t>
            </a:r>
            <a:r>
              <a:rPr lang="tr-TR" sz="4000" dirty="0" smtClean="0"/>
              <a:t> </a:t>
            </a:r>
            <a:r>
              <a:rPr lang="tr-TR" sz="4000" dirty="0" err="1" smtClean="0"/>
              <a:t>Ennius</a:t>
            </a:r>
            <a:endParaRPr lang="tr-TR" sz="4000" dirty="0"/>
          </a:p>
        </p:txBody>
      </p:sp>
      <p:sp>
        <p:nvSpPr>
          <p:cNvPr id="5" name="İçerik Yer Tutucusu 4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tr-TR" sz="3200" dirty="0" smtClean="0"/>
              <a:t>İÖ 239 yılında Güney İtalya’daki </a:t>
            </a:r>
            <a:r>
              <a:rPr lang="tr-TR" sz="3200" dirty="0" err="1" smtClean="0"/>
              <a:t>Calabria</a:t>
            </a:r>
            <a:r>
              <a:rPr lang="tr-TR" sz="3200" dirty="0" smtClean="0"/>
              <a:t> bölgesinin küçük bir kasabası olan </a:t>
            </a:r>
            <a:r>
              <a:rPr lang="tr-TR" sz="3200" dirty="0" err="1" smtClean="0"/>
              <a:t>Rudiae’da</a:t>
            </a:r>
            <a:r>
              <a:rPr lang="tr-TR" sz="3200" dirty="0" smtClean="0"/>
              <a:t> doğmuştur. </a:t>
            </a:r>
            <a:endParaRPr lang="tr-TR" sz="3200" dirty="0" smtClean="0"/>
          </a:p>
          <a:p>
            <a:r>
              <a:rPr lang="tr-TR" sz="3200" dirty="0" smtClean="0"/>
              <a:t>Bölgede </a:t>
            </a:r>
            <a:r>
              <a:rPr lang="tr-TR" sz="3200" dirty="0" smtClean="0"/>
              <a:t>seçkin bir aile olan </a:t>
            </a:r>
            <a:r>
              <a:rPr lang="tr-TR" sz="3200" dirty="0" err="1" smtClean="0"/>
              <a:t>Messapia</a:t>
            </a:r>
            <a:r>
              <a:rPr lang="tr-TR" sz="3200" dirty="0" smtClean="0"/>
              <a:t> ailesinden </a:t>
            </a:r>
            <a:r>
              <a:rPr lang="tr-TR" sz="3200" dirty="0" smtClean="0"/>
              <a:t>gelmektedir</a:t>
            </a:r>
          </a:p>
          <a:p>
            <a:r>
              <a:rPr lang="tr-TR" sz="3200" dirty="0" smtClean="0"/>
              <a:t>İyi </a:t>
            </a:r>
            <a:r>
              <a:rPr lang="tr-TR" sz="3200" dirty="0" smtClean="0"/>
              <a:t>bir eğitim almış, felsefe ve retorik alanında yetiştirilmiştir. Doğduğu bölgede konuşulan dil </a:t>
            </a:r>
            <a:r>
              <a:rPr lang="tr-TR" sz="3200" dirty="0" err="1" smtClean="0"/>
              <a:t>Oskça</a:t>
            </a:r>
            <a:r>
              <a:rPr lang="tr-TR" sz="3200" dirty="0" smtClean="0"/>
              <a:t>, hakim kültür ise Yunancadır. Dolayısıyla </a:t>
            </a:r>
            <a:r>
              <a:rPr lang="tr-TR" sz="3200" dirty="0" err="1" smtClean="0"/>
              <a:t>Ennius</a:t>
            </a:r>
            <a:r>
              <a:rPr lang="tr-TR" sz="3200" dirty="0" smtClean="0"/>
              <a:t>  </a:t>
            </a:r>
            <a:r>
              <a:rPr lang="tr-TR" sz="3200" dirty="0" err="1" smtClean="0"/>
              <a:t>Oskça</a:t>
            </a:r>
            <a:r>
              <a:rPr lang="tr-TR" sz="3200" dirty="0" smtClean="0"/>
              <a:t>, Yunanca ve Latince konuşabilmektedir. </a:t>
            </a:r>
            <a:endParaRPr lang="tr-TR" sz="3200" dirty="0" smtClean="0"/>
          </a:p>
          <a:p>
            <a:endParaRPr lang="tr-TR" sz="3200" dirty="0" smtClean="0"/>
          </a:p>
        </p:txBody>
      </p:sp>
    </p:spTree>
    <p:extLst>
      <p:ext uri="{BB962C8B-B14F-4D97-AF65-F5344CB8AC3E}">
        <p14:creationId xmlns:p14="http://schemas.microsoft.com/office/powerpoint/2010/main" xmlns="" val="26314395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4000" dirty="0" smtClean="0"/>
              <a:t>Başlangıç Dönemi– </a:t>
            </a:r>
            <a:r>
              <a:rPr lang="tr-TR" sz="4000" dirty="0" err="1" smtClean="0"/>
              <a:t>Quintus</a:t>
            </a:r>
            <a:r>
              <a:rPr lang="tr-TR" sz="4000" dirty="0" smtClean="0"/>
              <a:t> </a:t>
            </a:r>
            <a:r>
              <a:rPr lang="tr-TR" sz="4000" dirty="0" err="1" smtClean="0"/>
              <a:t>Ennius</a:t>
            </a:r>
            <a:endParaRPr lang="tr-TR" sz="4000" dirty="0"/>
          </a:p>
        </p:txBody>
      </p:sp>
      <p:sp>
        <p:nvSpPr>
          <p:cNvPr id="5" name="İçerik Yer Tutucusu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tr-TR" sz="3200" dirty="0" smtClean="0"/>
          </a:p>
          <a:p>
            <a:endParaRPr lang="tr-TR" sz="3200" dirty="0" smtClean="0"/>
          </a:p>
          <a:p>
            <a:r>
              <a:rPr lang="tr-TR" sz="3200" dirty="0" smtClean="0"/>
              <a:t>Doğduğu </a:t>
            </a:r>
            <a:r>
              <a:rPr lang="tr-TR" sz="3200" dirty="0" smtClean="0"/>
              <a:t>bölgede konuşulan dil </a:t>
            </a:r>
            <a:r>
              <a:rPr lang="tr-TR" sz="3200" dirty="0" err="1" smtClean="0"/>
              <a:t>Oskça</a:t>
            </a:r>
            <a:r>
              <a:rPr lang="tr-TR" sz="3200" dirty="0" smtClean="0"/>
              <a:t>, hakim kültür ise Yunancadır. </a:t>
            </a:r>
            <a:endParaRPr lang="tr-TR" sz="3200" dirty="0" smtClean="0"/>
          </a:p>
          <a:p>
            <a:r>
              <a:rPr lang="tr-TR" sz="3200" dirty="0" smtClean="0"/>
              <a:t>Dolayısıyla </a:t>
            </a:r>
            <a:r>
              <a:rPr lang="tr-TR" sz="3200" dirty="0" err="1" smtClean="0"/>
              <a:t>Ennius</a:t>
            </a:r>
            <a:r>
              <a:rPr lang="tr-TR" sz="3200" dirty="0" smtClean="0"/>
              <a:t>  </a:t>
            </a:r>
            <a:r>
              <a:rPr lang="tr-TR" sz="3200" dirty="0" err="1" smtClean="0"/>
              <a:t>Oskça</a:t>
            </a:r>
            <a:r>
              <a:rPr lang="tr-TR" sz="3200" dirty="0" smtClean="0"/>
              <a:t>, Yunanca ve Latince konuşabilmektedir. </a:t>
            </a:r>
            <a:endParaRPr lang="tr-TR" sz="3200" dirty="0" smtClean="0"/>
          </a:p>
          <a:p>
            <a:endParaRPr lang="tr-TR" sz="3200" dirty="0" smtClean="0"/>
          </a:p>
        </p:txBody>
      </p:sp>
    </p:spTree>
    <p:extLst>
      <p:ext uri="{BB962C8B-B14F-4D97-AF65-F5344CB8AC3E}">
        <p14:creationId xmlns:p14="http://schemas.microsoft.com/office/powerpoint/2010/main" xmlns="" val="26314395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4000" dirty="0" smtClean="0"/>
              <a:t>Başlangıç Dönemi– </a:t>
            </a:r>
            <a:r>
              <a:rPr lang="tr-TR" sz="4000" dirty="0" err="1" smtClean="0"/>
              <a:t>Quintus</a:t>
            </a:r>
            <a:r>
              <a:rPr lang="tr-TR" sz="4000" dirty="0" smtClean="0"/>
              <a:t> </a:t>
            </a:r>
            <a:r>
              <a:rPr lang="tr-TR" sz="4000" dirty="0" err="1" smtClean="0"/>
              <a:t>Ennius</a:t>
            </a:r>
            <a:endParaRPr lang="tr-TR" sz="4000" dirty="0"/>
          </a:p>
        </p:txBody>
      </p:sp>
      <p:sp>
        <p:nvSpPr>
          <p:cNvPr id="5" name="İçerik Yer Tutucusu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tr-TR" sz="3200" dirty="0" smtClean="0"/>
          </a:p>
          <a:p>
            <a:r>
              <a:rPr lang="tr-TR" sz="3200" dirty="0" err="1" smtClean="0"/>
              <a:t>Sardinia’da</a:t>
            </a:r>
            <a:r>
              <a:rPr lang="tr-TR" sz="3200" dirty="0" smtClean="0"/>
              <a:t> yaşlı </a:t>
            </a:r>
            <a:r>
              <a:rPr lang="tr-TR" sz="3200" dirty="0" err="1" smtClean="0"/>
              <a:t>Cato</a:t>
            </a:r>
            <a:r>
              <a:rPr lang="tr-TR" sz="3200" dirty="0" smtClean="0"/>
              <a:t> ile tanışmış ve bilgisiyle </a:t>
            </a:r>
            <a:r>
              <a:rPr lang="tr-TR" sz="3200" dirty="0" err="1" smtClean="0"/>
              <a:t>Cato’nun</a:t>
            </a:r>
            <a:r>
              <a:rPr lang="tr-TR" sz="3200" dirty="0" smtClean="0"/>
              <a:t> dikkatini çekmiştir. </a:t>
            </a:r>
            <a:endParaRPr lang="tr-TR" sz="3200" dirty="0" smtClean="0"/>
          </a:p>
          <a:p>
            <a:r>
              <a:rPr lang="tr-TR" sz="3200" dirty="0" err="1" smtClean="0"/>
              <a:t>Cato</a:t>
            </a:r>
            <a:r>
              <a:rPr lang="tr-TR" sz="3200" dirty="0" smtClean="0"/>
              <a:t> </a:t>
            </a:r>
            <a:r>
              <a:rPr lang="tr-TR" sz="3200" dirty="0" smtClean="0"/>
              <a:t>İÖ 204 yılında onu Roma’ya getirmiştir. </a:t>
            </a:r>
            <a:endParaRPr lang="tr-TR" sz="3200" dirty="0" smtClean="0"/>
          </a:p>
          <a:p>
            <a:r>
              <a:rPr lang="tr-TR" sz="3200" dirty="0" err="1" smtClean="0"/>
              <a:t>Livius</a:t>
            </a:r>
            <a:r>
              <a:rPr lang="tr-TR" sz="3200" dirty="0" smtClean="0"/>
              <a:t> </a:t>
            </a:r>
            <a:r>
              <a:rPr lang="tr-TR" sz="3200" dirty="0" err="1" smtClean="0"/>
              <a:t>Andronicus</a:t>
            </a:r>
            <a:r>
              <a:rPr lang="tr-TR" sz="3200" dirty="0" smtClean="0"/>
              <a:t> gibi öğretmenlik </a:t>
            </a:r>
            <a:r>
              <a:rPr lang="tr-TR" sz="3200" dirty="0" smtClean="0"/>
              <a:t>yapmıştır. </a:t>
            </a:r>
            <a:endParaRPr lang="tr-TR" sz="3200" dirty="0" smtClean="0"/>
          </a:p>
          <a:p>
            <a:endParaRPr lang="tr-TR" sz="3200" dirty="0" smtClean="0"/>
          </a:p>
        </p:txBody>
      </p:sp>
    </p:spTree>
    <p:extLst>
      <p:ext uri="{BB962C8B-B14F-4D97-AF65-F5344CB8AC3E}">
        <p14:creationId xmlns:p14="http://schemas.microsoft.com/office/powerpoint/2010/main" xmlns="" val="26314395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4000" dirty="0" smtClean="0"/>
              <a:t>Başlangıç Dönemi– </a:t>
            </a:r>
            <a:r>
              <a:rPr lang="tr-TR" sz="4000" dirty="0" err="1" smtClean="0"/>
              <a:t>Quintus</a:t>
            </a:r>
            <a:r>
              <a:rPr lang="tr-TR" sz="4000" dirty="0" smtClean="0"/>
              <a:t> </a:t>
            </a:r>
            <a:r>
              <a:rPr lang="tr-TR" sz="4000" dirty="0" err="1" smtClean="0"/>
              <a:t>Ennius</a:t>
            </a:r>
            <a:endParaRPr lang="tr-TR" sz="4000" dirty="0"/>
          </a:p>
        </p:txBody>
      </p:sp>
      <p:sp>
        <p:nvSpPr>
          <p:cNvPr id="5" name="İçerik Yer Tutucusu 4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endParaRPr lang="tr-TR" sz="3200" dirty="0" smtClean="0"/>
          </a:p>
          <a:p>
            <a:endParaRPr lang="tr-TR" sz="3200" dirty="0" smtClean="0"/>
          </a:p>
          <a:p>
            <a:r>
              <a:rPr lang="tr-TR" sz="3200" dirty="0" err="1" smtClean="0"/>
              <a:t>Scipio</a:t>
            </a:r>
            <a:r>
              <a:rPr lang="tr-TR" sz="3200" dirty="0" smtClean="0"/>
              <a:t> </a:t>
            </a:r>
            <a:r>
              <a:rPr lang="tr-TR" sz="3200" dirty="0" err="1" smtClean="0"/>
              <a:t>Africanus</a:t>
            </a:r>
            <a:r>
              <a:rPr lang="tr-TR" sz="3200" dirty="0" smtClean="0"/>
              <a:t> ve </a:t>
            </a:r>
            <a:r>
              <a:rPr lang="tr-TR" sz="3200" dirty="0" err="1" smtClean="0"/>
              <a:t>Marcus</a:t>
            </a:r>
            <a:r>
              <a:rPr lang="tr-TR" sz="3200" dirty="0" smtClean="0"/>
              <a:t> </a:t>
            </a:r>
            <a:r>
              <a:rPr lang="tr-TR" sz="3200" dirty="0" err="1" smtClean="0"/>
              <a:t>Fulvius</a:t>
            </a:r>
            <a:r>
              <a:rPr lang="tr-TR" sz="3200" dirty="0" smtClean="0"/>
              <a:t> </a:t>
            </a:r>
            <a:r>
              <a:rPr lang="tr-TR" sz="3200" dirty="0" err="1" smtClean="0"/>
              <a:t>Nobilior</a:t>
            </a:r>
            <a:r>
              <a:rPr lang="tr-TR" sz="3200" dirty="0" smtClean="0"/>
              <a:t> gibi Roma’nın önde gelen isimlerinin dostluğunu kazanmıştır</a:t>
            </a:r>
            <a:r>
              <a:rPr lang="tr-TR" sz="3200" dirty="0" smtClean="0"/>
              <a:t>.</a:t>
            </a:r>
          </a:p>
          <a:p>
            <a:r>
              <a:rPr lang="tr-TR" sz="3200" dirty="0" err="1" smtClean="0"/>
              <a:t>Marcus</a:t>
            </a:r>
            <a:r>
              <a:rPr lang="tr-TR" sz="3200" dirty="0" smtClean="0"/>
              <a:t> </a:t>
            </a:r>
            <a:r>
              <a:rPr lang="tr-TR" sz="3200" dirty="0" err="1" smtClean="0"/>
              <a:t>Fulvius</a:t>
            </a:r>
            <a:r>
              <a:rPr lang="tr-TR" sz="3200" dirty="0" smtClean="0"/>
              <a:t> </a:t>
            </a:r>
            <a:r>
              <a:rPr lang="tr-TR" sz="3200" dirty="0" err="1" smtClean="0"/>
              <a:t>Nobilior’un</a:t>
            </a:r>
            <a:r>
              <a:rPr lang="tr-TR" sz="3200" dirty="0" smtClean="0"/>
              <a:t> oğlu </a:t>
            </a:r>
            <a:r>
              <a:rPr lang="tr-TR" sz="3200" dirty="0" err="1" smtClean="0"/>
              <a:t>Quintus</a:t>
            </a:r>
            <a:r>
              <a:rPr lang="tr-TR" sz="3200" dirty="0" smtClean="0"/>
              <a:t> </a:t>
            </a:r>
            <a:r>
              <a:rPr lang="tr-TR" sz="3200" dirty="0" err="1" smtClean="0"/>
              <a:t>Fulvius</a:t>
            </a:r>
            <a:r>
              <a:rPr lang="tr-TR" sz="3200" dirty="0" smtClean="0"/>
              <a:t> </a:t>
            </a:r>
            <a:r>
              <a:rPr lang="tr-TR" sz="3200" dirty="0" err="1" smtClean="0"/>
              <a:t>Nobilior</a:t>
            </a:r>
            <a:r>
              <a:rPr lang="tr-TR" sz="3200" dirty="0" smtClean="0"/>
              <a:t> daha sonra ozanın Roma vatandaşlığı kazanmasını </a:t>
            </a:r>
            <a:r>
              <a:rPr lang="tr-TR" sz="3200" dirty="0" smtClean="0"/>
              <a:t>sağlamıştır.</a:t>
            </a:r>
          </a:p>
          <a:p>
            <a:r>
              <a:rPr lang="tr-TR" sz="3200" dirty="0" smtClean="0"/>
              <a:t>İÖ 169 yılında son eseri olan tragedyası </a:t>
            </a:r>
            <a:r>
              <a:rPr lang="tr-TR" sz="3200" dirty="0" err="1" smtClean="0"/>
              <a:t>Thyestes’i</a:t>
            </a:r>
            <a:r>
              <a:rPr lang="tr-TR" sz="3200" dirty="0" smtClean="0"/>
              <a:t> yazdıktan sonra yaşamını yitirmiştir</a:t>
            </a:r>
            <a:r>
              <a:rPr lang="tr-TR" sz="3200" dirty="0" smtClean="0"/>
              <a:t>.</a:t>
            </a:r>
          </a:p>
          <a:p>
            <a:r>
              <a:rPr lang="tr-TR" sz="2800" dirty="0" smtClean="0"/>
              <a:t>Öldükten sonra külleri Roma’ya getirilmiş ve </a:t>
            </a:r>
            <a:r>
              <a:rPr lang="tr-TR" sz="2800" dirty="0" err="1" smtClean="0"/>
              <a:t>Scipio</a:t>
            </a:r>
            <a:r>
              <a:rPr lang="tr-TR" sz="2800" dirty="0" smtClean="0"/>
              <a:t> ailesinin mezarına yerleştirilmiştir.   </a:t>
            </a:r>
          </a:p>
          <a:p>
            <a:pPr>
              <a:buNone/>
            </a:pPr>
            <a:r>
              <a:rPr lang="tr-TR" sz="3200" dirty="0" smtClean="0"/>
              <a:t> </a:t>
            </a:r>
            <a:endParaRPr lang="tr-TR" sz="3200" dirty="0" smtClean="0"/>
          </a:p>
        </p:txBody>
      </p:sp>
    </p:spTree>
    <p:extLst>
      <p:ext uri="{BB962C8B-B14F-4D97-AF65-F5344CB8AC3E}">
        <p14:creationId xmlns:p14="http://schemas.microsoft.com/office/powerpoint/2010/main" xmlns="" val="263143952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4000" dirty="0" smtClean="0"/>
              <a:t>Başlangıç Dönemi– </a:t>
            </a:r>
            <a:r>
              <a:rPr lang="tr-TR" sz="4000" dirty="0" err="1" smtClean="0"/>
              <a:t>Quintus</a:t>
            </a:r>
            <a:r>
              <a:rPr lang="tr-TR" sz="4000" dirty="0" smtClean="0"/>
              <a:t> </a:t>
            </a:r>
            <a:r>
              <a:rPr lang="tr-TR" sz="4000" dirty="0" err="1" smtClean="0"/>
              <a:t>Ennius</a:t>
            </a:r>
            <a:endParaRPr lang="tr-TR" sz="4000" dirty="0"/>
          </a:p>
        </p:txBody>
      </p:sp>
      <p:sp>
        <p:nvSpPr>
          <p:cNvPr id="5" name="İçerik Yer Tutucusu 4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endParaRPr lang="tr-TR" sz="3200" dirty="0" smtClean="0"/>
          </a:p>
          <a:p>
            <a:pPr algn="ctr"/>
            <a:r>
              <a:rPr lang="tr-TR" sz="3200" b="1" dirty="0" smtClean="0"/>
              <a:t>Eserleri</a:t>
            </a:r>
            <a:endParaRPr lang="tr-TR" sz="3200" dirty="0" smtClean="0"/>
          </a:p>
          <a:p>
            <a:r>
              <a:rPr lang="tr-TR" sz="3200" b="1" dirty="0" smtClean="0"/>
              <a:t>Destan</a:t>
            </a:r>
            <a:r>
              <a:rPr lang="tr-TR" sz="3200" dirty="0" smtClean="0"/>
              <a:t>: </a:t>
            </a:r>
            <a:r>
              <a:rPr lang="tr-TR" sz="3200" i="1" dirty="0" err="1" smtClean="0"/>
              <a:t>Annales</a:t>
            </a:r>
            <a:r>
              <a:rPr lang="tr-TR" sz="3200" i="1" dirty="0" smtClean="0"/>
              <a:t>.</a:t>
            </a:r>
          </a:p>
          <a:p>
            <a:r>
              <a:rPr lang="tr-TR" sz="3200" dirty="0" smtClean="0"/>
              <a:t>İÖ 189 yılından sonra yazdığı </a:t>
            </a:r>
            <a:r>
              <a:rPr lang="tr-TR" sz="3200" i="1" dirty="0" err="1" smtClean="0"/>
              <a:t>Annales</a:t>
            </a:r>
            <a:r>
              <a:rPr lang="tr-TR" sz="3200" dirty="0" smtClean="0"/>
              <a:t> adlı </a:t>
            </a:r>
            <a:r>
              <a:rPr lang="tr-TR" sz="3200" dirty="0" smtClean="0"/>
              <a:t>destan en önemli eserlerinden biri</a:t>
            </a:r>
          </a:p>
          <a:p>
            <a:r>
              <a:rPr lang="tr-TR" sz="3200" dirty="0" smtClean="0"/>
              <a:t>Günümüze </a:t>
            </a:r>
            <a:r>
              <a:rPr lang="tr-TR" sz="3200" dirty="0" smtClean="0"/>
              <a:t>yaklaşık 600 dize halinde 437 </a:t>
            </a:r>
            <a:r>
              <a:rPr lang="tr-TR" sz="3200" dirty="0" err="1" smtClean="0"/>
              <a:t>fragment</a:t>
            </a:r>
            <a:r>
              <a:rPr lang="tr-TR" sz="3200" dirty="0" smtClean="0"/>
              <a:t> kalmıştır</a:t>
            </a:r>
            <a:r>
              <a:rPr lang="tr-TR" sz="3200" dirty="0" smtClean="0"/>
              <a:t>.</a:t>
            </a:r>
          </a:p>
          <a:p>
            <a:r>
              <a:rPr lang="tr-TR" sz="3200" dirty="0" smtClean="0"/>
              <a:t>Eser 18 kitaptan oluşmaktadır. </a:t>
            </a:r>
            <a:endParaRPr lang="tr-TR" sz="3200" dirty="0" smtClean="0"/>
          </a:p>
          <a:p>
            <a:r>
              <a:rPr lang="tr-TR" sz="3200" dirty="0" smtClean="0"/>
              <a:t>Başlıklardan </a:t>
            </a:r>
            <a:r>
              <a:rPr lang="tr-TR" sz="3200" dirty="0" smtClean="0"/>
              <a:t>anlaşıldığı kadarıyla </a:t>
            </a:r>
            <a:r>
              <a:rPr lang="tr-TR" sz="3200" dirty="0" err="1" smtClean="0"/>
              <a:t>Ennius</a:t>
            </a:r>
            <a:r>
              <a:rPr lang="tr-TR" sz="3200" dirty="0" smtClean="0"/>
              <a:t> anlatısını kronolojik olarak düzenlemiştir. </a:t>
            </a:r>
            <a:endParaRPr lang="tr-TR" sz="3200" dirty="0" smtClean="0"/>
          </a:p>
          <a:p>
            <a:r>
              <a:rPr lang="tr-TR" sz="3200" dirty="0" err="1" smtClean="0"/>
              <a:t>Ennius</a:t>
            </a:r>
            <a:r>
              <a:rPr lang="tr-TR" sz="3200" dirty="0" smtClean="0"/>
              <a:t> </a:t>
            </a:r>
            <a:r>
              <a:rPr lang="tr-TR" sz="3200" dirty="0" smtClean="0"/>
              <a:t>destanında, daha önce </a:t>
            </a:r>
            <a:r>
              <a:rPr lang="tr-TR" sz="3200" dirty="0" err="1" smtClean="0"/>
              <a:t>Naevius</a:t>
            </a:r>
            <a:r>
              <a:rPr lang="tr-TR" sz="3200" dirty="0" smtClean="0"/>
              <a:t> tarafından işlendiği için, 1. </a:t>
            </a:r>
            <a:r>
              <a:rPr lang="tr-TR" sz="3200" dirty="0" err="1" smtClean="0"/>
              <a:t>Kartaca</a:t>
            </a:r>
            <a:r>
              <a:rPr lang="tr-TR" sz="3200" dirty="0" smtClean="0"/>
              <a:t> savaşına yer vermemiştir. </a:t>
            </a:r>
          </a:p>
          <a:p>
            <a:endParaRPr lang="tr-TR" sz="3200" dirty="0" smtClean="0"/>
          </a:p>
          <a:p>
            <a:endParaRPr lang="tr-TR" sz="3200" dirty="0" smtClean="0"/>
          </a:p>
        </p:txBody>
      </p:sp>
    </p:spTree>
    <p:extLst>
      <p:ext uri="{BB962C8B-B14F-4D97-AF65-F5344CB8AC3E}">
        <p14:creationId xmlns:p14="http://schemas.microsoft.com/office/powerpoint/2010/main" xmlns="" val="26314395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4000" dirty="0" smtClean="0"/>
              <a:t>Başlangıç Dönemi– </a:t>
            </a:r>
            <a:r>
              <a:rPr lang="tr-TR" sz="4000" dirty="0" err="1" smtClean="0"/>
              <a:t>Quintus</a:t>
            </a:r>
            <a:r>
              <a:rPr lang="tr-TR" sz="4000" dirty="0" smtClean="0"/>
              <a:t> </a:t>
            </a:r>
            <a:r>
              <a:rPr lang="tr-TR" sz="4000" dirty="0" err="1" smtClean="0"/>
              <a:t>Ennius</a:t>
            </a:r>
            <a:endParaRPr lang="tr-TR" sz="4000" dirty="0"/>
          </a:p>
        </p:txBody>
      </p:sp>
      <p:sp>
        <p:nvSpPr>
          <p:cNvPr id="5" name="İçerik Yer Tutucusu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tr-TR" sz="3200" dirty="0" smtClean="0"/>
          </a:p>
          <a:p>
            <a:pPr algn="ctr"/>
            <a:r>
              <a:rPr lang="tr-TR" sz="3200" b="1" dirty="0" smtClean="0"/>
              <a:t>Eserleri</a:t>
            </a:r>
            <a:endParaRPr lang="tr-TR" sz="3200" dirty="0" smtClean="0"/>
          </a:p>
          <a:p>
            <a:r>
              <a:rPr lang="tr-TR" sz="3200" dirty="0" err="1" smtClean="0"/>
              <a:t>Aeneas’ın</a:t>
            </a:r>
            <a:r>
              <a:rPr lang="tr-TR" sz="3200" dirty="0" smtClean="0"/>
              <a:t> İtalya’ya gelişinden başlayarak, kendi zamanı da ele alır. </a:t>
            </a:r>
          </a:p>
          <a:p>
            <a:r>
              <a:rPr lang="tr-TR" sz="3200" dirty="0" err="1" smtClean="0"/>
              <a:t>Heksametron</a:t>
            </a:r>
            <a:r>
              <a:rPr lang="tr-TR" sz="3200" dirty="0" smtClean="0"/>
              <a:t> vezniyle yazmıştır. </a:t>
            </a:r>
          </a:p>
          <a:p>
            <a:endParaRPr lang="tr-TR" sz="3200" dirty="0" smtClean="0"/>
          </a:p>
        </p:txBody>
      </p:sp>
    </p:spTree>
    <p:extLst>
      <p:ext uri="{BB962C8B-B14F-4D97-AF65-F5344CB8AC3E}">
        <p14:creationId xmlns:p14="http://schemas.microsoft.com/office/powerpoint/2010/main" xmlns="" val="263143952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4000" dirty="0" smtClean="0"/>
              <a:t>Başlangıç Dönemi– </a:t>
            </a:r>
            <a:r>
              <a:rPr lang="tr-TR" sz="4000" dirty="0" err="1" smtClean="0"/>
              <a:t>Quintus</a:t>
            </a:r>
            <a:r>
              <a:rPr lang="tr-TR" sz="4000" dirty="0" smtClean="0"/>
              <a:t> </a:t>
            </a:r>
            <a:r>
              <a:rPr lang="tr-TR" sz="4000" dirty="0" err="1" smtClean="0"/>
              <a:t>Ennius</a:t>
            </a:r>
            <a:endParaRPr lang="tr-TR" sz="4000" dirty="0"/>
          </a:p>
        </p:txBody>
      </p:sp>
      <p:sp>
        <p:nvSpPr>
          <p:cNvPr id="5" name="İçerik Yer Tutucusu 4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ctr"/>
            <a:r>
              <a:rPr lang="tr-TR" sz="3200" dirty="0" smtClean="0"/>
              <a:t>Sahne Oyunları</a:t>
            </a:r>
          </a:p>
          <a:p>
            <a:r>
              <a:rPr lang="tr-TR" sz="3200" dirty="0" smtClean="0"/>
              <a:t>Hem tragedya hem de komedya yazan son Latin ozanıdır</a:t>
            </a:r>
            <a:r>
              <a:rPr lang="tr-TR" sz="3200" dirty="0" smtClean="0"/>
              <a:t>.</a:t>
            </a:r>
          </a:p>
          <a:p>
            <a:r>
              <a:rPr lang="tr-TR" sz="3200" dirty="0" smtClean="0"/>
              <a:t>Komedyaları vasat bulunmuş, Tragedya alanında başarı sağlamıştır. </a:t>
            </a:r>
          </a:p>
          <a:p>
            <a:r>
              <a:rPr lang="tr-TR" sz="3200" dirty="0" smtClean="0"/>
              <a:t>Yirminin üzerinde sahne oyununun adı günümüze ulaşmıştır ve bunların isimlerinden anlaşıldığı kadarıyla genelde Euripides’in oyunlarını çevirmeyi ya da uyarlamayı tercih </a:t>
            </a:r>
            <a:r>
              <a:rPr lang="tr-TR" sz="3200" dirty="0" smtClean="0"/>
              <a:t>etmiştir.</a:t>
            </a:r>
          </a:p>
          <a:p>
            <a:endParaRPr lang="tr-TR" sz="3200" dirty="0" smtClean="0"/>
          </a:p>
        </p:txBody>
      </p:sp>
    </p:spTree>
    <p:extLst>
      <p:ext uri="{BB962C8B-B14F-4D97-AF65-F5344CB8AC3E}">
        <p14:creationId xmlns:p14="http://schemas.microsoft.com/office/powerpoint/2010/main" xmlns="" val="263143952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4000" dirty="0" smtClean="0"/>
              <a:t>Başlangıç Dönemi– </a:t>
            </a:r>
            <a:r>
              <a:rPr lang="tr-TR" sz="4000" dirty="0" err="1" smtClean="0"/>
              <a:t>Quintus</a:t>
            </a:r>
            <a:r>
              <a:rPr lang="tr-TR" sz="4000" dirty="0" smtClean="0"/>
              <a:t> </a:t>
            </a:r>
            <a:r>
              <a:rPr lang="tr-TR" sz="4000" dirty="0" err="1" smtClean="0"/>
              <a:t>Ennius</a:t>
            </a:r>
            <a:endParaRPr lang="tr-TR" sz="4000" dirty="0"/>
          </a:p>
        </p:txBody>
      </p:sp>
      <p:sp>
        <p:nvSpPr>
          <p:cNvPr id="5" name="İçerik Yer Tutucusu 4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ctr"/>
            <a:r>
              <a:rPr lang="tr-TR" sz="3200" dirty="0" smtClean="0"/>
              <a:t>Sahne Oyunları</a:t>
            </a:r>
          </a:p>
          <a:p>
            <a:pPr algn="ctr"/>
            <a:endParaRPr lang="tr-TR" sz="3200" dirty="0" smtClean="0"/>
          </a:p>
          <a:p>
            <a:r>
              <a:rPr lang="tr-TR" sz="3200" dirty="0" smtClean="0"/>
              <a:t>Çeviri /uyarlamalarında zaman zaman sadık, zaman zaman da eklemeler yapmıştır. </a:t>
            </a:r>
          </a:p>
          <a:p>
            <a:r>
              <a:rPr lang="tr-TR" sz="3200" dirty="0" smtClean="0"/>
              <a:t>İki tane </a:t>
            </a:r>
            <a:r>
              <a:rPr lang="tr-TR" sz="3200" i="1" dirty="0" err="1" smtClean="0"/>
              <a:t>praetexta</a:t>
            </a:r>
            <a:r>
              <a:rPr lang="tr-TR" sz="3200" dirty="0" err="1" smtClean="0"/>
              <a:t>’sının</a:t>
            </a:r>
            <a:r>
              <a:rPr lang="tr-TR" sz="3200" dirty="0" smtClean="0"/>
              <a:t> adı bilinmektedir.</a:t>
            </a:r>
          </a:p>
          <a:p>
            <a:pPr lvl="1"/>
            <a:r>
              <a:rPr lang="tr-TR" sz="3000" i="1" dirty="0" err="1" smtClean="0"/>
              <a:t>Ambracia</a:t>
            </a:r>
            <a:endParaRPr lang="tr-TR" sz="3000" i="1" dirty="0" smtClean="0"/>
          </a:p>
          <a:p>
            <a:pPr lvl="1"/>
            <a:r>
              <a:rPr lang="tr-TR" sz="3000" i="1" dirty="0" err="1" smtClean="0"/>
              <a:t>Sabinae</a:t>
            </a:r>
            <a:r>
              <a:rPr lang="tr-TR" sz="3000" i="1" dirty="0" smtClean="0"/>
              <a:t>.</a:t>
            </a:r>
            <a:r>
              <a:rPr lang="tr-TR" sz="3000" dirty="0" smtClean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xmlns="" val="263143952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İyon">
  <a:themeElements>
    <a:clrScheme name="İy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İyon">
      <a:maj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İy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471</TotalTime>
  <Words>553</Words>
  <Application>Microsoft Office PowerPoint</Application>
  <PresentationFormat>Özel</PresentationFormat>
  <Paragraphs>81</Paragraphs>
  <Slides>15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15</vt:i4>
      </vt:variant>
    </vt:vector>
  </HeadingPairs>
  <TitlesOfParts>
    <vt:vector size="16" baseType="lpstr">
      <vt:lpstr>İyon</vt:lpstr>
      <vt:lpstr>Başlangıç Dönemi– 8. Hafta</vt:lpstr>
      <vt:lpstr>Başlangıç Dönemi– Quintus Ennius</vt:lpstr>
      <vt:lpstr>Başlangıç Dönemi– Quintus Ennius</vt:lpstr>
      <vt:lpstr>Başlangıç Dönemi– Quintus Ennius</vt:lpstr>
      <vt:lpstr>Başlangıç Dönemi– Quintus Ennius</vt:lpstr>
      <vt:lpstr>Başlangıç Dönemi– Quintus Ennius</vt:lpstr>
      <vt:lpstr>Başlangıç Dönemi– Quintus Ennius</vt:lpstr>
      <vt:lpstr>Başlangıç Dönemi– Quintus Ennius</vt:lpstr>
      <vt:lpstr>Başlangıç Dönemi– Quintus Ennius</vt:lpstr>
      <vt:lpstr>Başlangıç Dönemi– Quintus Ennius</vt:lpstr>
      <vt:lpstr>Başlangıç Dönemi– Quintus Ennius</vt:lpstr>
      <vt:lpstr>Başlangıç Dönemi– Quintus Ennius</vt:lpstr>
      <vt:lpstr>Başlangıç Dönemi– Quintus Ennius</vt:lpstr>
      <vt:lpstr>Başlangıç Dönemi– Quintus Ennius</vt:lpstr>
      <vt:lpstr>Başlangıç Dönemi– Quintus Ennius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Roma Yazını: Başlangıç Dönemi 1. Hafta</dc:title>
  <dc:creator>pc</dc:creator>
  <cp:lastModifiedBy>Pc</cp:lastModifiedBy>
  <cp:revision>47</cp:revision>
  <dcterms:created xsi:type="dcterms:W3CDTF">2017-11-23T15:25:46Z</dcterms:created>
  <dcterms:modified xsi:type="dcterms:W3CDTF">2017-11-24T13:07:13Z</dcterms:modified>
</cp:coreProperties>
</file>