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HÜCRE YAPISI ve HÜCRE ZARINDAN MADDE TAŞINMASI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Zar</a:t>
            </a:r>
            <a:r>
              <a:rPr lang="en-US" dirty="0" smtClean="0"/>
              <a:t> </a:t>
            </a:r>
            <a:r>
              <a:rPr lang="en-US" dirty="0" err="1" smtClean="0"/>
              <a:t>Lipitlerinin</a:t>
            </a:r>
            <a:r>
              <a:rPr lang="en-US" dirty="0" smtClean="0"/>
              <a:t> </a:t>
            </a:r>
            <a:r>
              <a:rPr lang="en-US" dirty="0" err="1" smtClean="0"/>
              <a:t>Hareketleri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1)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hidrokarbon</a:t>
            </a:r>
            <a:r>
              <a:rPr lang="en-US" dirty="0"/>
              <a:t> </a:t>
            </a:r>
            <a:r>
              <a:rPr lang="en-US" dirty="0" err="1"/>
              <a:t>zincirinin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yerdeki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hareketi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/>
              <a:t>tabaka</a:t>
            </a:r>
            <a:r>
              <a:rPr lang="en-US" dirty="0"/>
              <a:t> </a:t>
            </a:r>
            <a:r>
              <a:rPr lang="en-US" dirty="0" err="1"/>
              <a:t>düzlemindeki</a:t>
            </a:r>
            <a:r>
              <a:rPr lang="en-US" dirty="0"/>
              <a:t> lateral </a:t>
            </a:r>
            <a:r>
              <a:rPr lang="en-US" dirty="0" err="1"/>
              <a:t>hareketi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3)</a:t>
            </a:r>
            <a:r>
              <a:rPr lang="en-US" dirty="0" err="1" smtClean="0"/>
              <a:t>Transbilayer</a:t>
            </a:r>
            <a:r>
              <a:rPr lang="en-US" dirty="0" smtClean="0"/>
              <a:t> </a:t>
            </a:r>
            <a:r>
              <a:rPr lang="en-US" dirty="0" err="1"/>
              <a:t>difüzyon</a:t>
            </a:r>
            <a:r>
              <a:rPr lang="en-US" dirty="0"/>
              <a:t> ( Flip flop </a:t>
            </a:r>
            <a:r>
              <a:rPr lang="en-US" dirty="0" err="1"/>
              <a:t>hareketi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33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Zarından</a:t>
            </a:r>
            <a:r>
              <a:rPr lang="en-US" dirty="0" smtClean="0"/>
              <a:t>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Diffüzyonla</a:t>
            </a:r>
            <a:r>
              <a:rPr lang="en-US" dirty="0" smtClean="0"/>
              <a:t> </a:t>
            </a:r>
            <a:r>
              <a:rPr lang="en-US" dirty="0" err="1" smtClean="0"/>
              <a:t>Taşınma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/>
              <a:t>M</a:t>
            </a:r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konsantrasyonu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ii. </a:t>
            </a:r>
            <a:r>
              <a:rPr lang="en-US" dirty="0" err="1" smtClean="0"/>
              <a:t>Yük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iii. </a:t>
            </a:r>
            <a:r>
              <a:rPr lang="en-US" dirty="0" err="1" smtClean="0"/>
              <a:t>Elektrokimyasal</a:t>
            </a:r>
            <a:r>
              <a:rPr lang="en-US" dirty="0" smtClean="0"/>
              <a:t> gradient</a:t>
            </a:r>
          </a:p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dirty="0" err="1" smtClean="0"/>
              <a:t>Kolaylaştırılmış</a:t>
            </a:r>
            <a:r>
              <a:rPr lang="en-US" dirty="0"/>
              <a:t> </a:t>
            </a:r>
            <a:r>
              <a:rPr lang="en-US" dirty="0" err="1" smtClean="0"/>
              <a:t>Taşıma</a:t>
            </a:r>
            <a:r>
              <a:rPr lang="en-US" dirty="0" smtClean="0"/>
              <a:t> (</a:t>
            </a:r>
            <a:r>
              <a:rPr lang="en-US" dirty="0" err="1" smtClean="0"/>
              <a:t>Taşıyıcı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roteinler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Pasif</a:t>
            </a:r>
            <a:r>
              <a:rPr lang="en-US" dirty="0" smtClean="0"/>
              <a:t> </a:t>
            </a:r>
            <a:r>
              <a:rPr lang="en-US" dirty="0" err="1" smtClean="0"/>
              <a:t>kolaylaştırılmış</a:t>
            </a:r>
            <a:r>
              <a:rPr lang="en-US" dirty="0" smtClean="0"/>
              <a:t> </a:t>
            </a:r>
            <a:r>
              <a:rPr lang="en-US" dirty="0" err="1" smtClean="0"/>
              <a:t>taşıma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kolaylaştırılmış</a:t>
            </a:r>
            <a:r>
              <a:rPr lang="en-US" dirty="0" smtClean="0"/>
              <a:t> </a:t>
            </a:r>
            <a:r>
              <a:rPr lang="en-US" dirty="0" err="1" smtClean="0"/>
              <a:t>taşıma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392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9002"/>
            <a:ext cx="8229600" cy="5267162"/>
          </a:xfrm>
        </p:spPr>
        <p:txBody>
          <a:bodyPr>
            <a:normAutofit/>
          </a:bodyPr>
          <a:lstStyle/>
          <a:p>
            <a:pPr marL="533400" indent="-533400" algn="ctr">
              <a:buNone/>
            </a:pPr>
            <a:r>
              <a:rPr lang="tr-TR" sz="2800" b="1" i="1" dirty="0">
                <a:solidFill>
                  <a:srgbClr val="C00000"/>
                </a:solidFill>
                <a:latin typeface="Calibri"/>
                <a:cs typeface="Calibri"/>
              </a:rPr>
              <a:t>Kolaylaştırılmış taşınma ve aktif taşınmanın ortak özellikleri</a:t>
            </a:r>
            <a:r>
              <a:rPr lang="tr-TR" sz="2800" b="1" i="1">
                <a:solidFill>
                  <a:srgbClr val="C00000"/>
                </a:solidFill>
                <a:latin typeface="Calibri"/>
                <a:cs typeface="Calibri"/>
              </a:rPr>
              <a:t>; </a:t>
            </a:r>
            <a:endParaRPr lang="tr-TR" sz="2800" b="1" i="1" smtClean="0">
              <a:solidFill>
                <a:srgbClr val="C00000"/>
              </a:solidFill>
              <a:latin typeface="Calibri"/>
              <a:cs typeface="Calibri"/>
            </a:endParaRPr>
          </a:p>
          <a:p>
            <a:pPr marL="533400" indent="-533400" algn="ctr">
              <a:buNone/>
            </a:pPr>
            <a:endParaRPr lang="tr-TR" sz="2800" b="1" i="1" dirty="0">
              <a:solidFill>
                <a:srgbClr val="C00000"/>
              </a:solidFill>
              <a:latin typeface="Calibri"/>
              <a:cs typeface="Calibri"/>
            </a:endParaRPr>
          </a:p>
          <a:p>
            <a:pPr marL="533400" indent="-533400">
              <a:buFont typeface="Wingdings" charset="0"/>
              <a:buAutoNum type="arabicParenR"/>
            </a:pPr>
            <a:r>
              <a:rPr lang="tr-TR" sz="2800" i="1" dirty="0">
                <a:latin typeface="Calibri"/>
                <a:cs typeface="Calibri"/>
              </a:rPr>
              <a:t>Çözünen için spesifik bir bağlanma bölgesi vardır. </a:t>
            </a:r>
          </a:p>
          <a:p>
            <a:pPr marL="533400" indent="-533400">
              <a:buFont typeface="Wingdings" charset="0"/>
              <a:buAutoNum type="arabicParenR"/>
            </a:pPr>
            <a:r>
              <a:rPr lang="tr-TR" sz="2800" i="1" dirty="0">
                <a:latin typeface="Calibri"/>
                <a:cs typeface="Calibri"/>
              </a:rPr>
              <a:t> Taşıyıcı, </a:t>
            </a:r>
            <a:r>
              <a:rPr lang="tr-TR" sz="2800" i="1" dirty="0" err="1">
                <a:latin typeface="Calibri"/>
                <a:cs typeface="Calibri"/>
              </a:rPr>
              <a:t>satüre</a:t>
            </a:r>
            <a:r>
              <a:rPr lang="tr-TR" sz="2800" i="1" dirty="0">
                <a:latin typeface="Calibri"/>
                <a:cs typeface="Calibri"/>
              </a:rPr>
              <a:t>(doygun) olabilir; bundan dolayı bir maksimum transport hızına (</a:t>
            </a:r>
            <a:r>
              <a:rPr lang="tr-TR" sz="2800" i="1" dirty="0" err="1">
                <a:latin typeface="Calibri"/>
                <a:cs typeface="Calibri"/>
              </a:rPr>
              <a:t>V</a:t>
            </a:r>
            <a:r>
              <a:rPr lang="tr-TR" sz="2800" i="1" baseline="-25000" dirty="0" err="1">
                <a:latin typeface="Calibri"/>
                <a:cs typeface="Calibri"/>
              </a:rPr>
              <a:t>max</a:t>
            </a:r>
            <a:r>
              <a:rPr lang="tr-TR" sz="2800" i="1" dirty="0">
                <a:latin typeface="Calibri"/>
                <a:cs typeface="Calibri"/>
              </a:rPr>
              <a:t>) sahiptir. </a:t>
            </a:r>
          </a:p>
          <a:p>
            <a:pPr marL="533400" indent="-533400">
              <a:buFont typeface="Wingdings" charset="0"/>
              <a:buAutoNum type="arabicParenR"/>
            </a:pPr>
            <a:r>
              <a:rPr lang="tr-TR" sz="2800" i="1" dirty="0">
                <a:latin typeface="Calibri"/>
                <a:cs typeface="Calibri"/>
              </a:rPr>
              <a:t> Çözünen için bir bağlama sabiti (Km) vardır ve sonuçta tüm sistemin bir Km</a:t>
            </a:r>
            <a:r>
              <a:rPr lang="ja-JP" altLang="tr-TR" sz="2800" i="1" dirty="0">
                <a:latin typeface="Calibri"/>
                <a:cs typeface="Calibri"/>
              </a:rPr>
              <a:t>’</a:t>
            </a:r>
            <a:r>
              <a:rPr lang="tr-TR" sz="2800" i="1" dirty="0">
                <a:latin typeface="Calibri"/>
                <a:cs typeface="Calibri"/>
              </a:rPr>
              <a:t>si vardır.</a:t>
            </a:r>
          </a:p>
          <a:p>
            <a:pPr marL="533400" indent="-533400">
              <a:buFont typeface="Wingdings" charset="0"/>
              <a:buAutoNum type="arabicParenR"/>
            </a:pPr>
            <a:r>
              <a:rPr lang="tr-TR" sz="2800" i="1" dirty="0">
                <a:latin typeface="Calibri"/>
                <a:cs typeface="Calibri"/>
              </a:rPr>
              <a:t> Yapısal olarak benzer olan yarışmalı inhibitörler transportu bloke ederler.</a:t>
            </a: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553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124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HÜCRE YAPISI ve HÜCRE ZARINDAN MADDE TAŞINMASI</vt:lpstr>
      <vt:lpstr>Zar Lipitlerinin Hareketleri</vt:lpstr>
      <vt:lpstr>Hücre Zarından Madde Geçişi</vt:lpstr>
      <vt:lpstr>PowerPoint Presentation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5</cp:revision>
  <dcterms:created xsi:type="dcterms:W3CDTF">2018-05-08T12:08:33Z</dcterms:created>
  <dcterms:modified xsi:type="dcterms:W3CDTF">2018-05-14T19:05:04Z</dcterms:modified>
</cp:coreProperties>
</file>