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30.04.2020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YEREL YÖNETİMLER</a:t>
            </a:r>
          </a:p>
        </p:txBody>
      </p:sp>
      <p:sp>
        <p:nvSpPr>
          <p:cNvPr id="5" name="4 İçerik Yer Tutucusu"/>
          <p:cNvSpPr>
            <a:spLocks noGrp="1"/>
          </p:cNvSpPr>
          <p:nvPr>
            <p:ph idx="1"/>
          </p:nvPr>
        </p:nvSpPr>
        <p:spPr/>
        <p:txBody>
          <a:bodyPr/>
          <a:lstStyle/>
          <a:p>
            <a:r>
              <a:rPr lang="tr-TR" i="1" dirty="0"/>
              <a:t>“Anayasa Madde 127 – Mahalli idareler; il, belediye veya köy halkının mahalli müşterek ihtiyaçlarını karşılamak üzere kuruluş esasları kanunla belirtilen ve karar organları, gene kanunda gösterilen, seçmenler tarafından seçilerek oluşturulan kamu tüzelkişileridir.”</a:t>
            </a:r>
            <a:r>
              <a:rPr lang="tr-TR"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Büyükşehir belediye başkanının görev ve yetkileri</a:t>
            </a:r>
            <a:br>
              <a:rPr lang="tr-TR" dirty="0"/>
            </a:br>
            <a:endParaRPr lang="tr-TR" dirty="0"/>
          </a:p>
        </p:txBody>
      </p:sp>
      <p:sp>
        <p:nvSpPr>
          <p:cNvPr id="3" name="2 İçerik Yer Tutucusu"/>
          <p:cNvSpPr>
            <a:spLocks noGrp="1"/>
          </p:cNvSpPr>
          <p:nvPr>
            <p:ph idx="1"/>
          </p:nvPr>
        </p:nvSpPr>
        <p:spPr/>
        <p:txBody>
          <a:bodyPr>
            <a:normAutofit fontScale="55000" lnSpcReduction="20000"/>
          </a:bodyPr>
          <a:lstStyle/>
          <a:p>
            <a:pPr>
              <a:buNone/>
            </a:pPr>
            <a:r>
              <a:rPr lang="tr-TR" b="1" dirty="0"/>
              <a:t>	 </a:t>
            </a:r>
            <a:r>
              <a:rPr lang="tr-TR" b="1" i="1" dirty="0"/>
              <a:t>5216 Sayılı Kanun “Madde 18-</a:t>
            </a:r>
            <a:r>
              <a:rPr lang="tr-TR" i="1" dirty="0"/>
              <a:t> Büyükşehir belediye başkanının görev ve yetkileri şunlardır:</a:t>
            </a:r>
          </a:p>
          <a:p>
            <a:pPr>
              <a:buNone/>
            </a:pPr>
            <a:r>
              <a:rPr lang="tr-TR" i="1" dirty="0"/>
              <a:t>	a) Belediye teşkilatının en üst amiri olarak belediye teşkilâtını sevk ve idare etmek, beldenin ve belediyenin hak ve menfaatlerini korumak.  </a:t>
            </a:r>
          </a:p>
          <a:p>
            <a:pPr>
              <a:buNone/>
            </a:pPr>
            <a:r>
              <a:rPr lang="tr-TR" i="1" dirty="0"/>
              <a:t>	b) Belediyeyi stratejik plâna uygun olarak yönetmek, belediye idaresinin kurumsal stratejilerini oluşturmak, bu stratejilere uygun olarak bütçeyi hazırlamak ve uygulamak, belediye faaliyetlerinin ve personelinin performans ölçütlerini belirlemek, izlemek ve değerlendirmek, bunlarla ilgili raporları meclise sunmak.</a:t>
            </a:r>
          </a:p>
          <a:p>
            <a:pPr>
              <a:buNone/>
            </a:pPr>
            <a:r>
              <a:rPr lang="tr-TR" i="1" dirty="0"/>
              <a:t>	c) Büyükşehir belediye meclisi ve encümenine başkanlık etmek, bu organların kararlarını uygulamak.</a:t>
            </a:r>
          </a:p>
          <a:p>
            <a:pPr>
              <a:buNone/>
            </a:pPr>
            <a:r>
              <a:rPr lang="tr-TR" i="1" dirty="0"/>
              <a:t>d) Bu Kanunla büyükşehir belediyesine verilen görev ve hizmetlerin etkin ve verimli bir şekilde uygulanabilmesi için gerekli önlemleri almak.</a:t>
            </a:r>
          </a:p>
          <a:p>
            <a:pPr>
              <a:buNone/>
            </a:pPr>
            <a:r>
              <a:rPr lang="tr-TR" i="1" dirty="0"/>
              <a:t>	e) Büyükşehir belediyesinin ve bağlı kuruluşları ile işletmelerinin etkin ve verimli yönetilmesini sağlamak, büyükşehir belediyesi ve bağlı kuruluşları ile işletmelerinin bütçe tasarılarını, bütçe üzerindeki değişiklik önerilerini ve bütçe kesin hesap cetvellerini hazırlamak.</a:t>
            </a:r>
          </a:p>
          <a:p>
            <a:pPr>
              <a:buNone/>
            </a:pPr>
            <a:r>
              <a:rPr lang="tr-TR" i="1" dirty="0"/>
              <a:t>	f) Büyükşehir belediyesinin hak ve menfaatlerini izlemek, alacak ve gelirlerinin tahsilini sağlamak.</a:t>
            </a:r>
          </a:p>
          <a:p>
            <a:pPr>
              <a:buNone/>
            </a:pPr>
            <a:r>
              <a:rPr lang="tr-TR" i="1" dirty="0"/>
              <a:t>	g) Yetkili organların kararını almak şartıyla, büyükşehir belediyesi adına sözleşme yapmak, karşılıksız bağışları kabul etmek ve gerekli tasarruflarda bulunmak.</a:t>
            </a:r>
          </a:p>
          <a:p>
            <a:pPr>
              <a:buNone/>
            </a:pPr>
            <a:r>
              <a:rPr lang="tr-TR" i="1" dirty="0"/>
              <a:t>	h) Mahkemelerde davacı veya davalı sıfatıyla ve resmî mercilerde büyükşehir belediyesini temsil etmek, belediye ve bağlı kuruluş avukatlarına veya özel avukatlara temsil ettirmek.</a:t>
            </a:r>
          </a:p>
          <a:p>
            <a:pPr>
              <a:buNone/>
            </a:pPr>
            <a:r>
              <a:rPr lang="tr-TR" i="1" dirty="0"/>
              <a:t>	i) Belediye personelini atamak, belediye ve bağlı kuruluşlarını denetlemek.</a:t>
            </a:r>
          </a:p>
          <a:p>
            <a:pPr>
              <a:buNone/>
            </a:pPr>
            <a:r>
              <a:rPr lang="tr-TR" i="1" dirty="0"/>
              <a:t>	j) Gerektiğinde bizzat nikâh kıymak.</a:t>
            </a:r>
          </a:p>
          <a:p>
            <a:pPr>
              <a:buNone/>
            </a:pPr>
            <a:r>
              <a:rPr lang="tr-TR" i="1" dirty="0"/>
              <a:t>	k) Diğer kanunların belediye başkanlarına verdiği görev ve yetkilerden büyükşehir belediyesi görevlerine ilişkin olan hizmetleri yerine getirmek ve yetkileri kullanmak.”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buNone/>
            </a:pPr>
            <a:r>
              <a:rPr lang="tr-TR" b="1" i="1" dirty="0"/>
              <a:t>5393 Sayılı Kanun  </a:t>
            </a:r>
            <a:r>
              <a:rPr lang="tr-TR" b="1" dirty="0"/>
              <a:t>Madde 4-</a:t>
            </a:r>
            <a:r>
              <a:rPr lang="tr-TR" dirty="0"/>
              <a:t> Nüfusu 5.000 ve üzerinde olan yerleşim birimlerinde belediye kurulabilir. İl ve ilçe merkezlerinde belediye kurulması zorunludur.</a:t>
            </a:r>
          </a:p>
          <a:p>
            <a:r>
              <a:rPr lang="tr-TR" dirty="0"/>
              <a:t>İçme ve kullanma suyu havzaları ile sit ve diğer koruma alanlarında ve meskûn sahası kurulu bir belediyenin sınırlarına 5.000 metreden daha yakın olan yerleşim yerlerinde belediye kurulamaz. </a:t>
            </a:r>
          </a:p>
          <a:p>
            <a:r>
              <a:rPr lang="tr-TR" dirty="0"/>
              <a:t>	Köylerin veya muhtelif köy kısımlarının birleşerek belediye kurabilmeleri için meskûn sahalarının, merkez kabul edilecek yerleşim yerinin meskûn sahasına azami 5.000 metre mesafede bulunması ve nüfusları toplamının 5.000 ve üzerinde olması gerekir. </a:t>
            </a:r>
          </a:p>
          <a:p>
            <a:pPr>
              <a:buNone/>
            </a:pPr>
            <a:endParaRPr lang="tr-TR" dirty="0"/>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Mahalle ve yönetimi</a:t>
            </a:r>
          </a:p>
        </p:txBody>
      </p:sp>
      <p:sp>
        <p:nvSpPr>
          <p:cNvPr id="3" name="2 İçerik Yer Tutucusu"/>
          <p:cNvSpPr>
            <a:spLocks noGrp="1"/>
          </p:cNvSpPr>
          <p:nvPr>
            <p:ph idx="1"/>
          </p:nvPr>
        </p:nvSpPr>
        <p:spPr/>
        <p:txBody>
          <a:bodyPr>
            <a:normAutofit fontScale="92500" lnSpcReduction="20000"/>
          </a:bodyPr>
          <a:lstStyle/>
          <a:p>
            <a:pPr>
              <a:buNone/>
            </a:pPr>
            <a:r>
              <a:rPr lang="tr-TR" b="1" i="1" dirty="0"/>
              <a:t>5393 Sayılı Kanun   </a:t>
            </a:r>
            <a:r>
              <a:rPr lang="tr-TR" b="1" dirty="0"/>
              <a:t>Madde 9-</a:t>
            </a:r>
            <a:r>
              <a:rPr lang="tr-TR" dirty="0"/>
              <a:t> Mahalle, muhtar ve ihtiyar heyeti tarafından yönetilir.</a:t>
            </a:r>
          </a:p>
          <a:p>
            <a:pPr>
              <a:buNone/>
            </a:pPr>
            <a:r>
              <a:rPr lang="tr-TR" dirty="0"/>
              <a:t>	Belediye sınırları içinde mahalle kurulması, kaldırılması, birleştirilmesi, bölünmesi, adlarıyla sınırlarının tespiti ve değiştirilmesi, belediye meclisinin kararı ve kaymakamın görüşü üzerine valinin onayı ile olur.</a:t>
            </a:r>
          </a:p>
          <a:p>
            <a:pPr>
              <a:buNone/>
            </a:pPr>
            <a:r>
              <a:rPr lang="tr-TR" dirty="0"/>
              <a:t>	Muhtar, mahalle sakinlerinin gönüllü katılımıyla ortak ihtiyaçları belirlemek, mahallenin yaşam kalitesini geliştirmek, belediye ve diğer kamu kurum ve kuruluşlarıyla ilişkilerini yürütmek, mahalle ile ilgili konularda görüş bildirmek, diğer kurumlarla iş birliği yapmak ve kanunlarla verilen diğer görevleri yapmakla yükümlüdür. Belediye sınırları içinde nüfusu 500’ün altında mahalle kurulamaz.</a:t>
            </a:r>
            <a:r>
              <a:rPr lang="tr-TR" b="1" dirty="0"/>
              <a:t> </a:t>
            </a:r>
            <a:endParaRPr lang="tr-TR" dirty="0"/>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Belediyenin görev ve sorumlulukları </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a:t>	</a:t>
            </a:r>
            <a:r>
              <a:rPr lang="tr-TR" b="1" i="1" dirty="0"/>
              <a:t> 5393 Sayılı Kanun  </a:t>
            </a:r>
            <a:r>
              <a:rPr lang="tr-TR" b="1" dirty="0"/>
              <a:t>Madde 14-</a:t>
            </a:r>
            <a:r>
              <a:rPr lang="tr-TR" dirty="0"/>
              <a:t> Belediye, mahallî müşterek nitelikte olmak şartıyla;</a:t>
            </a:r>
          </a:p>
          <a:p>
            <a:r>
              <a:rPr lang="tr-TR" dirty="0"/>
              <a:t>	a) İmar, su ve kanalizasyon, ulaşım gibi kentsel alt yapı; coğrafî ve kent bilgi sistemleri; çevre ve çevre sağlığı, temizlik ve katı atık; zabıta, itfaiye, acil yardım, kurtarma ve ambulans; şehir içi trafik; defin ve mezarlıklar; ağaçlandırma, park ve yeşil alanlar; konut; kültür ve sanat, turizm ve tanıtım, </a:t>
            </a:r>
            <a:r>
              <a:rPr lang="tr-TR" b="1" dirty="0"/>
              <a:t>gençlik ve spor orta ve yüksek öğrenim öğrenci yurtları;</a:t>
            </a:r>
            <a:r>
              <a:rPr lang="tr-TR" dirty="0"/>
              <a:t> sosyal hizmet ve yardım, nikâh, meslek ve beceri kazandırma; ekonomi ve ticaretin geliştirilmesi hizmetlerini yapar veya yaptırır.</a:t>
            </a:r>
            <a:r>
              <a:rPr lang="tr-TR" b="1" dirty="0"/>
              <a:t> </a:t>
            </a:r>
            <a:r>
              <a:rPr lang="tr-TR" dirty="0"/>
              <a:t>Büyükşehir belediyeleri ile nüfusu 100.000’in üzerindeki belediyeler, kadınlar ve çocuklar için konukevleri açmak zorundadır. Diğer belediyeler de mali durumları ve hizmet önceliklerini değerlendirerek kadınlar ve çocuklar için konukevleri açabilirler.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buNone/>
            </a:pPr>
            <a:r>
              <a:rPr lang="tr-TR" b="1" dirty="0"/>
              <a:t> 5216 Sayılı Kanun: Madde 3-“</a:t>
            </a:r>
            <a:r>
              <a:rPr lang="tr-TR" dirty="0"/>
              <a:t>Büyükşehir belediyesi: Sınırları il mülki sınırı olan ve sınırları içerisindeki ilçe belediyeleri arasında koordinasyonu sağlayan; idarî ve malî özerkliğe sahip olarak kanunlarla verilen görev ve sorumlulukları yerine getiren, yetkileri kullanan; karar organı seçmenler tarafından seçilerek oluşturulan kamu tüzel kişisini,</a:t>
            </a:r>
          </a:p>
          <a:p>
            <a:pPr>
              <a:buNone/>
            </a:pPr>
            <a:r>
              <a:rPr lang="tr-TR" dirty="0"/>
              <a:t>	b) Büyükşehir belediyesinin organları: Büyükşehir belediye meclisi, büyükşehir belediye encümeni ve büyükşehir belediye başkanını,</a:t>
            </a:r>
          </a:p>
          <a:p>
            <a:pPr>
              <a:buNone/>
            </a:pPr>
            <a:r>
              <a:rPr lang="tr-TR" dirty="0"/>
              <a:t>	c)  İlçe belediyesi: Büyükşehir belediyesi sınırları içinde kalan ilçe belediyesini, İfade eder.</a:t>
            </a:r>
          </a:p>
          <a:p>
            <a:pPr>
              <a:buNone/>
            </a:pPr>
            <a:r>
              <a:rPr lang="tr-TR" dirty="0"/>
              <a:t>Madde 4-Toplam nüfusu 750.000’den fazla olan illerin il belediyeleri kanunla büyükşehir belediyesine dönüştürülebilir.”</a:t>
            </a:r>
          </a:p>
          <a:p>
            <a:endParaRPr lang="tr-TR"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Büyükşehir belediyelerinin görevleri</a:t>
            </a:r>
            <a:endParaRPr lang="tr-TR" dirty="0"/>
          </a:p>
        </p:txBody>
      </p:sp>
      <p:sp>
        <p:nvSpPr>
          <p:cNvPr id="3" name="2 İçerik Yer Tutucusu"/>
          <p:cNvSpPr>
            <a:spLocks noGrp="1"/>
          </p:cNvSpPr>
          <p:nvPr>
            <p:ph idx="1"/>
          </p:nvPr>
        </p:nvSpPr>
        <p:spPr/>
        <p:txBody>
          <a:bodyPr>
            <a:normAutofit fontScale="55000" lnSpcReduction="20000"/>
          </a:bodyPr>
          <a:lstStyle/>
          <a:p>
            <a:r>
              <a:rPr lang="tr-TR" b="1" dirty="0"/>
              <a:t>	5216 Sayılı Kanun  Madde 7-</a:t>
            </a:r>
            <a:r>
              <a:rPr lang="tr-TR" dirty="0"/>
              <a:t> Büyükşehir belediyesinin görev, yetki ve sorumlulukları şunlardır:</a:t>
            </a:r>
          </a:p>
          <a:p>
            <a:r>
              <a:rPr lang="tr-TR" dirty="0"/>
              <a:t>	a) İlçe  belediyelerinin görüşlerini alarak büyükşehir belediyesinin stratejik plânını, yıllık hedeflerini, yatırım programlarını ve bunlara uygun olarak bütçesini hazırlamak.</a:t>
            </a:r>
          </a:p>
          <a:p>
            <a:r>
              <a:rPr lang="tr-TR" dirty="0"/>
              <a:t>	b) Çevre düzeni plânına uygun olmak kaydıyla, büyükşehir belediye sınırları içinde 1/5.000 ile 1/25.000 arasındaki her ölçekte nazım imar plânını yapmak, yaptırmak ve onaylayarak uygulamak; büyükşehir içindeki belediyelerin nazım plâna uygun olarak hazırlayacakları uygulama imar plânlarını, bu plânlarda yapılacak değişiklikleri, parselasyon plânlarını ve imar ıslah plânlarını aynen veya değiştirerek onaylamak ve uygulanmasını denetlemek; nazım imar plânının yürürlüğe girdiği tarihten itibaren bir yıl içinde uygulama imar plânlarını ve parselasyon plânlarını yapmayan ilçe belediyelerinin uygulama imar plânlarını ve parselasyon plânlarını yapmak veya yaptırmak. </a:t>
            </a:r>
          </a:p>
          <a:p>
            <a:r>
              <a:rPr lang="tr-TR" dirty="0"/>
              <a:t>	c) Kanunlarla büyükşehir belediyesine verilmiş görev ve hizmetlerin gerektirdiği proje, yapım, bakım ve onarım işleriyle ilgili her ölçekteki imar plânlarını, parselasyon plânlarını ve her türlü imar uygulamasını yapmak ve ruhsatlandırmak, 20.7.1966 tarihli ve 775 sayılı Gecekondu Kanununda belediyelere verilen yetkileri kullanmak.</a:t>
            </a:r>
          </a:p>
          <a:p>
            <a:r>
              <a:rPr lang="tr-TR" dirty="0"/>
              <a:t>	d) Büyükşehir belediyesi tarafından yapılan veya işletilen alanlardaki işyerlerine büyükşehir belediyesinin sorumluluğunda bulunan alanlarda işletilecek yerlere ruhsat vermek ve denetlemek.</a:t>
            </a:r>
          </a:p>
          <a:p>
            <a:r>
              <a:rPr lang="tr-TR" dirty="0"/>
              <a:t>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Büyükşehir belediyelerinin görevleri</a:t>
            </a:r>
            <a:endParaRPr lang="tr-TR" dirty="0"/>
          </a:p>
        </p:txBody>
      </p:sp>
      <p:sp>
        <p:nvSpPr>
          <p:cNvPr id="3" name="2 İçerik Yer Tutucusu"/>
          <p:cNvSpPr>
            <a:spLocks noGrp="1"/>
          </p:cNvSpPr>
          <p:nvPr>
            <p:ph idx="1"/>
          </p:nvPr>
        </p:nvSpPr>
        <p:spPr>
          <a:xfrm>
            <a:off x="428596" y="1857364"/>
            <a:ext cx="8229600" cy="4525963"/>
          </a:xfrm>
        </p:spPr>
        <p:txBody>
          <a:bodyPr>
            <a:normAutofit fontScale="25000" lnSpcReduction="20000"/>
          </a:bodyPr>
          <a:lstStyle/>
          <a:p>
            <a:r>
              <a:rPr lang="tr-TR" dirty="0"/>
              <a:t> </a:t>
            </a:r>
          </a:p>
          <a:p>
            <a:r>
              <a:rPr lang="tr-TR" dirty="0"/>
              <a:t>	</a:t>
            </a:r>
            <a:r>
              <a:rPr lang="tr-TR" sz="4300" b="1" dirty="0"/>
              <a:t> 5216 Sayılı Kanun madde 7- </a:t>
            </a:r>
            <a:r>
              <a:rPr lang="tr-TR" sz="4300" dirty="0"/>
              <a:t>f) Büyükşehir ulaşım ana plânını yapmak veya yaptırmak ve uygulamak; ulaşım ve toplu taşıma hizmetlerini plânlamak ve koordinasyonu sağlamak; kara, deniz, su ve demiryolu üzerinde işletilen her türlü servis ve toplu taşıma araçları ile taksi sayılarını, bilet ücret ve tarifelerini, zaman ve güzergâhlarını belirlemek; durak yerleri ile karayolu, yol, cadde, sokak, meydan ve benzeri yerler üzerinde araç park yerlerini tespit etmek ve işletmek, işlettirmek veya kiraya vermek; kanunların belediyelere verdiği trafik düzenlemesinin gerektirdiği bütün işleri yürütmek.</a:t>
            </a:r>
          </a:p>
          <a:p>
            <a:r>
              <a:rPr lang="tr-TR" sz="4300" dirty="0"/>
              <a:t>	g) Büyükşehir belediyesinin yetki alanındaki mahalleleri ilçe merkezine bağlayan yollar, meydan, bulvar, cadde ve ana yolları yapmak, yaptırmak, bakım ve onarımı ile bu yolların temizliği ve karla mücadele çalışmalarını yürütmek; kentsel tasarım projelerine uygun olarak bu yerlere cephesi bulunan yapılara ilişkin yükümlülükler koymak; ilân ve reklam asılacak yerleri ve bunların şekil ve ebadını belirlemek; meydan, bulvar, cadde, yol ve sokak ad ve numaraları ile bunlar üzerindeki binalara numara verilmesi işlerini gerçekleştirmek.</a:t>
            </a:r>
          </a:p>
          <a:p>
            <a:r>
              <a:rPr lang="tr-TR" sz="4300" dirty="0"/>
              <a:t>	h) Coğrafî ve kent bilgi sistemlerini kurmak.</a:t>
            </a:r>
          </a:p>
          <a:p>
            <a:r>
              <a:rPr lang="tr-TR" sz="4300" dirty="0"/>
              <a:t>	i) Sürdürülebilir kalkınma ilkesine uygun olarak çevrenin, tarım alanlarının ve su havzalarının korunmasını sağlamak; ağaçlandırma yapmak; gayrisıhhî işyerlerini, eğlence yerlerini, halk sağlığına ve çevreye etkisi olan diğer işyerlerini kentin belirli yerlerinde toplamak; inşaat malzemeleri, hurda depolama alanları ve satış yerlerini, hafriyat toprağı, moloz, kum ve çakıl depolama alanlarını, odun ve kömür satış ve depolama sahalarını belirlemek, bunların taşınmasında çevre kirliliğine meydan vermeyecek tedbirler almak; büyükşehir katı atık yönetim plânını yapmak, yaptırmak; katı atıkların kaynakta toplanması ve aktarma istasyonuna kadar taşınması hariç katı atıkların ve hafriyatın yeniden değerlendirilmesi, depolanması ve bertaraf edilmesine ilişkin hizmetleri yerine getirmek, bu amaçla tesisler kurmak, kurdurmak, işletmek veya işlettirmek; sanayi ve tıbbî atıklara ilişkin hizmetleri yürütmek, bunun için gerekli tesisleri kurmak, kurdurmak, işletmek veya işlettirmek; deniz araçlarının atıklarını toplamak, toplatmak, arıtmak ve bununla ilgili gerekli düzenlemeleri yapmak.</a:t>
            </a:r>
          </a:p>
          <a:p>
            <a:r>
              <a:rPr lang="tr-TR" sz="4300" dirty="0"/>
              <a:t>	j) Gıda ile ilgili olanlar dâhil birinci sınıf gayrisıhhî müesseseleri ruhsatlandırmak ve denetlemek, yiyecek ve içecek maddelerinin tahlillerini yapmak üzere </a:t>
            </a:r>
            <a:r>
              <a:rPr lang="tr-TR" sz="4300" dirty="0" err="1"/>
              <a:t>laboratuvarlar</a:t>
            </a:r>
            <a:r>
              <a:rPr lang="tr-TR" sz="4300" dirty="0"/>
              <a:t> kurmak ve işletmek.</a:t>
            </a:r>
          </a:p>
          <a:p>
            <a:r>
              <a:rPr lang="tr-TR" sz="4300" dirty="0"/>
              <a:t>	k) Büyükşehir belediyesinin yetkili olduğu veya işlettiği alanlarda zabıta hizmetlerini yerine getirmek.</a:t>
            </a:r>
          </a:p>
          <a:p>
            <a:r>
              <a:rPr lang="tr-TR" sz="4300" dirty="0"/>
              <a:t>	l) Yolcu ve yük terminalleri, kapalı ve açık otoparklar yapmak, yaptırmak, işletmek, işlettirmek veya ruhsat vermek.  </a:t>
            </a:r>
          </a:p>
          <a:p>
            <a:r>
              <a:rPr lang="tr-TR" sz="4300"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Büyükşehir belediyelerinin görevleri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a:t>5216 Sayılı Kanun  Madde 7-</a:t>
            </a:r>
            <a:r>
              <a:rPr lang="tr-TR" dirty="0"/>
              <a:t>m</a:t>
            </a:r>
            <a:r>
              <a:rPr lang="tr-TR"/>
              <a:t>) Büyükşehrin </a:t>
            </a:r>
            <a:r>
              <a:rPr lang="tr-TR" dirty="0"/>
              <a:t>bütünlüğüne hizmet eden sosyal donatılar, bölge parkları, hayvanat bahçeleri, hayvan barınakları, kütüphane, müze, spor, dinlence, eğlence ve benzeri yerleri yapmak, yaptırmak, işletmek veya işlettirmek; </a:t>
            </a:r>
            <a:r>
              <a:rPr lang="tr-TR" b="1" dirty="0"/>
              <a:t>gerektiğinde amatör spor kulüplerine nakdî yardım yapmak, malzeme vermek ve gerekli desteği sağlamak, amatör takımlar arasında spor müsabakaları düzenlemek, yurt içi ve yurt dışı müsabakalarda üstün başarı gösteren veya derece alan sporculara, teknik yönetici, antrenör ve öğrencilere belediye meclis kararıyla ödül vermek</a:t>
            </a:r>
            <a:r>
              <a:rPr lang="tr-TR" dirty="0"/>
              <a:t>. </a:t>
            </a:r>
          </a:p>
          <a:p>
            <a:r>
              <a:rPr lang="tr-TR" dirty="0"/>
              <a:t>	n) Gerektiğinde mabetler ile sağlık, eğitim ve kültür hizmetleri için bina ve tesisler yapmak, kamu kurum ve kuruluşlarına ait bu hizmetlerle ilgili bina ve tesislerin her türlü bakımını, onarımını yapmak ve gerekli malzeme desteğini sağlamak. </a:t>
            </a:r>
          </a:p>
          <a:p>
            <a:r>
              <a:rPr lang="tr-TR" dirty="0"/>
              <a:t>	o) Kültür ve tabiat varlıkları ile tarihî dokunun ve kent tarihi bakımından önem taşıyan mekânların ve işlevlerinin korunmasını sağlamak, bu amaçla bakım ve onarımını yapmak, korunması mümkün olmayanları aslına uygun olarak yeniden inşa etmek.</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Büyükşehir belediyelerinin görevleri</a:t>
            </a:r>
            <a:endParaRPr lang="tr-TR" dirty="0"/>
          </a:p>
        </p:txBody>
      </p:sp>
      <p:sp>
        <p:nvSpPr>
          <p:cNvPr id="3" name="2 İçerik Yer Tutucusu"/>
          <p:cNvSpPr>
            <a:spLocks noGrp="1"/>
          </p:cNvSpPr>
          <p:nvPr>
            <p:ph idx="1"/>
          </p:nvPr>
        </p:nvSpPr>
        <p:spPr/>
        <p:txBody>
          <a:bodyPr>
            <a:normAutofit fontScale="47500" lnSpcReduction="20000"/>
          </a:bodyPr>
          <a:lstStyle/>
          <a:p>
            <a:r>
              <a:rPr lang="tr-TR" dirty="0"/>
              <a:t>	</a:t>
            </a:r>
            <a:r>
              <a:rPr lang="tr-TR" b="1" dirty="0"/>
              <a:t> 5216 Sayılı Kanun Madde 7- </a:t>
            </a:r>
            <a:r>
              <a:rPr lang="tr-TR" dirty="0"/>
              <a:t>p) Büyükşehir içindeki toplu taşıma hizmetlerini yürütmek ve bu amaçla gerekli tesisleri kurmak, kurdurmak, işletmek veya işlettirmek, büyükşehir sınırları içindeki kara ve denizde taksi ve servis araçları dahil toplu taşıma araçlarına ruhsat vermek. </a:t>
            </a:r>
            <a:r>
              <a:rPr lang="tr-TR" b="1" dirty="0"/>
              <a:t> </a:t>
            </a:r>
            <a:r>
              <a:rPr lang="tr-TR" dirty="0"/>
              <a:t>Büyükşehir içindeki toplu taşıma hatlarıyla ilgili olarak; şehir merkezine olan uzaklık, nüfus ve hattı kullanan sayısı kriterleri esas alınarak tespit edilecek hatlarla ilgili toplu taşıma hizmetlerinin işlettirilmesine karar vermek. </a:t>
            </a:r>
          </a:p>
          <a:p>
            <a:r>
              <a:rPr lang="tr-TR" dirty="0"/>
              <a:t>	r) Su ve kanalizasyon hizmetlerini yürütmek, bunun için gerekli baraj ve diğer tesisleri kurmak, kurdurmak ve işletmek; derelerin ıslahını yapmak; kaynak suyu veya arıtma sonunda üretilen suları pazarlamak.</a:t>
            </a:r>
          </a:p>
          <a:p>
            <a:r>
              <a:rPr lang="tr-TR" dirty="0"/>
              <a:t>	s) Mezarlık alanlarını tespit etmek, mezarlıklar tesis etmek, işletmek, işlettirmek, defin ile ilgili hizmetleri yürütmek.</a:t>
            </a:r>
          </a:p>
          <a:p>
            <a:r>
              <a:rPr lang="tr-TR" dirty="0"/>
              <a:t>	t) Her çeşit toptancı hallerini ve mezbahaları yapmak, yaptırmak, işletmek veya işlettirmek, imar plânında gösterilen yerlerde yapılacak olan özel hal ve mezbahaları ruhsatlandırmak ve denetlemek.</a:t>
            </a:r>
          </a:p>
          <a:p>
            <a:r>
              <a:rPr lang="tr-TR" dirty="0"/>
              <a:t>	u) İl düzeyinde yapılan plânlara uygun olarak, doğal afetlerle ilgili plânlamaları ve diğer hazırlıkları büyükşehir ölçeğinde yapmak; gerektiğinde diğer afet bölgelerine araç, gereç ve malzeme desteği vermek; itfaiye ve acil yardım hizmetlerini yürütmek; patlayıcı ve yanıcı madde üretim ve depolama yerlerini tespit etmek, konut, işyeri, eğlence yeri, fabrika ve sanayi kuruluşları  ile kamu kuruluşlarını yangına ve diğer afetlere karşı alınacak önlemler yönünden denetlemek, bu konuda mevzuatın gerektirdiği izin ve ruhsatları vermek.</a:t>
            </a:r>
          </a:p>
          <a:p>
            <a:r>
              <a:rPr lang="tr-TR" dirty="0"/>
              <a:t>	v) Sağlık merkezleri, hastaneler, gezici sağlık üniteleri ile yetişkinler, yaşlılar, engelliler, kadınlar, gençler ve çocuklara yönelik her türlü sosyal ve kültürel hizmetleri yürütmek, geliştirmek ve bu amaçla sosyal tesisler kurmak, meslek ve beceri kazandırma kursları açmak, işletmek veya işlettirmek, bu hizmetleri yürütürken üniversiteler, yüksek okullar, meslek liseleri, kamu kuruluşları ve sivil toplum örgütleri ile işbirliği yapmak.</a:t>
            </a:r>
          </a:p>
          <a:p>
            <a:r>
              <a:rPr lang="tr-TR" dirty="0"/>
              <a:t>	y) Merkezî ısıtma sistemleri kurmak, kurdurmak, işletmek veya işlettirmek.</a:t>
            </a:r>
          </a:p>
          <a:p>
            <a:r>
              <a:rPr lang="tr-TR" dirty="0"/>
              <a:t>	z) </a:t>
            </a:r>
            <a:r>
              <a:rPr lang="tr-TR" b="1" dirty="0"/>
              <a:t> </a:t>
            </a:r>
            <a:r>
              <a:rPr lang="tr-TR" dirty="0"/>
              <a:t>Afet riski taşıyan veya can ve mal güvenliği açısından tehlike oluşturan binaları tahliye etme ve yıkım konusunda ilçe belediyelerinin talepleri hâlinde her türlü desteği sağlamak.</a:t>
            </a:r>
          </a:p>
          <a:p>
            <a:r>
              <a:rPr lang="tr-TR"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dirty="0"/>
              <a:t>İlçe  belediyelerinin görevleri</a:t>
            </a:r>
          </a:p>
        </p:txBody>
      </p:sp>
      <p:sp>
        <p:nvSpPr>
          <p:cNvPr id="5" name="4 İçerik Yer Tutucusu"/>
          <p:cNvSpPr>
            <a:spLocks noGrp="1"/>
          </p:cNvSpPr>
          <p:nvPr>
            <p:ph idx="1"/>
          </p:nvPr>
        </p:nvSpPr>
        <p:spPr/>
        <p:txBody>
          <a:bodyPr>
            <a:normAutofit fontScale="62500" lnSpcReduction="20000"/>
          </a:bodyPr>
          <a:lstStyle/>
          <a:p>
            <a:r>
              <a:rPr lang="tr-TR" dirty="0"/>
              <a:t>	</a:t>
            </a:r>
            <a:r>
              <a:rPr lang="tr-TR" b="1" dirty="0"/>
              <a:t> 5216 Sayılı Kanun  Madde 7-</a:t>
            </a:r>
            <a:r>
              <a:rPr lang="tr-TR" dirty="0"/>
              <a:t> </a:t>
            </a:r>
          </a:p>
          <a:p>
            <a:pPr>
              <a:buNone/>
            </a:pPr>
            <a:r>
              <a:rPr lang="tr-TR" dirty="0"/>
              <a:t>İlçe  belediyelerinin görev ve yetkileri şunlardır: </a:t>
            </a:r>
          </a:p>
          <a:p>
            <a:pPr>
              <a:buNone/>
            </a:pPr>
            <a:r>
              <a:rPr lang="tr-TR" dirty="0"/>
              <a:t>	a) Kanunlarla münhasıran büyükşehir belediyesine verilen görevler ile birinci fıkrada sayılanlar dışında kalan  görevleri yapmak ve yetkileri kullanmak.</a:t>
            </a:r>
          </a:p>
          <a:p>
            <a:pPr>
              <a:buNone/>
            </a:pPr>
            <a:r>
              <a:rPr lang="tr-TR" dirty="0"/>
              <a:t>	b) Büyükşehir katı atık yönetim plânına uygun olarak, katı atıkları toplamak ve aktarma istasyonuna taşımak.</a:t>
            </a:r>
          </a:p>
          <a:p>
            <a:pPr>
              <a:buNone/>
            </a:pPr>
            <a:r>
              <a:rPr lang="tr-TR" dirty="0"/>
              <a:t>	c) Sıhhî işyerlerini, 2 </a:t>
            </a:r>
            <a:r>
              <a:rPr lang="tr-TR" dirty="0" err="1"/>
              <a:t>nci</a:t>
            </a:r>
            <a:r>
              <a:rPr lang="tr-TR" dirty="0"/>
              <a:t> ve 3 üncü sınıf gayrisıhhî müesseseleri, umuma açık istirahat ve eğlence yerlerini ruhsatlandırmak ve denetlemek.</a:t>
            </a:r>
          </a:p>
          <a:p>
            <a:pPr>
              <a:buNone/>
            </a:pPr>
            <a:r>
              <a:rPr lang="tr-TR" dirty="0"/>
              <a:t>	d) Birinci fıkrada belirtilen hizmetlerden; 775 sayılı Gecekondu Kanununda belediyelere verilen yetkileri kullanmak, otopark, spor, dinlenme ve eğlence yerleri ile parkları yapmak; yaşlılar, engelliler, kadınlar, gençler ve çocuklara yönelik sosyal ve kültürel hizmetler sunmak; mesleki eğitim ve beceri kursları açmak; mabetler ile sağlık, eğitim, kültür tesis ve binalarının yapım, bakım ve onarımı ile kültür ve tabiat varlıkları ve tarihî dokuyu korumak; kent tarihi bakımından önem taşıyan mekânların ve işlevlerinin geliştirilmesine ilişkin hizmetler yapmak.</a:t>
            </a:r>
          </a:p>
          <a:p>
            <a:pPr>
              <a:buNone/>
            </a:pPr>
            <a:r>
              <a:rPr lang="tr-TR" dirty="0"/>
              <a:t>	e) Defin ile ilgili hizmetleri yürütmek.</a:t>
            </a:r>
          </a:p>
          <a:p>
            <a:pPr>
              <a:buNone/>
            </a:pPr>
            <a:r>
              <a:rPr lang="tr-TR" dirty="0"/>
              <a:t>	f) Afet riski taşıyan veya can ve mal güvenliği açısından tehlike oluşturan binaları tahliye etmek ve yıkmak.</a:t>
            </a:r>
          </a:p>
          <a:p>
            <a:endParaRPr lang="tr-TR"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Büyükşehir Belediyesinin Organları</a:t>
            </a:r>
            <a:endParaRPr lang="tr-TR" dirty="0"/>
          </a:p>
        </p:txBody>
      </p:sp>
      <p:sp>
        <p:nvSpPr>
          <p:cNvPr id="3" name="2 İçerik Yer Tutucusu"/>
          <p:cNvSpPr>
            <a:spLocks noGrp="1"/>
          </p:cNvSpPr>
          <p:nvPr>
            <p:ph idx="1"/>
          </p:nvPr>
        </p:nvSpPr>
        <p:spPr/>
        <p:txBody>
          <a:bodyPr>
            <a:normAutofit/>
          </a:bodyPr>
          <a:lstStyle/>
          <a:p>
            <a:endParaRPr lang="tr-TR" dirty="0"/>
          </a:p>
          <a:p>
            <a:pPr>
              <a:buNone/>
            </a:pPr>
            <a:r>
              <a:rPr lang="tr-TR" b="1" dirty="0"/>
              <a:t>	</a:t>
            </a:r>
            <a:r>
              <a:rPr lang="tr-TR" dirty="0"/>
              <a:t>Büyükşehir belediye meclisi</a:t>
            </a:r>
          </a:p>
          <a:p>
            <a:pPr>
              <a:buNone/>
            </a:pPr>
            <a:r>
              <a:rPr lang="tr-TR" b="1" dirty="0"/>
              <a:t>	 5216 Sayılı Kanun “Madde 12-</a:t>
            </a:r>
            <a:r>
              <a:rPr lang="tr-TR" dirty="0"/>
              <a:t> Büyükşehir belediye meclisi, büyükşehir belediyesinin karar organıdır ve ilgili kanunda gösterilen esas ve usullere göre seçilen üyelerden oluşur.</a:t>
            </a:r>
          </a:p>
          <a:p>
            <a:pPr>
              <a:buNone/>
            </a:pPr>
            <a:r>
              <a:rPr lang="tr-TR" dirty="0"/>
              <a:t>	Büyükşehir belediye başkanı büyükşehir belediye meclisinin başkanı olup,  büyükşehir içindeki diğer belediyelerin başkanları, büyükşehir belediye meclisinin doğal üyesidir.”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Büyükşehir belediye başkanı</a:t>
            </a:r>
            <a:br>
              <a:rPr lang="tr-TR" dirty="0"/>
            </a:br>
            <a:endParaRPr lang="tr-TR" dirty="0"/>
          </a:p>
        </p:txBody>
      </p:sp>
      <p:sp>
        <p:nvSpPr>
          <p:cNvPr id="3" name="2 İçerik Yer Tutucusu"/>
          <p:cNvSpPr>
            <a:spLocks noGrp="1"/>
          </p:cNvSpPr>
          <p:nvPr>
            <p:ph idx="1"/>
          </p:nvPr>
        </p:nvSpPr>
        <p:spPr/>
        <p:txBody>
          <a:bodyPr>
            <a:normAutofit fontScale="85000" lnSpcReduction="10000"/>
          </a:bodyPr>
          <a:lstStyle/>
          <a:p>
            <a:r>
              <a:rPr lang="tr-TR" b="1" dirty="0"/>
              <a:t>	 5216 Sayılı Kanun “Madde 17-</a:t>
            </a:r>
            <a:r>
              <a:rPr lang="tr-TR" dirty="0"/>
              <a:t> Büyükşehir belediye başkanı, büyükşehir belediye idaresinin başı ve tüzel kişiliğinin temsilcisidir. Büyükşehir belediye başkanı, ilgili kanunda gösterilen esas ve usullere göre büyükşehir belediyesi sınırları içindeki seçmenler tarafından doğrudan seçilir.</a:t>
            </a:r>
          </a:p>
          <a:p>
            <a:r>
              <a:rPr lang="tr-TR" dirty="0"/>
              <a:t>	Büyükşehir belediye başkan vekili, Belediye Kanunundaki usullere göre belirlenir. Ancak, büyükşehir kapsamındaki ilçe  belediye başkanları büyükşehir belediye başkan vekili olamaz. </a:t>
            </a:r>
          </a:p>
          <a:p>
            <a:r>
              <a:rPr lang="tr-TR" dirty="0"/>
              <a:t>	Büyükşehir ve ilçe belediye başkanları görevlerinin devamı süresince siyasi partilerin yönetim ve denetim organlarında görev alamaz; </a:t>
            </a:r>
            <a:r>
              <a:rPr lang="tr-TR" b="1" dirty="0"/>
              <a:t>profesyonel spor kulüplerinin başkanlığını yapamaz ve yönetiminde bulunamaz.”</a:t>
            </a:r>
          </a:p>
          <a:p>
            <a:r>
              <a:rPr lang="tr-TR" b="1" i="1" dirty="0"/>
              <a:t>	</a:t>
            </a:r>
            <a:endParaRPr lang="tr-TR" i="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38</TotalTime>
  <Words>281</Words>
  <Application>Microsoft Office PowerPoint</Application>
  <PresentationFormat>Ekran Gösterisi (4:3)</PresentationFormat>
  <Paragraphs>79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Calibri</vt:lpstr>
      <vt:lpstr>Constantia</vt:lpstr>
      <vt:lpstr>Wingdings 2</vt:lpstr>
      <vt:lpstr>Akış</vt:lpstr>
      <vt:lpstr>YEREL YÖNETİMLER</vt:lpstr>
      <vt:lpstr>PowerPoint Sunusu</vt:lpstr>
      <vt:lpstr>Büyükşehir belediyelerinin görevleri</vt:lpstr>
      <vt:lpstr>Büyükşehir belediyelerinin görevleri</vt:lpstr>
      <vt:lpstr>Büyükşehir belediyelerinin görevleri</vt:lpstr>
      <vt:lpstr>Büyükşehir belediyelerinin görevleri</vt:lpstr>
      <vt:lpstr>İlçe  belediyelerinin görevleri</vt:lpstr>
      <vt:lpstr>Büyükşehir Belediyesinin Organları</vt:lpstr>
      <vt:lpstr>Büyükşehir belediye başkanı </vt:lpstr>
      <vt:lpstr>Büyükşehir belediye başkanının görev ve yetkileri </vt:lpstr>
      <vt:lpstr>PowerPoint Sunusu</vt:lpstr>
      <vt:lpstr>Mahalle ve yönetimi</vt:lpstr>
      <vt:lpstr>Belediyenin görev ve sorumlulukları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hp</cp:lastModifiedBy>
  <cp:revision>10</cp:revision>
  <dcterms:created xsi:type="dcterms:W3CDTF">2019-04-07T04:43:48Z</dcterms:created>
  <dcterms:modified xsi:type="dcterms:W3CDTF">2020-04-30T06:55:30Z</dcterms:modified>
</cp:coreProperties>
</file>