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wav" ContentType="audio/x-wav"/>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1" d="100"/>
          <a:sy n="81" d="100"/>
        </p:scale>
        <p:origin x="96" y="55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BA0A2923-B47E-479D-A899-91699571977C}" type="datetimeFigureOut">
              <a:rPr lang="tr-TR" smtClean="0"/>
              <a:t>10.07.2020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8CBF8700-CDE8-41D4-9520-6D501B4202AC}" type="slidenum">
              <a:rPr lang="tr-TR" smtClean="0"/>
              <a:t>‹#›</a:t>
            </a:fld>
            <a:endParaRPr lang="tr-TR"/>
          </a:p>
        </p:txBody>
      </p:sp>
    </p:spTree>
    <p:extLst>
      <p:ext uri="{BB962C8B-B14F-4D97-AF65-F5344CB8AC3E}">
        <p14:creationId xmlns:p14="http://schemas.microsoft.com/office/powerpoint/2010/main" val="454295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BA0A2923-B47E-479D-A899-91699571977C}" type="datetimeFigureOut">
              <a:rPr lang="tr-TR" smtClean="0"/>
              <a:t>10.07.2020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8CBF8700-CDE8-41D4-9520-6D501B4202AC}" type="slidenum">
              <a:rPr lang="tr-TR" smtClean="0"/>
              <a:t>‹#›</a:t>
            </a:fld>
            <a:endParaRPr lang="tr-TR"/>
          </a:p>
        </p:txBody>
      </p:sp>
    </p:spTree>
    <p:extLst>
      <p:ext uri="{BB962C8B-B14F-4D97-AF65-F5344CB8AC3E}">
        <p14:creationId xmlns:p14="http://schemas.microsoft.com/office/powerpoint/2010/main" val="254693269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BA0A2923-B47E-479D-A899-91699571977C}" type="datetimeFigureOut">
              <a:rPr lang="tr-TR" smtClean="0"/>
              <a:t>10.07.2020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8CBF8700-CDE8-41D4-9520-6D501B4202AC}" type="slidenum">
              <a:rPr lang="tr-TR" smtClean="0"/>
              <a:t>‹#›</a:t>
            </a:fld>
            <a:endParaRPr lang="tr-TR"/>
          </a:p>
        </p:txBody>
      </p:sp>
    </p:spTree>
    <p:extLst>
      <p:ext uri="{BB962C8B-B14F-4D97-AF65-F5344CB8AC3E}">
        <p14:creationId xmlns:p14="http://schemas.microsoft.com/office/powerpoint/2010/main" val="38803209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BA0A2923-B47E-479D-A899-91699571977C}" type="datetimeFigureOut">
              <a:rPr lang="tr-TR" smtClean="0"/>
              <a:t>10.07.2020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8CBF8700-CDE8-41D4-9520-6D501B4202AC}" type="slidenum">
              <a:rPr lang="tr-TR" smtClean="0"/>
              <a:t>‹#›</a:t>
            </a:fld>
            <a:endParaRPr lang="tr-TR"/>
          </a:p>
        </p:txBody>
      </p:sp>
    </p:spTree>
    <p:extLst>
      <p:ext uri="{BB962C8B-B14F-4D97-AF65-F5344CB8AC3E}">
        <p14:creationId xmlns:p14="http://schemas.microsoft.com/office/powerpoint/2010/main" val="115261880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BA0A2923-B47E-479D-A899-91699571977C}" type="datetimeFigureOut">
              <a:rPr lang="tr-TR" smtClean="0"/>
              <a:t>10.07.2020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8CBF8700-CDE8-41D4-9520-6D501B4202AC}" type="slidenum">
              <a:rPr lang="tr-TR" smtClean="0"/>
              <a:t>‹#›</a:t>
            </a:fld>
            <a:endParaRPr lang="tr-TR"/>
          </a:p>
        </p:txBody>
      </p:sp>
    </p:spTree>
    <p:extLst>
      <p:ext uri="{BB962C8B-B14F-4D97-AF65-F5344CB8AC3E}">
        <p14:creationId xmlns:p14="http://schemas.microsoft.com/office/powerpoint/2010/main" val="9338585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BA0A2923-B47E-479D-A899-91699571977C}" type="datetimeFigureOut">
              <a:rPr lang="tr-TR" smtClean="0"/>
              <a:t>10.07.2020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8CBF8700-CDE8-41D4-9520-6D501B4202AC}" type="slidenum">
              <a:rPr lang="tr-TR" smtClean="0"/>
              <a:t>‹#›</a:t>
            </a:fld>
            <a:endParaRPr lang="tr-TR"/>
          </a:p>
        </p:txBody>
      </p:sp>
    </p:spTree>
    <p:extLst>
      <p:ext uri="{BB962C8B-B14F-4D97-AF65-F5344CB8AC3E}">
        <p14:creationId xmlns:p14="http://schemas.microsoft.com/office/powerpoint/2010/main" val="9429572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BA0A2923-B47E-479D-A899-91699571977C}" type="datetimeFigureOut">
              <a:rPr lang="tr-TR" smtClean="0"/>
              <a:t>10.07.2020</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8CBF8700-CDE8-41D4-9520-6D501B4202AC}" type="slidenum">
              <a:rPr lang="tr-TR" smtClean="0"/>
              <a:t>‹#›</a:t>
            </a:fld>
            <a:endParaRPr lang="tr-TR"/>
          </a:p>
        </p:txBody>
      </p:sp>
    </p:spTree>
    <p:extLst>
      <p:ext uri="{BB962C8B-B14F-4D97-AF65-F5344CB8AC3E}">
        <p14:creationId xmlns:p14="http://schemas.microsoft.com/office/powerpoint/2010/main" val="10338034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BA0A2923-B47E-479D-A899-91699571977C}" type="datetimeFigureOut">
              <a:rPr lang="tr-TR" smtClean="0"/>
              <a:t>10.07.2020</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8CBF8700-CDE8-41D4-9520-6D501B4202AC}" type="slidenum">
              <a:rPr lang="tr-TR" smtClean="0"/>
              <a:t>‹#›</a:t>
            </a:fld>
            <a:endParaRPr lang="tr-TR"/>
          </a:p>
        </p:txBody>
      </p:sp>
    </p:spTree>
    <p:extLst>
      <p:ext uri="{BB962C8B-B14F-4D97-AF65-F5344CB8AC3E}">
        <p14:creationId xmlns:p14="http://schemas.microsoft.com/office/powerpoint/2010/main" val="15089015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BA0A2923-B47E-479D-A899-91699571977C}" type="datetimeFigureOut">
              <a:rPr lang="tr-TR" smtClean="0"/>
              <a:t>10.07.2020</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8CBF8700-CDE8-41D4-9520-6D501B4202AC}" type="slidenum">
              <a:rPr lang="tr-TR" smtClean="0"/>
              <a:t>‹#›</a:t>
            </a:fld>
            <a:endParaRPr lang="tr-TR"/>
          </a:p>
        </p:txBody>
      </p:sp>
    </p:spTree>
    <p:extLst>
      <p:ext uri="{BB962C8B-B14F-4D97-AF65-F5344CB8AC3E}">
        <p14:creationId xmlns:p14="http://schemas.microsoft.com/office/powerpoint/2010/main" val="11896782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BA0A2923-B47E-479D-A899-91699571977C}" type="datetimeFigureOut">
              <a:rPr lang="tr-TR" smtClean="0"/>
              <a:t>10.07.2020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8CBF8700-CDE8-41D4-9520-6D501B4202AC}" type="slidenum">
              <a:rPr lang="tr-TR" smtClean="0"/>
              <a:t>‹#›</a:t>
            </a:fld>
            <a:endParaRPr lang="tr-TR"/>
          </a:p>
        </p:txBody>
      </p:sp>
    </p:spTree>
    <p:extLst>
      <p:ext uri="{BB962C8B-B14F-4D97-AF65-F5344CB8AC3E}">
        <p14:creationId xmlns:p14="http://schemas.microsoft.com/office/powerpoint/2010/main" val="15480228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BA0A2923-B47E-479D-A899-91699571977C}" type="datetimeFigureOut">
              <a:rPr lang="tr-TR" smtClean="0"/>
              <a:t>10.07.2020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8CBF8700-CDE8-41D4-9520-6D501B4202AC}" type="slidenum">
              <a:rPr lang="tr-TR" smtClean="0"/>
              <a:t>‹#›</a:t>
            </a:fld>
            <a:endParaRPr lang="tr-TR"/>
          </a:p>
        </p:txBody>
      </p:sp>
    </p:spTree>
    <p:extLst>
      <p:ext uri="{BB962C8B-B14F-4D97-AF65-F5344CB8AC3E}">
        <p14:creationId xmlns:p14="http://schemas.microsoft.com/office/powerpoint/2010/main" val="365069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A0A2923-B47E-479D-A899-91699571977C}" type="datetimeFigureOut">
              <a:rPr lang="tr-TR" smtClean="0"/>
              <a:t>10.07.2020</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CBF8700-CDE8-41D4-9520-6D501B4202AC}" type="slidenum">
              <a:rPr lang="tr-TR" smtClean="0"/>
              <a:t>‹#›</a:t>
            </a:fld>
            <a:endParaRPr lang="tr-TR"/>
          </a:p>
        </p:txBody>
      </p:sp>
    </p:spTree>
    <p:extLst>
      <p:ext uri="{BB962C8B-B14F-4D97-AF65-F5344CB8AC3E}">
        <p14:creationId xmlns:p14="http://schemas.microsoft.com/office/powerpoint/2010/main" val="348062934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1 Başlık"/>
          <p:cNvSpPr>
            <a:spLocks noGrp="1"/>
          </p:cNvSpPr>
          <p:nvPr>
            <p:ph type="title"/>
          </p:nvPr>
        </p:nvSpPr>
        <p:spPr/>
        <p:txBody>
          <a:bodyPr>
            <a:normAutofit/>
          </a:bodyPr>
          <a:lstStyle/>
          <a:p>
            <a:pPr>
              <a:defRPr/>
            </a:pPr>
            <a:r>
              <a:rPr lang="tr-TR" dirty="0" smtClean="0"/>
              <a:t/>
            </a:r>
            <a:br>
              <a:rPr lang="tr-TR" dirty="0" smtClean="0"/>
            </a:br>
            <a:r>
              <a:rPr lang="tr-TR" dirty="0" smtClean="0">
                <a:solidFill>
                  <a:srgbClr val="FF0000"/>
                </a:solidFill>
              </a:rPr>
              <a:t>1. Örnek dize</a:t>
            </a:r>
          </a:p>
        </p:txBody>
      </p:sp>
      <p:sp>
        <p:nvSpPr>
          <p:cNvPr id="39939" name="2 İçerik Yer Tutucusu"/>
          <p:cNvSpPr>
            <a:spLocks noGrp="1"/>
          </p:cNvSpPr>
          <p:nvPr>
            <p:ph idx="1"/>
          </p:nvPr>
        </p:nvSpPr>
        <p:spPr>
          <a:xfrm>
            <a:off x="1981201" y="1600201"/>
            <a:ext cx="8329613" cy="4525963"/>
          </a:xfrm>
        </p:spPr>
        <p:txBody>
          <a:bodyPr/>
          <a:lstStyle/>
          <a:p>
            <a:pPr eaLnBrk="1" hangingPunct="1"/>
            <a:endParaRPr lang="tr-TR" altLang="tr-TR">
              <a:solidFill>
                <a:schemeClr val="tx2"/>
              </a:solidFill>
            </a:endParaRPr>
          </a:p>
          <a:p>
            <a:pPr eaLnBrk="1" hangingPunct="1"/>
            <a:endParaRPr lang="tr-TR" altLang="tr-TR"/>
          </a:p>
          <a:p>
            <a:pPr eaLnBrk="1" hangingPunct="1"/>
            <a:r>
              <a:rPr lang="tr-TR" altLang="tr-TR" sz="2400"/>
              <a:t>yogasthaḥ kuru karmāṇi saṅgaṃ tyaktvā dhanañjaya</a:t>
            </a:r>
            <a:br>
              <a:rPr lang="tr-TR" altLang="tr-TR" sz="2400"/>
            </a:br>
            <a:r>
              <a:rPr lang="tr-TR" altLang="tr-TR" sz="2400"/>
              <a:t>siddhyasiddhyoḥ samo bhūtvā samatvaṃ yoga ucyate</a:t>
            </a:r>
            <a:br>
              <a:rPr lang="tr-TR" altLang="tr-TR" sz="2400"/>
            </a:br>
            <a:r>
              <a:rPr lang="tr-TR" altLang="tr-TR" sz="2400"/>
              <a:t>								</a:t>
            </a:r>
            <a:r>
              <a:rPr lang="tr-TR" altLang="tr-TR" sz="1800"/>
              <a:t>2.48</a:t>
            </a:r>
            <a:endParaRPr lang="tr-TR" altLang="tr-TR" sz="2400"/>
          </a:p>
        </p:txBody>
      </p:sp>
    </p:spTree>
    <p:extLst>
      <p:ext uri="{BB962C8B-B14F-4D97-AF65-F5344CB8AC3E}">
        <p14:creationId xmlns:p14="http://schemas.microsoft.com/office/powerpoint/2010/main" val="3873544841"/>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1 Başlık"/>
          <p:cNvSpPr>
            <a:spLocks noGrp="1"/>
          </p:cNvSpPr>
          <p:nvPr>
            <p:ph type="title"/>
          </p:nvPr>
        </p:nvSpPr>
        <p:spPr>
          <a:xfrm>
            <a:off x="1981200" y="704851"/>
            <a:ext cx="8229600" cy="866775"/>
          </a:xfrm>
        </p:spPr>
        <p:txBody>
          <a:bodyPr/>
          <a:lstStyle/>
          <a:p>
            <a:pPr eaLnBrk="1" hangingPunct="1"/>
            <a:r>
              <a:rPr lang="tr-TR" altLang="tr-TR" smtClean="0">
                <a:solidFill>
                  <a:srgbClr val="002060"/>
                </a:solidFill>
              </a:rPr>
              <a:t>Kısa bir açıklama:</a:t>
            </a:r>
          </a:p>
        </p:txBody>
      </p:sp>
      <p:sp>
        <p:nvSpPr>
          <p:cNvPr id="49155" name="2 İçerik Yer Tutucusu"/>
          <p:cNvSpPr>
            <a:spLocks noGrp="1"/>
          </p:cNvSpPr>
          <p:nvPr>
            <p:ph idx="1"/>
          </p:nvPr>
        </p:nvSpPr>
        <p:spPr>
          <a:xfrm>
            <a:off x="1981200" y="1857375"/>
            <a:ext cx="8229600" cy="4643438"/>
          </a:xfrm>
        </p:spPr>
        <p:txBody>
          <a:bodyPr/>
          <a:lstStyle/>
          <a:p>
            <a:pPr eaLnBrk="1" hangingPunct="1"/>
            <a:r>
              <a:rPr lang="tr-TR" altLang="tr-TR" sz="2200"/>
              <a:t>Bgita’da Krişna, kurtuluş yollarından birisi olarak eylem (karma yoga) yolunu gösterir. Dünyada herkes yaşamını sürdürebilmek için muhakkak bir takım eylemler yapmak durumunda kalır.  Yeniden doğuma mahkum eden bu tür eylemlerden kişi ancak su şekilde kurtulabilir: </a:t>
            </a:r>
          </a:p>
          <a:p>
            <a:pPr eaLnBrk="1" hangingPunct="1"/>
            <a:r>
              <a:rPr lang="tr-TR" altLang="tr-TR" sz="2200"/>
              <a:t>Yaptığı eylemlerin sonucuna bağlı kalmamak, beklenti içine girmemek</a:t>
            </a:r>
          </a:p>
          <a:p>
            <a:pPr eaLnBrk="1" hangingPunct="1"/>
            <a:r>
              <a:rPr lang="tr-TR" altLang="tr-TR" sz="2200"/>
              <a:t>Arzu ,heves, çıkar, kazanç, hırs, menfaat  gibi duyularla hareket etmemek</a:t>
            </a:r>
          </a:p>
          <a:p>
            <a:pPr eaLnBrk="1" hangingPunct="1"/>
            <a:r>
              <a:rPr lang="tr-TR" altLang="tr-TR" sz="2200"/>
              <a:t> Eylemleri ve yerine getirdiği sorumlulukları sadece Tanrı adına yapmak ve teslimiyet bilinci içinde hareket etmek</a:t>
            </a:r>
          </a:p>
          <a:p>
            <a:pPr eaLnBrk="1" hangingPunct="1"/>
            <a:endParaRPr lang="tr-TR" altLang="tr-TR" sz="2000" i="1"/>
          </a:p>
        </p:txBody>
      </p:sp>
    </p:spTree>
    <p:extLst>
      <p:ext uri="{BB962C8B-B14F-4D97-AF65-F5344CB8AC3E}">
        <p14:creationId xmlns:p14="http://schemas.microsoft.com/office/powerpoint/2010/main" val="4000574381"/>
      </p:ext>
    </p:extLst>
  </p:cSld>
  <p:clrMapOvr>
    <a:masterClrMapping/>
  </p:clrMapOvr>
  <p:transition spd="med">
    <p:blinds/>
    <p:sndAc>
      <p:stSnd>
        <p:snd r:embed="rId2" name="chimes.wav"/>
      </p:stSnd>
    </p:sndAc>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2 İçerik Yer Tutucusu"/>
          <p:cNvSpPr>
            <a:spLocks noGrp="1"/>
          </p:cNvSpPr>
          <p:nvPr>
            <p:ph idx="1"/>
          </p:nvPr>
        </p:nvSpPr>
        <p:spPr>
          <a:xfrm>
            <a:off x="1981200" y="428625"/>
            <a:ext cx="8229600" cy="6000750"/>
          </a:xfrm>
        </p:spPr>
        <p:txBody>
          <a:bodyPr>
            <a:normAutofit/>
          </a:bodyPr>
          <a:lstStyle/>
          <a:p>
            <a:pPr marL="274320" indent="-274320">
              <a:buClr>
                <a:schemeClr val="accent3"/>
              </a:buClr>
              <a:buFont typeface="Wingdings 2"/>
              <a:buChar char=""/>
              <a:defRPr/>
            </a:pPr>
            <a:endParaRPr lang="tr-TR" sz="2000" dirty="0"/>
          </a:p>
          <a:p>
            <a:pPr marL="274320" indent="-274320" algn="just">
              <a:buClr>
                <a:schemeClr val="accent3"/>
              </a:buClr>
              <a:buFont typeface="Wingdings 2"/>
              <a:buChar char=""/>
              <a:defRPr/>
            </a:pPr>
            <a:r>
              <a:rPr lang="tr-TR" sz="2200" dirty="0"/>
              <a:t>Diğer taraftan eylemsizlik kişiyi kurutuluşa ulaştırmaz. Çünkü her insanın yapması gereken bir takım görevleri vardır. Bu görevleri yerine getirmek sosyal düzenin devamı için gereklidir.</a:t>
            </a:r>
          </a:p>
          <a:p>
            <a:pPr marL="274320" indent="-274320" algn="just">
              <a:buClr>
                <a:schemeClr val="accent3"/>
              </a:buClr>
              <a:buFont typeface="Wingdings 2"/>
              <a:buChar char=""/>
              <a:defRPr/>
            </a:pPr>
            <a:endParaRPr lang="tr-TR" sz="2200" dirty="0"/>
          </a:p>
          <a:p>
            <a:pPr marL="274320" indent="-274320" algn="just">
              <a:buClr>
                <a:schemeClr val="accent3"/>
              </a:buClr>
              <a:buFont typeface="Wingdings 2"/>
              <a:buChar char=""/>
              <a:defRPr/>
            </a:pPr>
            <a:r>
              <a:rPr lang="tr-TR" sz="2200" dirty="0"/>
              <a:t>Eylemde bulunurken o işi kimin gerçekleştirdiği asla zihinden çıkarılmamalıdır.. Eylemin asıl faili düşünmeli ve onun adına hareket etmelidir. “Yapan, eden benim” gibi bencil duygulardan kurtulup her eylemin arkasında var olan Gerçek </a:t>
            </a:r>
            <a:r>
              <a:rPr lang="tr-TR" sz="2200" dirty="0" err="1"/>
              <a:t>Varlığ’ı</a:t>
            </a:r>
            <a:r>
              <a:rPr lang="tr-TR" sz="2200" dirty="0"/>
              <a:t> idrak etmelidir.</a:t>
            </a:r>
          </a:p>
          <a:p>
            <a:pPr marL="274320" indent="-274320" algn="just">
              <a:buClr>
                <a:schemeClr val="accent3"/>
              </a:buClr>
              <a:buNone/>
              <a:defRPr/>
            </a:pPr>
            <a:endParaRPr lang="tr-TR" sz="2200" dirty="0"/>
          </a:p>
          <a:p>
            <a:pPr marL="274320" indent="-274320" algn="just">
              <a:buClr>
                <a:schemeClr val="accent3"/>
              </a:buClr>
              <a:buFont typeface="Wingdings 2"/>
              <a:buChar char=""/>
              <a:defRPr/>
            </a:pPr>
            <a:r>
              <a:rPr lang="tr-TR" sz="2200" dirty="0"/>
              <a:t>Yapılan her eylem fedakarlık, özveri (kurban) şuuru içinde gerçekleştirilmeli ve sadece Onun adına hareket edilmelidir. Ancak bu şekilde bilinçli hareket eden kimse kendisini gene doğuma maruz bırakan </a:t>
            </a:r>
            <a:r>
              <a:rPr lang="tr-TR" sz="2200" dirty="0" err="1"/>
              <a:t>karmik</a:t>
            </a:r>
            <a:r>
              <a:rPr lang="tr-TR" sz="2200" dirty="0"/>
              <a:t> bağdan kurtulabilir. Aksi halde sükunete ve huzura (</a:t>
            </a:r>
            <a:r>
              <a:rPr lang="tr-TR" sz="2200" dirty="0" err="1"/>
              <a:t>mokşa</a:t>
            </a:r>
            <a:r>
              <a:rPr lang="tr-TR" sz="2200" dirty="0"/>
              <a:t>) ulaşamaz, acı ve sıkıntı çekmeye devam eder.</a:t>
            </a:r>
          </a:p>
        </p:txBody>
      </p:sp>
    </p:spTree>
    <p:extLst>
      <p:ext uri="{BB962C8B-B14F-4D97-AF65-F5344CB8AC3E}">
        <p14:creationId xmlns:p14="http://schemas.microsoft.com/office/powerpoint/2010/main" val="2697987197"/>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1 Başlık"/>
          <p:cNvSpPr>
            <a:spLocks noGrp="1"/>
          </p:cNvSpPr>
          <p:nvPr>
            <p:ph type="title"/>
          </p:nvPr>
        </p:nvSpPr>
        <p:spPr>
          <a:xfrm>
            <a:off x="1981200" y="704851"/>
            <a:ext cx="8229600" cy="866775"/>
          </a:xfrm>
        </p:spPr>
        <p:txBody>
          <a:bodyPr/>
          <a:lstStyle/>
          <a:p>
            <a:pPr eaLnBrk="1" hangingPunct="1"/>
            <a:r>
              <a:rPr lang="tr-TR" altLang="tr-TR" sz="4000"/>
              <a:t>Doğru eylem:</a:t>
            </a:r>
          </a:p>
        </p:txBody>
      </p:sp>
      <p:sp>
        <p:nvSpPr>
          <p:cNvPr id="51203" name="2 İçerik Yer Tutucusu"/>
          <p:cNvSpPr>
            <a:spLocks noGrp="1"/>
          </p:cNvSpPr>
          <p:nvPr>
            <p:ph idx="1"/>
          </p:nvPr>
        </p:nvSpPr>
        <p:spPr>
          <a:xfrm>
            <a:off x="1981200" y="2214564"/>
            <a:ext cx="8229600" cy="4110037"/>
          </a:xfrm>
        </p:spPr>
        <p:txBody>
          <a:bodyPr/>
          <a:lstStyle/>
          <a:p>
            <a:pPr algn="just" eaLnBrk="1" hangingPunct="1"/>
            <a:r>
              <a:rPr lang="tr-TR" altLang="tr-TR"/>
              <a:t>Düşünceyi (zihni) Mutlak olan Varlığa vermekle (yoga), bencillikten ve bencil arzulardan sıyrılmakla ve karşılık bekleme duygusundan kurtulmakla kişi doğru bir eylemde bulunur. Gita, bir kimsenin kaçınılmaz olan eylemlerin bağlayıcı gücünden ancak bu şekilde kurtulabileceğini belirtir.</a:t>
            </a:r>
          </a:p>
        </p:txBody>
      </p:sp>
    </p:spTree>
    <p:extLst>
      <p:ext uri="{BB962C8B-B14F-4D97-AF65-F5344CB8AC3E}">
        <p14:creationId xmlns:p14="http://schemas.microsoft.com/office/powerpoint/2010/main" val="910130499"/>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1 Başlık"/>
          <p:cNvSpPr>
            <a:spLocks noGrp="1"/>
          </p:cNvSpPr>
          <p:nvPr>
            <p:ph type="title"/>
          </p:nvPr>
        </p:nvSpPr>
        <p:spPr>
          <a:xfrm>
            <a:off x="1981200" y="285750"/>
            <a:ext cx="8229600" cy="1562100"/>
          </a:xfrm>
        </p:spPr>
        <p:txBody>
          <a:bodyPr>
            <a:normAutofit fontScale="90000"/>
          </a:bodyPr>
          <a:lstStyle/>
          <a:p>
            <a:pPr>
              <a:defRPr/>
            </a:pPr>
            <a:r>
              <a:rPr lang="tr-TR" sz="2000" dirty="0"/>
              <a:t/>
            </a:r>
            <a:br>
              <a:rPr lang="tr-TR" sz="2000" dirty="0"/>
            </a:br>
            <a:r>
              <a:rPr lang="tr-TR" sz="2000" dirty="0"/>
              <a:t/>
            </a:r>
            <a:br>
              <a:rPr lang="tr-TR" sz="2000" dirty="0"/>
            </a:br>
            <a:r>
              <a:rPr lang="tr-TR" sz="2000" dirty="0"/>
              <a:t/>
            </a:r>
            <a:br>
              <a:rPr lang="tr-TR" sz="2000" dirty="0"/>
            </a:br>
            <a:r>
              <a:rPr lang="tr-TR" sz="2000" dirty="0"/>
              <a:t/>
            </a:r>
            <a:br>
              <a:rPr lang="tr-TR" sz="2000" dirty="0"/>
            </a:br>
            <a:r>
              <a:rPr lang="tr-TR" sz="2000" dirty="0"/>
              <a:t/>
            </a:r>
            <a:br>
              <a:rPr lang="tr-TR" sz="2000" dirty="0"/>
            </a:br>
            <a:r>
              <a:rPr lang="tr-TR" sz="2000" dirty="0"/>
              <a:t/>
            </a:r>
            <a:br>
              <a:rPr lang="tr-TR" sz="2000" dirty="0"/>
            </a:br>
            <a:r>
              <a:rPr lang="tr-TR" sz="2000" dirty="0"/>
              <a:t/>
            </a:r>
            <a:br>
              <a:rPr lang="tr-TR" sz="2000" dirty="0"/>
            </a:br>
            <a:r>
              <a:rPr lang="tr-TR" sz="5400" dirty="0">
                <a:solidFill>
                  <a:srgbClr val="C00000"/>
                </a:solidFill>
              </a:rPr>
              <a:t> </a:t>
            </a:r>
            <a:br>
              <a:rPr lang="tr-TR" sz="5400" dirty="0">
                <a:solidFill>
                  <a:srgbClr val="C00000"/>
                </a:solidFill>
              </a:rPr>
            </a:br>
            <a:r>
              <a:rPr lang="tr-TR" sz="5400" dirty="0">
                <a:solidFill>
                  <a:srgbClr val="C00000"/>
                </a:solidFill>
              </a:rPr>
              <a:t/>
            </a:r>
            <a:br>
              <a:rPr lang="tr-TR" sz="5400" dirty="0">
                <a:solidFill>
                  <a:srgbClr val="C00000"/>
                </a:solidFill>
              </a:rPr>
            </a:br>
            <a:r>
              <a:rPr lang="tr-TR" sz="5400" dirty="0">
                <a:solidFill>
                  <a:srgbClr val="C00000"/>
                </a:solidFill>
              </a:rPr>
              <a:t/>
            </a:r>
            <a:br>
              <a:rPr lang="tr-TR" sz="5400" dirty="0">
                <a:solidFill>
                  <a:srgbClr val="C00000"/>
                </a:solidFill>
              </a:rPr>
            </a:br>
            <a:r>
              <a:rPr lang="tr-TR" sz="5400" dirty="0">
                <a:solidFill>
                  <a:srgbClr val="C00000"/>
                </a:solidFill>
              </a:rPr>
              <a:t/>
            </a:r>
            <a:br>
              <a:rPr lang="tr-TR" sz="5400" dirty="0">
                <a:solidFill>
                  <a:srgbClr val="C00000"/>
                </a:solidFill>
              </a:rPr>
            </a:br>
            <a:r>
              <a:rPr lang="tr-TR" sz="5400" dirty="0">
                <a:solidFill>
                  <a:srgbClr val="C00000"/>
                </a:solidFill>
              </a:rPr>
              <a:t/>
            </a:r>
            <a:br>
              <a:rPr lang="tr-TR" sz="5400" dirty="0">
                <a:solidFill>
                  <a:srgbClr val="C00000"/>
                </a:solidFill>
              </a:rPr>
            </a:br>
            <a:r>
              <a:rPr lang="tr-TR" sz="5400" dirty="0">
                <a:solidFill>
                  <a:srgbClr val="C00000"/>
                </a:solidFill>
              </a:rPr>
              <a:t/>
            </a:r>
            <a:br>
              <a:rPr lang="tr-TR" sz="5400" dirty="0">
                <a:solidFill>
                  <a:srgbClr val="C00000"/>
                </a:solidFill>
              </a:rPr>
            </a:br>
            <a:r>
              <a:rPr lang="tr-TR" sz="4800" dirty="0"/>
              <a:t/>
            </a:r>
            <a:br>
              <a:rPr lang="tr-TR" sz="4800" dirty="0"/>
            </a:br>
            <a:r>
              <a:rPr lang="tr-TR" sz="4800" dirty="0"/>
              <a:t>						 </a:t>
            </a:r>
            <a:r>
              <a:rPr lang="tr-TR" dirty="0" smtClean="0"/>
              <a:t/>
            </a:r>
            <a:br>
              <a:rPr lang="tr-TR" dirty="0" smtClean="0"/>
            </a:br>
            <a:endParaRPr lang="tr-TR" dirty="0" smtClean="0"/>
          </a:p>
        </p:txBody>
      </p:sp>
      <p:sp>
        <p:nvSpPr>
          <p:cNvPr id="37891" name="2 İçerik Yer Tutucusu"/>
          <p:cNvSpPr>
            <a:spLocks noGrp="1"/>
          </p:cNvSpPr>
          <p:nvPr>
            <p:ph idx="1"/>
          </p:nvPr>
        </p:nvSpPr>
        <p:spPr>
          <a:xfrm>
            <a:off x="1981200" y="642939"/>
            <a:ext cx="8229600" cy="5483225"/>
          </a:xfrm>
        </p:spPr>
        <p:txBody>
          <a:bodyPr>
            <a:normAutofit/>
          </a:bodyPr>
          <a:lstStyle/>
          <a:p>
            <a:pPr marL="274320" indent="-274320">
              <a:buClr>
                <a:schemeClr val="accent3"/>
              </a:buClr>
              <a:buFont typeface="Wingdings 2"/>
              <a:buChar char=""/>
              <a:defRPr/>
            </a:pPr>
            <a:r>
              <a:rPr lang="tr-TR" dirty="0" err="1">
                <a:solidFill>
                  <a:srgbClr val="C00000"/>
                </a:solidFill>
              </a:rPr>
              <a:t>yogastha</a:t>
            </a:r>
            <a:r>
              <a:rPr lang="tr-TR" dirty="0">
                <a:solidFill>
                  <a:srgbClr val="C00000"/>
                </a:solidFill>
              </a:rPr>
              <a:t>ḥ kuru karmāṇi </a:t>
            </a:r>
            <a:r>
              <a:rPr lang="tr-TR" dirty="0" err="1">
                <a:solidFill>
                  <a:srgbClr val="C00000"/>
                </a:solidFill>
              </a:rPr>
              <a:t>sa</a:t>
            </a:r>
            <a:r>
              <a:rPr lang="tr-TR" dirty="0">
                <a:solidFill>
                  <a:srgbClr val="C00000"/>
                </a:solidFill>
              </a:rPr>
              <a:t>ṅ</a:t>
            </a:r>
            <a:r>
              <a:rPr lang="tr-TR" dirty="0" err="1">
                <a:solidFill>
                  <a:srgbClr val="C00000"/>
                </a:solidFill>
              </a:rPr>
              <a:t>ga</a:t>
            </a:r>
            <a:r>
              <a:rPr lang="tr-TR" dirty="0">
                <a:solidFill>
                  <a:srgbClr val="C00000"/>
                </a:solidFill>
              </a:rPr>
              <a:t>ṃ </a:t>
            </a:r>
            <a:r>
              <a:rPr lang="tr-TR" dirty="0" err="1">
                <a:solidFill>
                  <a:srgbClr val="C00000"/>
                </a:solidFill>
              </a:rPr>
              <a:t>tyaktvā</a:t>
            </a:r>
            <a:r>
              <a:rPr lang="tr-TR" dirty="0">
                <a:solidFill>
                  <a:srgbClr val="C00000"/>
                </a:solidFill>
              </a:rPr>
              <a:t> </a:t>
            </a:r>
            <a:r>
              <a:rPr lang="tr-TR" dirty="0" err="1">
                <a:solidFill>
                  <a:srgbClr val="C00000"/>
                </a:solidFill>
              </a:rPr>
              <a:t>dhanañjaya</a:t>
            </a:r>
            <a:r>
              <a:rPr lang="tr-TR" dirty="0"/>
              <a:t/>
            </a:r>
            <a:br>
              <a:rPr lang="tr-TR" dirty="0"/>
            </a:br>
            <a:r>
              <a:rPr lang="tr-TR" dirty="0" err="1"/>
              <a:t>siddhyasiddhyo</a:t>
            </a:r>
            <a:r>
              <a:rPr lang="tr-TR" dirty="0"/>
              <a:t>ḥ </a:t>
            </a:r>
            <a:r>
              <a:rPr lang="tr-TR" dirty="0" err="1"/>
              <a:t>samo</a:t>
            </a:r>
            <a:r>
              <a:rPr lang="tr-TR" dirty="0"/>
              <a:t> </a:t>
            </a:r>
            <a:r>
              <a:rPr lang="tr-TR" dirty="0" err="1"/>
              <a:t>bhūtvā</a:t>
            </a:r>
            <a:r>
              <a:rPr lang="tr-TR" dirty="0"/>
              <a:t> </a:t>
            </a:r>
            <a:r>
              <a:rPr lang="tr-TR" dirty="0" err="1"/>
              <a:t>samatva</a:t>
            </a:r>
            <a:r>
              <a:rPr lang="tr-TR" dirty="0"/>
              <a:t>ṃ yoga </a:t>
            </a:r>
            <a:r>
              <a:rPr lang="tr-TR" dirty="0" err="1"/>
              <a:t>ucyate</a:t>
            </a:r>
            <a:endParaRPr lang="tr-TR" dirty="0">
              <a:solidFill>
                <a:srgbClr val="FF0000"/>
              </a:solidFill>
            </a:endParaRPr>
          </a:p>
          <a:p>
            <a:pPr marL="274320" indent="-274320">
              <a:buClr>
                <a:schemeClr val="accent3"/>
              </a:buClr>
              <a:buNone/>
              <a:defRPr/>
            </a:pPr>
            <a:r>
              <a:rPr lang="tr-TR" sz="1900" dirty="0"/>
              <a:t>								2.48</a:t>
            </a:r>
            <a:endParaRPr lang="tr-TR" sz="1900" dirty="0">
              <a:solidFill>
                <a:srgbClr val="FF0000"/>
              </a:solidFill>
            </a:endParaRPr>
          </a:p>
          <a:p>
            <a:pPr marL="274320" indent="-274320">
              <a:buClr>
                <a:schemeClr val="accent3"/>
              </a:buClr>
              <a:buFont typeface="Wingdings 2"/>
              <a:buChar char=""/>
              <a:defRPr/>
            </a:pPr>
            <a:endParaRPr lang="tr-TR" dirty="0">
              <a:solidFill>
                <a:srgbClr val="FF0000"/>
              </a:solidFill>
            </a:endParaRPr>
          </a:p>
          <a:p>
            <a:pPr marL="274320" indent="-274320">
              <a:buClr>
                <a:schemeClr val="accent3"/>
              </a:buClr>
              <a:buNone/>
              <a:defRPr/>
            </a:pPr>
            <a:endParaRPr lang="tr-TR" sz="800" dirty="0">
              <a:solidFill>
                <a:srgbClr val="FF0000"/>
              </a:solidFill>
            </a:endParaRPr>
          </a:p>
          <a:p>
            <a:pPr marL="274320" indent="-274320">
              <a:buClr>
                <a:schemeClr val="accent3"/>
              </a:buClr>
              <a:buFont typeface="Wingdings 2"/>
              <a:buChar char=""/>
              <a:defRPr/>
            </a:pPr>
            <a:r>
              <a:rPr lang="tr-TR" dirty="0" err="1">
                <a:solidFill>
                  <a:srgbClr val="FF0000"/>
                </a:solidFill>
              </a:rPr>
              <a:t>yogastha</a:t>
            </a:r>
            <a:r>
              <a:rPr lang="tr-TR" dirty="0">
                <a:solidFill>
                  <a:srgbClr val="FF0000"/>
                </a:solidFill>
              </a:rPr>
              <a:t>ḥ</a:t>
            </a:r>
            <a:r>
              <a:rPr lang="tr-TR" dirty="0"/>
              <a:t> : yoga üzerinde sabit ol</a:t>
            </a:r>
          </a:p>
          <a:p>
            <a:pPr marL="274320" indent="-274320">
              <a:buClr>
                <a:schemeClr val="accent3"/>
              </a:buClr>
              <a:buFont typeface="Wingdings 2"/>
              <a:buChar char=""/>
              <a:defRPr/>
            </a:pPr>
            <a:r>
              <a:rPr lang="tr-TR" dirty="0">
                <a:solidFill>
                  <a:srgbClr val="FF0000"/>
                </a:solidFill>
              </a:rPr>
              <a:t>Kuru</a:t>
            </a:r>
            <a:r>
              <a:rPr lang="tr-TR" dirty="0"/>
              <a:t> : yapmak, üstlenme</a:t>
            </a:r>
          </a:p>
          <a:p>
            <a:pPr marL="274320" indent="-274320">
              <a:buClr>
                <a:schemeClr val="accent3"/>
              </a:buClr>
              <a:buFont typeface="Wingdings 2"/>
              <a:buChar char=""/>
              <a:defRPr/>
            </a:pPr>
            <a:r>
              <a:rPr lang="tr-TR" dirty="0">
                <a:solidFill>
                  <a:srgbClr val="FF0000"/>
                </a:solidFill>
              </a:rPr>
              <a:t>Karmāṇi</a:t>
            </a:r>
            <a:r>
              <a:rPr lang="tr-TR" dirty="0"/>
              <a:t> : görevler, iş, ameller</a:t>
            </a:r>
          </a:p>
          <a:p>
            <a:pPr marL="274320" indent="-274320">
              <a:buClr>
                <a:schemeClr val="accent3"/>
              </a:buClr>
              <a:buFont typeface="Wingdings 2"/>
              <a:buChar char=""/>
              <a:defRPr/>
            </a:pPr>
            <a:r>
              <a:rPr lang="tr-TR" dirty="0" err="1">
                <a:solidFill>
                  <a:srgbClr val="FF0000"/>
                </a:solidFill>
              </a:rPr>
              <a:t>sa</a:t>
            </a:r>
            <a:r>
              <a:rPr lang="tr-TR" dirty="0">
                <a:solidFill>
                  <a:srgbClr val="FF0000"/>
                </a:solidFill>
              </a:rPr>
              <a:t>ṅ</a:t>
            </a:r>
            <a:r>
              <a:rPr lang="tr-TR" dirty="0" err="1">
                <a:solidFill>
                  <a:srgbClr val="FF0000"/>
                </a:solidFill>
              </a:rPr>
              <a:t>ga</a:t>
            </a:r>
            <a:r>
              <a:rPr lang="tr-TR" dirty="0">
                <a:solidFill>
                  <a:srgbClr val="FF0000"/>
                </a:solidFill>
              </a:rPr>
              <a:t>ṃ</a:t>
            </a:r>
            <a:r>
              <a:rPr lang="tr-TR" dirty="0"/>
              <a:t> : ilişmek, bağlanma, bağlılık</a:t>
            </a:r>
          </a:p>
          <a:p>
            <a:pPr marL="274320" indent="-274320">
              <a:buClr>
                <a:schemeClr val="accent3"/>
              </a:buClr>
              <a:buFont typeface="Wingdings 2"/>
              <a:buChar char=""/>
              <a:defRPr/>
            </a:pPr>
            <a:r>
              <a:rPr lang="tr-TR" dirty="0" err="1">
                <a:solidFill>
                  <a:srgbClr val="FF0000"/>
                </a:solidFill>
              </a:rPr>
              <a:t>Tyaktvā</a:t>
            </a:r>
            <a:r>
              <a:rPr lang="tr-TR" dirty="0"/>
              <a:t> : terk etmek, bırakma</a:t>
            </a:r>
          </a:p>
          <a:p>
            <a:pPr marL="274320" indent="-274320">
              <a:buClr>
                <a:schemeClr val="accent3"/>
              </a:buClr>
              <a:buFont typeface="Wingdings 2"/>
              <a:buChar char=""/>
              <a:defRPr/>
            </a:pPr>
            <a:r>
              <a:rPr lang="tr-TR" dirty="0" err="1">
                <a:solidFill>
                  <a:srgbClr val="FF0000"/>
                </a:solidFill>
              </a:rPr>
              <a:t>Dhanañjaya</a:t>
            </a:r>
            <a:r>
              <a:rPr lang="tr-TR" dirty="0"/>
              <a:t> : </a:t>
            </a:r>
            <a:r>
              <a:rPr lang="tr-TR" dirty="0" err="1"/>
              <a:t>Arju’na</a:t>
            </a:r>
            <a:r>
              <a:rPr lang="tr-TR" dirty="0"/>
              <a:t> için kullanılan bir ad-sıfat (zenginlik sahibi anlamında) </a:t>
            </a:r>
          </a:p>
        </p:txBody>
      </p:sp>
    </p:spTree>
    <p:extLst>
      <p:ext uri="{BB962C8B-B14F-4D97-AF65-F5344CB8AC3E}">
        <p14:creationId xmlns:p14="http://schemas.microsoft.com/office/powerpoint/2010/main" val="1999555766"/>
      </p:ext>
    </p:extLst>
  </p:cSld>
  <p:clrMapOvr>
    <a:masterClrMapping/>
  </p:clrMapOvr>
  <p:transition spd="med">
    <p:cover dir="ru"/>
    <p:sndAc>
      <p:stSnd>
        <p:snd r:embed="rId2" name="chimes.wav"/>
      </p:stSnd>
    </p:sndAc>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1 Başlık"/>
          <p:cNvSpPr>
            <a:spLocks noGrp="1"/>
          </p:cNvSpPr>
          <p:nvPr>
            <p:ph type="title"/>
          </p:nvPr>
        </p:nvSpPr>
        <p:spPr>
          <a:xfrm>
            <a:off x="1981200" y="274639"/>
            <a:ext cx="8229600" cy="1011237"/>
          </a:xfrm>
        </p:spPr>
        <p:txBody>
          <a:bodyPr/>
          <a:lstStyle/>
          <a:p>
            <a:pPr eaLnBrk="1" hangingPunct="1"/>
            <a:r>
              <a:rPr lang="tr-TR" altLang="tr-TR" sz="2000"/>
              <a:t/>
            </a:r>
            <a:br>
              <a:rPr lang="tr-TR" altLang="tr-TR" sz="2000"/>
            </a:br>
            <a:r>
              <a:rPr lang="tr-TR" altLang="tr-TR" sz="2000"/>
              <a:t/>
            </a:r>
            <a:br>
              <a:rPr lang="tr-TR" altLang="tr-TR" sz="2000"/>
            </a:br>
            <a:endParaRPr lang="tr-TR" altLang="tr-TR" sz="2000"/>
          </a:p>
        </p:txBody>
      </p:sp>
      <p:sp>
        <p:nvSpPr>
          <p:cNvPr id="38915" name="2 İçerik Yer Tutucusu"/>
          <p:cNvSpPr>
            <a:spLocks noGrp="1"/>
          </p:cNvSpPr>
          <p:nvPr>
            <p:ph idx="1"/>
          </p:nvPr>
        </p:nvSpPr>
        <p:spPr>
          <a:xfrm>
            <a:off x="1981200" y="214313"/>
            <a:ext cx="8229600" cy="5911850"/>
          </a:xfrm>
        </p:spPr>
        <p:txBody>
          <a:bodyPr>
            <a:normAutofit lnSpcReduction="10000"/>
          </a:bodyPr>
          <a:lstStyle/>
          <a:p>
            <a:pPr marL="274320" indent="-274320" algn="ctr">
              <a:buClr>
                <a:schemeClr val="accent3"/>
              </a:buClr>
              <a:buNone/>
              <a:defRPr/>
            </a:pPr>
            <a:r>
              <a:rPr lang="tr-TR" sz="2400" dirty="0" err="1"/>
              <a:t>yogastha</a:t>
            </a:r>
            <a:r>
              <a:rPr lang="tr-TR" sz="2400" dirty="0"/>
              <a:t>ḥ kuru karmāṇi </a:t>
            </a:r>
            <a:r>
              <a:rPr lang="tr-TR" sz="2400" dirty="0" err="1"/>
              <a:t>sa</a:t>
            </a:r>
            <a:r>
              <a:rPr lang="tr-TR" sz="2400" dirty="0"/>
              <a:t>ṅ</a:t>
            </a:r>
            <a:r>
              <a:rPr lang="tr-TR" sz="2400" dirty="0" err="1"/>
              <a:t>ga</a:t>
            </a:r>
            <a:r>
              <a:rPr lang="tr-TR" sz="2400" dirty="0"/>
              <a:t>ṃ </a:t>
            </a:r>
            <a:r>
              <a:rPr lang="tr-TR" sz="2400" dirty="0" err="1"/>
              <a:t>tyaktvā</a:t>
            </a:r>
            <a:r>
              <a:rPr lang="tr-TR" sz="2400" dirty="0"/>
              <a:t> </a:t>
            </a:r>
            <a:r>
              <a:rPr lang="tr-TR" sz="2400" dirty="0" err="1"/>
              <a:t>dhanañjaya</a:t>
            </a:r>
            <a:r>
              <a:rPr lang="tr-TR" sz="2400" dirty="0"/>
              <a:t/>
            </a:r>
            <a:br>
              <a:rPr lang="tr-TR" sz="2400" dirty="0"/>
            </a:br>
            <a:r>
              <a:rPr lang="tr-TR" sz="2400" dirty="0" err="1">
                <a:solidFill>
                  <a:srgbClr val="C00000"/>
                </a:solidFill>
              </a:rPr>
              <a:t>siddhyasiddhyo</a:t>
            </a:r>
            <a:r>
              <a:rPr lang="tr-TR" sz="2400" dirty="0">
                <a:solidFill>
                  <a:srgbClr val="C00000"/>
                </a:solidFill>
              </a:rPr>
              <a:t>ḥ </a:t>
            </a:r>
            <a:r>
              <a:rPr lang="tr-TR" sz="2400" dirty="0" err="1">
                <a:solidFill>
                  <a:srgbClr val="C00000"/>
                </a:solidFill>
              </a:rPr>
              <a:t>samo</a:t>
            </a:r>
            <a:r>
              <a:rPr lang="tr-TR" sz="2400" dirty="0">
                <a:solidFill>
                  <a:srgbClr val="C00000"/>
                </a:solidFill>
              </a:rPr>
              <a:t> </a:t>
            </a:r>
            <a:r>
              <a:rPr lang="tr-TR" sz="2400" dirty="0" err="1">
                <a:solidFill>
                  <a:srgbClr val="C00000"/>
                </a:solidFill>
              </a:rPr>
              <a:t>bhūtvā</a:t>
            </a:r>
            <a:r>
              <a:rPr lang="tr-TR" sz="2400" dirty="0">
                <a:solidFill>
                  <a:srgbClr val="C00000"/>
                </a:solidFill>
              </a:rPr>
              <a:t> </a:t>
            </a:r>
            <a:r>
              <a:rPr lang="tr-TR" sz="2400" dirty="0" err="1">
                <a:solidFill>
                  <a:srgbClr val="C00000"/>
                </a:solidFill>
              </a:rPr>
              <a:t>samatva</a:t>
            </a:r>
            <a:r>
              <a:rPr lang="tr-TR" sz="2400" dirty="0">
                <a:solidFill>
                  <a:srgbClr val="C00000"/>
                </a:solidFill>
              </a:rPr>
              <a:t>ṃ yoga </a:t>
            </a:r>
            <a:r>
              <a:rPr lang="tr-TR" sz="2400" dirty="0" err="1">
                <a:solidFill>
                  <a:srgbClr val="C00000"/>
                </a:solidFill>
              </a:rPr>
              <a:t>ucyate</a:t>
            </a:r>
            <a:r>
              <a:rPr lang="tr-TR" sz="2400" dirty="0"/>
              <a:t/>
            </a:r>
            <a:br>
              <a:rPr lang="tr-TR" sz="2400" dirty="0"/>
            </a:br>
            <a:r>
              <a:rPr lang="tr-TR" sz="2400" dirty="0"/>
              <a:t>						2.48</a:t>
            </a:r>
            <a:endParaRPr lang="tr-TR" sz="2200" dirty="0">
              <a:solidFill>
                <a:srgbClr val="FF0000"/>
              </a:solidFill>
              <a:latin typeface="Times New Roman" pitchFamily="18" charset="0"/>
              <a:cs typeface="Times New Roman" pitchFamily="18" charset="0"/>
            </a:endParaRPr>
          </a:p>
          <a:p>
            <a:pPr marL="274320" indent="-274320">
              <a:buClr>
                <a:schemeClr val="accent3"/>
              </a:buClr>
              <a:buNone/>
              <a:defRPr/>
            </a:pPr>
            <a:endParaRPr lang="tr-TR" sz="2000" dirty="0">
              <a:solidFill>
                <a:srgbClr val="FF0000"/>
              </a:solidFill>
              <a:latin typeface="Times New Roman" pitchFamily="18" charset="0"/>
              <a:cs typeface="Times New Roman" pitchFamily="18" charset="0"/>
            </a:endParaRPr>
          </a:p>
          <a:p>
            <a:pPr marL="274320" indent="-274320">
              <a:buClr>
                <a:schemeClr val="accent3"/>
              </a:buClr>
              <a:buNone/>
              <a:defRPr/>
            </a:pPr>
            <a:r>
              <a:rPr lang="tr-TR" sz="2200" dirty="0">
                <a:solidFill>
                  <a:srgbClr val="FF0000"/>
                </a:solidFill>
                <a:latin typeface="Times New Roman" pitchFamily="18" charset="0"/>
                <a:cs typeface="Times New Roman" pitchFamily="18" charset="0"/>
              </a:rPr>
              <a:t>	</a:t>
            </a:r>
            <a:r>
              <a:rPr lang="tr-TR" sz="2200" dirty="0" err="1">
                <a:solidFill>
                  <a:srgbClr val="FF0000"/>
                </a:solidFill>
                <a:latin typeface="Times New Roman" pitchFamily="18" charset="0"/>
                <a:cs typeface="Times New Roman" pitchFamily="18" charset="0"/>
              </a:rPr>
              <a:t>Siddhi</a:t>
            </a:r>
            <a:r>
              <a:rPr lang="tr-TR" sz="2200" dirty="0">
                <a:latin typeface="Times New Roman" pitchFamily="18" charset="0"/>
                <a:cs typeface="Times New Roman" pitchFamily="18" charset="0"/>
              </a:rPr>
              <a:t>: başarı</a:t>
            </a:r>
          </a:p>
          <a:p>
            <a:pPr marL="274320" indent="-274320">
              <a:buClr>
                <a:schemeClr val="accent3"/>
              </a:buClr>
              <a:buFont typeface="Wingdings 2"/>
              <a:buChar char=""/>
              <a:defRPr/>
            </a:pPr>
            <a:r>
              <a:rPr lang="tr-TR" sz="2200" dirty="0" err="1">
                <a:solidFill>
                  <a:srgbClr val="FF0000"/>
                </a:solidFill>
                <a:latin typeface="Times New Roman" pitchFamily="18" charset="0"/>
                <a:cs typeface="Times New Roman" pitchFamily="18" charset="0"/>
              </a:rPr>
              <a:t>asiddhyo</a:t>
            </a:r>
            <a:r>
              <a:rPr lang="tr-TR" sz="2200" dirty="0">
                <a:solidFill>
                  <a:srgbClr val="FF0000"/>
                </a:solidFill>
                <a:latin typeface="Times New Roman" pitchFamily="18" charset="0"/>
                <a:cs typeface="Times New Roman" pitchFamily="18" charset="0"/>
              </a:rPr>
              <a:t>ḥ</a:t>
            </a:r>
            <a:r>
              <a:rPr lang="tr-TR" sz="2200" dirty="0">
                <a:latin typeface="Times New Roman" pitchFamily="18" charset="0"/>
                <a:cs typeface="Times New Roman" pitchFamily="18" charset="0"/>
              </a:rPr>
              <a:t>:  başarısız </a:t>
            </a:r>
            <a:r>
              <a:rPr lang="tr-TR" sz="2200" dirty="0" err="1">
                <a:latin typeface="Times New Roman" pitchFamily="18" charset="0"/>
                <a:cs typeface="Times New Roman" pitchFamily="18" charset="0"/>
              </a:rPr>
              <a:t>lıkta</a:t>
            </a:r>
            <a:endParaRPr lang="tr-TR" sz="2200" dirty="0">
              <a:latin typeface="Times New Roman" pitchFamily="18" charset="0"/>
              <a:cs typeface="Times New Roman" pitchFamily="18" charset="0"/>
            </a:endParaRPr>
          </a:p>
          <a:p>
            <a:pPr marL="274320" indent="-274320">
              <a:buClr>
                <a:schemeClr val="accent3"/>
              </a:buClr>
              <a:buFont typeface="Wingdings 2"/>
              <a:buChar char=""/>
              <a:defRPr/>
            </a:pPr>
            <a:r>
              <a:rPr lang="tr-TR" sz="2200" dirty="0" err="1">
                <a:solidFill>
                  <a:srgbClr val="FF0000"/>
                </a:solidFill>
                <a:latin typeface="Times New Roman" pitchFamily="18" charset="0"/>
                <a:cs typeface="Times New Roman" pitchFamily="18" charset="0"/>
              </a:rPr>
              <a:t>Samo</a:t>
            </a:r>
            <a:r>
              <a:rPr lang="tr-TR" sz="2200" dirty="0">
                <a:latin typeface="Times New Roman" pitchFamily="18" charset="0"/>
                <a:cs typeface="Times New Roman" pitchFamily="18" charset="0"/>
              </a:rPr>
              <a:t>: aynı, benzer, dengeleme</a:t>
            </a:r>
          </a:p>
          <a:p>
            <a:pPr marL="274320" indent="-274320">
              <a:buClr>
                <a:schemeClr val="accent3"/>
              </a:buClr>
              <a:buFont typeface="Wingdings 2"/>
              <a:buChar char=""/>
              <a:defRPr/>
            </a:pPr>
            <a:r>
              <a:rPr lang="tr-TR" sz="2200" dirty="0" err="1">
                <a:solidFill>
                  <a:srgbClr val="FF0000"/>
                </a:solidFill>
                <a:latin typeface="Times New Roman" pitchFamily="18" charset="0"/>
                <a:cs typeface="Times New Roman" pitchFamily="18" charset="0"/>
              </a:rPr>
              <a:t>Bhūtvā</a:t>
            </a:r>
            <a:r>
              <a:rPr lang="tr-TR" sz="2200" dirty="0">
                <a:latin typeface="Times New Roman" pitchFamily="18" charset="0"/>
                <a:cs typeface="Times New Roman" pitchFamily="18" charset="0"/>
              </a:rPr>
              <a:t>: olan, devam eden</a:t>
            </a:r>
          </a:p>
          <a:p>
            <a:pPr marL="274320" indent="-274320">
              <a:buClr>
                <a:schemeClr val="accent3"/>
              </a:buClr>
              <a:buFont typeface="Wingdings 2"/>
              <a:buChar char=""/>
              <a:defRPr/>
            </a:pPr>
            <a:r>
              <a:rPr lang="tr-TR" sz="2200" dirty="0" err="1">
                <a:solidFill>
                  <a:srgbClr val="FF0000"/>
                </a:solidFill>
                <a:latin typeface="Times New Roman" pitchFamily="18" charset="0"/>
                <a:cs typeface="Times New Roman" pitchFamily="18" charset="0"/>
              </a:rPr>
              <a:t>samatva</a:t>
            </a:r>
            <a:r>
              <a:rPr lang="tr-TR" sz="2200" dirty="0">
                <a:solidFill>
                  <a:srgbClr val="FF0000"/>
                </a:solidFill>
                <a:latin typeface="Times New Roman" pitchFamily="18" charset="0"/>
                <a:cs typeface="Times New Roman" pitchFamily="18" charset="0"/>
              </a:rPr>
              <a:t>ṃ</a:t>
            </a:r>
            <a:r>
              <a:rPr lang="tr-TR" sz="2200" dirty="0">
                <a:latin typeface="Times New Roman" pitchFamily="18" charset="0"/>
                <a:cs typeface="Times New Roman" pitchFamily="18" charset="0"/>
              </a:rPr>
              <a:t>: temkin, orta yol</a:t>
            </a:r>
          </a:p>
          <a:p>
            <a:pPr marL="274320" indent="-274320">
              <a:buClr>
                <a:schemeClr val="accent3"/>
              </a:buClr>
              <a:buFont typeface="Wingdings 2"/>
              <a:buChar char=""/>
              <a:defRPr/>
            </a:pPr>
            <a:r>
              <a:rPr lang="tr-TR" sz="2200" dirty="0">
                <a:solidFill>
                  <a:srgbClr val="FF0000"/>
                </a:solidFill>
                <a:latin typeface="Times New Roman" pitchFamily="18" charset="0"/>
                <a:cs typeface="Times New Roman" pitchFamily="18" charset="0"/>
              </a:rPr>
              <a:t>Yoga</a:t>
            </a:r>
            <a:r>
              <a:rPr lang="tr-TR" sz="2200" dirty="0">
                <a:latin typeface="Times New Roman" pitchFamily="18" charset="0"/>
                <a:cs typeface="Times New Roman" pitchFamily="18" charset="0"/>
              </a:rPr>
              <a:t>: yoga</a:t>
            </a:r>
          </a:p>
          <a:p>
            <a:pPr marL="274320" indent="-274320">
              <a:buClr>
                <a:schemeClr val="accent3"/>
              </a:buClr>
              <a:buFont typeface="Wingdings 2"/>
              <a:buChar char=""/>
              <a:defRPr/>
            </a:pPr>
            <a:r>
              <a:rPr lang="tr-TR" sz="2200" dirty="0" err="1">
                <a:solidFill>
                  <a:srgbClr val="FF0000"/>
                </a:solidFill>
                <a:latin typeface="Times New Roman" pitchFamily="18" charset="0"/>
                <a:cs typeface="Times New Roman" pitchFamily="18" charset="0"/>
              </a:rPr>
              <a:t>Ucyate</a:t>
            </a:r>
            <a:r>
              <a:rPr lang="tr-TR" sz="2200" dirty="0">
                <a:latin typeface="Times New Roman" pitchFamily="18" charset="0"/>
                <a:cs typeface="Times New Roman" pitchFamily="18" charset="0"/>
              </a:rPr>
              <a:t>: isimlendirme, adlandırma</a:t>
            </a:r>
          </a:p>
          <a:p>
            <a:pPr marL="274320" indent="-274320">
              <a:buClr>
                <a:schemeClr val="accent3"/>
              </a:buClr>
              <a:buNone/>
              <a:defRPr/>
            </a:pPr>
            <a:endParaRPr lang="tr-TR" sz="1600" dirty="0">
              <a:latin typeface="Times New Roman" pitchFamily="18" charset="0"/>
              <a:cs typeface="Times New Roman" pitchFamily="18" charset="0"/>
            </a:endParaRPr>
          </a:p>
          <a:p>
            <a:pPr marL="274320" indent="-274320">
              <a:buClr>
                <a:schemeClr val="accent3"/>
              </a:buClr>
              <a:buFont typeface="Wingdings 2"/>
              <a:buChar char=""/>
              <a:defRPr/>
            </a:pPr>
            <a:r>
              <a:rPr lang="tr-TR" sz="2200" dirty="0">
                <a:solidFill>
                  <a:schemeClr val="tx2"/>
                </a:solidFill>
                <a:latin typeface="Times New Roman" pitchFamily="18" charset="0"/>
                <a:cs typeface="Times New Roman" pitchFamily="18" charset="0"/>
              </a:rPr>
              <a:t>Yaklaşık anlamı: </a:t>
            </a:r>
            <a:r>
              <a:rPr lang="tr-TR" sz="2200" dirty="0" err="1">
                <a:latin typeface="Times New Roman" pitchFamily="18" charset="0"/>
                <a:cs typeface="Times New Roman" pitchFamily="18" charset="0"/>
              </a:rPr>
              <a:t>Arjuna</a:t>
            </a:r>
            <a:r>
              <a:rPr lang="tr-TR" sz="2200" dirty="0">
                <a:latin typeface="Times New Roman" pitchFamily="18" charset="0"/>
                <a:cs typeface="Times New Roman" pitchFamily="18" charset="0"/>
              </a:rPr>
              <a:t>! Yoga uygulamasında sabit ol, devam et. Sonuçlarına ilişmeden görevlerini (çalışmanı) sürdür, eylemlerde bulun. Başarı ve başarısızlıkta zihnini (zihnini) temkinli tutmaktır yoga. </a:t>
            </a:r>
          </a:p>
          <a:p>
            <a:pPr marL="274320" indent="-274320">
              <a:buClr>
                <a:schemeClr val="accent3"/>
              </a:buClr>
              <a:buFont typeface="Wingdings 2"/>
              <a:buChar char=""/>
              <a:defRPr/>
            </a:pPr>
            <a:endParaRPr lang="tr-TR" dirty="0" smtClean="0"/>
          </a:p>
          <a:p>
            <a:pPr marL="274320" indent="-274320">
              <a:buClr>
                <a:schemeClr val="accent3"/>
              </a:buClr>
              <a:buFont typeface="Wingdings 2"/>
              <a:buChar char=""/>
              <a:defRPr/>
            </a:pPr>
            <a:endParaRPr lang="tr-TR" dirty="0" smtClean="0"/>
          </a:p>
          <a:p>
            <a:pPr marL="274320" indent="-274320">
              <a:buClr>
                <a:schemeClr val="accent3"/>
              </a:buClr>
              <a:buFont typeface="Wingdings 2"/>
              <a:buChar char=""/>
              <a:defRPr/>
            </a:pPr>
            <a:endParaRPr lang="tr-TR" dirty="0" smtClean="0"/>
          </a:p>
          <a:p>
            <a:pPr marL="274320" indent="-274320">
              <a:buClr>
                <a:schemeClr val="accent3"/>
              </a:buClr>
              <a:buFont typeface="Wingdings 2"/>
              <a:buChar char=""/>
              <a:defRPr/>
            </a:pPr>
            <a:endParaRPr lang="tr-TR" dirty="0" smtClean="0"/>
          </a:p>
        </p:txBody>
      </p:sp>
    </p:spTree>
    <p:extLst>
      <p:ext uri="{BB962C8B-B14F-4D97-AF65-F5344CB8AC3E}">
        <p14:creationId xmlns:p14="http://schemas.microsoft.com/office/powerpoint/2010/main" val="3554703953"/>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1 Başlık"/>
          <p:cNvSpPr>
            <a:spLocks noGrp="1"/>
          </p:cNvSpPr>
          <p:nvPr>
            <p:ph type="title"/>
          </p:nvPr>
        </p:nvSpPr>
        <p:spPr/>
        <p:txBody>
          <a:bodyPr>
            <a:normAutofit/>
          </a:bodyPr>
          <a:lstStyle/>
          <a:p>
            <a:pPr>
              <a:defRPr/>
            </a:pPr>
            <a:r>
              <a:rPr lang="tr-TR" dirty="0" smtClean="0"/>
              <a:t/>
            </a:r>
            <a:br>
              <a:rPr lang="tr-TR" dirty="0" smtClean="0"/>
            </a:br>
            <a:r>
              <a:rPr lang="tr-TR" dirty="0" smtClean="0">
                <a:solidFill>
                  <a:srgbClr val="FF0000"/>
                </a:solidFill>
              </a:rPr>
              <a:t>2. Örnek dize</a:t>
            </a:r>
          </a:p>
        </p:txBody>
      </p:sp>
      <p:sp>
        <p:nvSpPr>
          <p:cNvPr id="43011" name="2 İçerik Yer Tutucusu"/>
          <p:cNvSpPr>
            <a:spLocks noGrp="1"/>
          </p:cNvSpPr>
          <p:nvPr>
            <p:ph idx="1"/>
          </p:nvPr>
        </p:nvSpPr>
        <p:spPr/>
        <p:txBody>
          <a:bodyPr/>
          <a:lstStyle/>
          <a:p>
            <a:pPr eaLnBrk="1" hangingPunct="1"/>
            <a:endParaRPr lang="tr-TR" altLang="tr-TR">
              <a:solidFill>
                <a:schemeClr val="tx2"/>
              </a:solidFill>
            </a:endParaRPr>
          </a:p>
          <a:p>
            <a:pPr eaLnBrk="1" hangingPunct="1"/>
            <a:endParaRPr lang="tr-TR" altLang="tr-TR">
              <a:solidFill>
                <a:schemeClr val="tx2"/>
              </a:solidFill>
            </a:endParaRPr>
          </a:p>
          <a:p>
            <a:pPr eaLnBrk="1" hangingPunct="1">
              <a:buFont typeface="Arial" panose="020B0604020202020204" pitchFamily="34" charset="0"/>
              <a:buNone/>
            </a:pPr>
            <a:r>
              <a:rPr lang="tr-TR" altLang="tr-TR">
                <a:solidFill>
                  <a:schemeClr val="tx2"/>
                </a:solidFill>
              </a:rPr>
              <a:t>	</a:t>
            </a:r>
            <a:r>
              <a:rPr lang="tr-TR" altLang="tr-TR"/>
              <a:t>vihāya kāmān yaḥ sarvān pumāṃś carati niḥspṛhaḥ</a:t>
            </a:r>
            <a:br>
              <a:rPr lang="tr-TR" altLang="tr-TR"/>
            </a:br>
            <a:r>
              <a:rPr lang="tr-TR" altLang="tr-TR"/>
              <a:t>nirmamo nirahaṃkāraḥ sa śāntim adhigacchhati </a:t>
            </a:r>
          </a:p>
          <a:p>
            <a:pPr eaLnBrk="1" hangingPunct="1">
              <a:buFont typeface="Arial" panose="020B0604020202020204" pitchFamily="34" charset="0"/>
              <a:buNone/>
            </a:pPr>
            <a:r>
              <a:rPr lang="tr-TR" altLang="tr-TR"/>
              <a:t>  									</a:t>
            </a:r>
            <a:r>
              <a:rPr lang="tr-TR" altLang="tr-TR" sz="2000"/>
              <a:t>2.71</a:t>
            </a:r>
            <a:endParaRPr lang="tr-TR" altLang="tr-TR"/>
          </a:p>
        </p:txBody>
      </p:sp>
    </p:spTree>
    <p:extLst>
      <p:ext uri="{BB962C8B-B14F-4D97-AF65-F5344CB8AC3E}">
        <p14:creationId xmlns:p14="http://schemas.microsoft.com/office/powerpoint/2010/main" val="922242685"/>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1 Başlık"/>
          <p:cNvSpPr>
            <a:spLocks noGrp="1"/>
          </p:cNvSpPr>
          <p:nvPr>
            <p:ph type="title"/>
          </p:nvPr>
        </p:nvSpPr>
        <p:spPr/>
        <p:txBody>
          <a:bodyPr>
            <a:normAutofit fontScale="90000"/>
          </a:bodyPr>
          <a:lstStyle/>
          <a:p>
            <a:pPr algn="ctr">
              <a:defRPr/>
            </a:pPr>
            <a:r>
              <a:rPr lang="tr-TR" sz="2400" dirty="0"/>
              <a:t/>
            </a:r>
            <a:br>
              <a:rPr lang="tr-TR" sz="2400" dirty="0"/>
            </a:br>
            <a:r>
              <a:rPr lang="tr-TR" sz="2700" dirty="0" err="1">
                <a:solidFill>
                  <a:srgbClr val="FF0000"/>
                </a:solidFill>
              </a:rPr>
              <a:t>vihāya</a:t>
            </a:r>
            <a:r>
              <a:rPr lang="tr-TR" sz="2700" dirty="0">
                <a:solidFill>
                  <a:srgbClr val="FF0000"/>
                </a:solidFill>
              </a:rPr>
              <a:t> </a:t>
            </a:r>
            <a:r>
              <a:rPr lang="tr-TR" sz="2700" dirty="0" err="1">
                <a:solidFill>
                  <a:srgbClr val="FF0000"/>
                </a:solidFill>
              </a:rPr>
              <a:t>kāmān</a:t>
            </a:r>
            <a:r>
              <a:rPr lang="tr-TR" sz="2700" dirty="0">
                <a:solidFill>
                  <a:srgbClr val="FF0000"/>
                </a:solidFill>
              </a:rPr>
              <a:t> yaḥ </a:t>
            </a:r>
            <a:r>
              <a:rPr lang="tr-TR" sz="2700" dirty="0" err="1">
                <a:solidFill>
                  <a:srgbClr val="FF0000"/>
                </a:solidFill>
              </a:rPr>
              <a:t>sarvān</a:t>
            </a:r>
            <a:r>
              <a:rPr lang="tr-TR" sz="2700" dirty="0">
                <a:solidFill>
                  <a:srgbClr val="FF0000"/>
                </a:solidFill>
              </a:rPr>
              <a:t> </a:t>
            </a:r>
            <a:r>
              <a:rPr lang="tr-TR" sz="2700" dirty="0" err="1">
                <a:solidFill>
                  <a:srgbClr val="FF0000"/>
                </a:solidFill>
              </a:rPr>
              <a:t>pumā</a:t>
            </a:r>
            <a:r>
              <a:rPr lang="tr-TR" sz="2700" dirty="0">
                <a:solidFill>
                  <a:srgbClr val="FF0000"/>
                </a:solidFill>
              </a:rPr>
              <a:t>ṃś </a:t>
            </a:r>
            <a:r>
              <a:rPr lang="tr-TR" sz="2700" dirty="0" err="1">
                <a:solidFill>
                  <a:srgbClr val="FF0000"/>
                </a:solidFill>
              </a:rPr>
              <a:t>carati</a:t>
            </a:r>
            <a:r>
              <a:rPr lang="tr-TR" sz="2700" dirty="0">
                <a:solidFill>
                  <a:srgbClr val="FF0000"/>
                </a:solidFill>
              </a:rPr>
              <a:t> </a:t>
            </a:r>
            <a:r>
              <a:rPr lang="tr-TR" sz="2700" dirty="0" err="1">
                <a:solidFill>
                  <a:srgbClr val="FF0000"/>
                </a:solidFill>
              </a:rPr>
              <a:t>ni</a:t>
            </a:r>
            <a:r>
              <a:rPr lang="tr-TR" sz="2700" dirty="0">
                <a:solidFill>
                  <a:srgbClr val="FF0000"/>
                </a:solidFill>
              </a:rPr>
              <a:t>ḥ</a:t>
            </a:r>
            <a:r>
              <a:rPr lang="tr-TR" sz="2700" dirty="0" err="1">
                <a:solidFill>
                  <a:srgbClr val="FF0000"/>
                </a:solidFill>
              </a:rPr>
              <a:t>sp</a:t>
            </a:r>
            <a:r>
              <a:rPr lang="tr-TR" sz="2700" dirty="0">
                <a:solidFill>
                  <a:srgbClr val="FF0000"/>
                </a:solidFill>
              </a:rPr>
              <a:t>ṛhaḥ</a:t>
            </a:r>
            <a:r>
              <a:rPr lang="tr-TR" sz="2700" dirty="0"/>
              <a:t/>
            </a:r>
            <a:br>
              <a:rPr lang="tr-TR" sz="2700" dirty="0"/>
            </a:br>
            <a:r>
              <a:rPr lang="tr-TR" sz="2700" dirty="0" err="1"/>
              <a:t>nirmamo</a:t>
            </a:r>
            <a:r>
              <a:rPr lang="tr-TR" sz="2700" dirty="0"/>
              <a:t> </a:t>
            </a:r>
            <a:r>
              <a:rPr lang="tr-TR" sz="2700" dirty="0" err="1"/>
              <a:t>niraha</a:t>
            </a:r>
            <a:r>
              <a:rPr lang="tr-TR" sz="2700" dirty="0"/>
              <a:t>ṃ</a:t>
            </a:r>
            <a:r>
              <a:rPr lang="tr-TR" sz="2700" dirty="0" err="1"/>
              <a:t>kāra</a:t>
            </a:r>
            <a:r>
              <a:rPr lang="tr-TR" sz="2700" dirty="0"/>
              <a:t>ḥ </a:t>
            </a:r>
            <a:r>
              <a:rPr lang="tr-TR" sz="2700" dirty="0" err="1"/>
              <a:t>sa</a:t>
            </a:r>
            <a:r>
              <a:rPr lang="tr-TR" sz="2700" dirty="0"/>
              <a:t> </a:t>
            </a:r>
            <a:r>
              <a:rPr lang="tr-TR" sz="2700" dirty="0" err="1"/>
              <a:t>śāntim</a:t>
            </a:r>
            <a:r>
              <a:rPr lang="tr-TR" sz="2700" dirty="0"/>
              <a:t> </a:t>
            </a:r>
            <a:r>
              <a:rPr lang="tr-TR" sz="2700" dirty="0" err="1"/>
              <a:t>adhigacchhati</a:t>
            </a:r>
            <a:r>
              <a:rPr lang="tr-TR" sz="2700" dirty="0"/>
              <a:t> </a:t>
            </a:r>
            <a:br>
              <a:rPr lang="tr-TR" sz="2700" dirty="0"/>
            </a:br>
            <a:r>
              <a:rPr lang="tr-TR" sz="2700" dirty="0"/>
              <a:t>						</a:t>
            </a:r>
            <a:r>
              <a:rPr lang="tr-TR" sz="1800" dirty="0"/>
              <a:t>2.71</a:t>
            </a:r>
            <a:endParaRPr lang="tr-TR" sz="2000" dirty="0"/>
          </a:p>
        </p:txBody>
      </p:sp>
      <p:sp>
        <p:nvSpPr>
          <p:cNvPr id="44035" name="2 İçerik Yer Tutucusu"/>
          <p:cNvSpPr>
            <a:spLocks noGrp="1"/>
          </p:cNvSpPr>
          <p:nvPr>
            <p:ph idx="1"/>
          </p:nvPr>
        </p:nvSpPr>
        <p:spPr>
          <a:xfrm>
            <a:off x="1981200" y="2286000"/>
            <a:ext cx="8229600" cy="4071938"/>
          </a:xfrm>
        </p:spPr>
        <p:txBody>
          <a:bodyPr/>
          <a:lstStyle/>
          <a:p>
            <a:pPr eaLnBrk="1" hangingPunct="1"/>
            <a:r>
              <a:rPr lang="tr-TR" altLang="tr-TR">
                <a:solidFill>
                  <a:srgbClr val="FF0000"/>
                </a:solidFill>
              </a:rPr>
              <a:t>Vihāya</a:t>
            </a:r>
            <a:r>
              <a:rPr lang="tr-TR" altLang="tr-TR"/>
              <a:t>: terk etme, vaz geçme, kurtulma</a:t>
            </a:r>
          </a:p>
          <a:p>
            <a:pPr eaLnBrk="1" hangingPunct="1"/>
            <a:r>
              <a:rPr lang="tr-TR" altLang="tr-TR">
                <a:solidFill>
                  <a:srgbClr val="FF0000"/>
                </a:solidFill>
              </a:rPr>
              <a:t>Kāmān</a:t>
            </a:r>
            <a:r>
              <a:rPr lang="tr-TR" altLang="tr-TR"/>
              <a:t>: arzu, heves, istekler</a:t>
            </a:r>
          </a:p>
          <a:p>
            <a:pPr eaLnBrk="1" hangingPunct="1"/>
            <a:r>
              <a:rPr lang="tr-TR" altLang="tr-TR">
                <a:solidFill>
                  <a:srgbClr val="FF0000"/>
                </a:solidFill>
              </a:rPr>
              <a:t>yaḥ</a:t>
            </a:r>
            <a:r>
              <a:rPr lang="tr-TR" altLang="tr-TR"/>
              <a:t> : o, o kimse ki (zamir)</a:t>
            </a:r>
          </a:p>
          <a:p>
            <a:pPr eaLnBrk="1" hangingPunct="1"/>
            <a:r>
              <a:rPr lang="tr-TR" altLang="tr-TR">
                <a:solidFill>
                  <a:srgbClr val="FF0000"/>
                </a:solidFill>
              </a:rPr>
              <a:t>Sarvān</a:t>
            </a:r>
            <a:r>
              <a:rPr lang="tr-TR" altLang="tr-TR"/>
              <a:t>: bütün, hepsi</a:t>
            </a:r>
          </a:p>
          <a:p>
            <a:pPr eaLnBrk="1" hangingPunct="1"/>
            <a:r>
              <a:rPr lang="tr-TR" altLang="tr-TR">
                <a:solidFill>
                  <a:srgbClr val="FF0000"/>
                </a:solidFill>
              </a:rPr>
              <a:t>Pumāṃś</a:t>
            </a:r>
            <a:r>
              <a:rPr lang="tr-TR" altLang="tr-TR"/>
              <a:t>: adam, kişi</a:t>
            </a:r>
          </a:p>
          <a:p>
            <a:pPr eaLnBrk="1" hangingPunct="1"/>
            <a:r>
              <a:rPr lang="tr-TR" altLang="tr-TR">
                <a:solidFill>
                  <a:srgbClr val="FF0000"/>
                </a:solidFill>
              </a:rPr>
              <a:t>Carati</a:t>
            </a:r>
            <a:r>
              <a:rPr lang="tr-TR" altLang="tr-TR"/>
              <a:t>: hareket etme, gitme, yolda olma</a:t>
            </a:r>
          </a:p>
          <a:p>
            <a:pPr eaLnBrk="1" hangingPunct="1"/>
            <a:r>
              <a:rPr lang="tr-TR" altLang="tr-TR">
                <a:solidFill>
                  <a:srgbClr val="FF0000"/>
                </a:solidFill>
              </a:rPr>
              <a:t>niḥspṛhaḥ</a:t>
            </a:r>
            <a:r>
              <a:rPr lang="tr-TR" altLang="tr-TR"/>
              <a:t>: arzu duymama, özlem çekmeme</a:t>
            </a:r>
          </a:p>
          <a:p>
            <a:pPr eaLnBrk="1" hangingPunct="1"/>
            <a:endParaRPr lang="tr-TR" altLang="tr-TR" smtClean="0"/>
          </a:p>
          <a:p>
            <a:pPr eaLnBrk="1" hangingPunct="1"/>
            <a:endParaRPr lang="tr-TR" altLang="tr-TR" smtClean="0"/>
          </a:p>
          <a:p>
            <a:pPr eaLnBrk="1" hangingPunct="1"/>
            <a:endParaRPr lang="tr-TR" altLang="tr-TR" smtClean="0"/>
          </a:p>
          <a:p>
            <a:pPr eaLnBrk="1" hangingPunct="1"/>
            <a:endParaRPr lang="tr-TR" altLang="tr-TR" smtClean="0"/>
          </a:p>
          <a:p>
            <a:pPr eaLnBrk="1" hangingPunct="1"/>
            <a:endParaRPr lang="tr-TR" altLang="tr-TR" smtClean="0"/>
          </a:p>
          <a:p>
            <a:pPr eaLnBrk="1" hangingPunct="1"/>
            <a:endParaRPr lang="tr-TR" altLang="tr-TR" smtClean="0"/>
          </a:p>
          <a:p>
            <a:pPr eaLnBrk="1" hangingPunct="1"/>
            <a:endParaRPr lang="tr-TR" altLang="tr-TR" smtClean="0"/>
          </a:p>
        </p:txBody>
      </p:sp>
    </p:spTree>
    <p:extLst>
      <p:ext uri="{BB962C8B-B14F-4D97-AF65-F5344CB8AC3E}">
        <p14:creationId xmlns:p14="http://schemas.microsoft.com/office/powerpoint/2010/main" val="1197171588"/>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1 Başlık"/>
          <p:cNvSpPr>
            <a:spLocks noGrp="1"/>
          </p:cNvSpPr>
          <p:nvPr>
            <p:ph type="title"/>
          </p:nvPr>
        </p:nvSpPr>
        <p:spPr>
          <a:xfrm>
            <a:off x="1981200" y="571500"/>
            <a:ext cx="8229600" cy="1276350"/>
          </a:xfrm>
        </p:spPr>
        <p:txBody>
          <a:bodyPr/>
          <a:lstStyle/>
          <a:p>
            <a:pPr algn="ctr" eaLnBrk="1" hangingPunct="1"/>
            <a:r>
              <a:rPr lang="tr-TR" altLang="tr-TR" sz="2400"/>
              <a:t>vihāya kāmān yaḥ sarvān pumāṃś carati niḥspṛhaḥ</a:t>
            </a:r>
            <a:br>
              <a:rPr lang="tr-TR" altLang="tr-TR" sz="2400"/>
            </a:br>
            <a:r>
              <a:rPr lang="tr-TR" altLang="tr-TR" sz="2400">
                <a:solidFill>
                  <a:srgbClr val="FF0000"/>
                </a:solidFill>
              </a:rPr>
              <a:t>nirmamo nirahaṃkāraḥ sa śāntim adhigacchhati</a:t>
            </a:r>
            <a:r>
              <a:rPr lang="tr-TR" altLang="tr-TR" sz="2000"/>
              <a:t/>
            </a:r>
            <a:br>
              <a:rPr lang="tr-TR" altLang="tr-TR" sz="2000"/>
            </a:br>
            <a:r>
              <a:rPr lang="tr-TR" altLang="tr-TR" sz="2000"/>
              <a:t>						</a:t>
            </a:r>
            <a:r>
              <a:rPr lang="tr-TR" altLang="tr-TR" sz="1400"/>
              <a:t> 2.71</a:t>
            </a:r>
            <a:endParaRPr lang="tr-TR" altLang="tr-TR" sz="2000"/>
          </a:p>
        </p:txBody>
      </p:sp>
      <p:sp>
        <p:nvSpPr>
          <p:cNvPr id="45059" name="2 İçerik Yer Tutucusu"/>
          <p:cNvSpPr>
            <a:spLocks noGrp="1"/>
          </p:cNvSpPr>
          <p:nvPr>
            <p:ph idx="1"/>
          </p:nvPr>
        </p:nvSpPr>
        <p:spPr>
          <a:xfrm>
            <a:off x="1981200" y="2143126"/>
            <a:ext cx="8229600" cy="4429125"/>
          </a:xfrm>
        </p:spPr>
        <p:txBody>
          <a:bodyPr/>
          <a:lstStyle/>
          <a:p>
            <a:pPr eaLnBrk="1" hangingPunct="1"/>
            <a:r>
              <a:rPr lang="tr-TR" altLang="tr-TR" sz="2400">
                <a:solidFill>
                  <a:srgbClr val="FF0000"/>
                </a:solidFill>
              </a:rPr>
              <a:t>Nirmamo</a:t>
            </a:r>
            <a:r>
              <a:rPr lang="tr-TR" altLang="tr-TR" sz="2400"/>
              <a:t>: bencillikten kurtulma, ben duygusundan yoksun olma</a:t>
            </a:r>
          </a:p>
          <a:p>
            <a:pPr eaLnBrk="1" hangingPunct="1"/>
            <a:r>
              <a:rPr lang="tr-TR" altLang="tr-TR" sz="2400">
                <a:solidFill>
                  <a:srgbClr val="FF0000"/>
                </a:solidFill>
              </a:rPr>
              <a:t>nir</a:t>
            </a:r>
            <a:r>
              <a:rPr lang="tr-TR" altLang="tr-TR" sz="2400"/>
              <a:t> </a:t>
            </a:r>
            <a:r>
              <a:rPr lang="tr-TR" altLang="tr-TR" sz="2400">
                <a:solidFill>
                  <a:srgbClr val="FF0000"/>
                </a:solidFill>
              </a:rPr>
              <a:t>ahaṃkāraḥ</a:t>
            </a:r>
            <a:r>
              <a:rPr lang="tr-TR" altLang="tr-TR" sz="2400"/>
              <a:t>: gurur duygusundan sıyrılma </a:t>
            </a:r>
          </a:p>
          <a:p>
            <a:pPr eaLnBrk="1" hangingPunct="1"/>
            <a:r>
              <a:rPr lang="tr-TR" altLang="tr-TR" sz="2400">
                <a:solidFill>
                  <a:srgbClr val="FF0000"/>
                </a:solidFill>
              </a:rPr>
              <a:t>Sa</a:t>
            </a:r>
            <a:r>
              <a:rPr lang="tr-TR" altLang="tr-TR" sz="2400"/>
              <a:t>: bu tür (kimse), öyle (kişi)</a:t>
            </a:r>
          </a:p>
          <a:p>
            <a:pPr eaLnBrk="1" hangingPunct="1"/>
            <a:r>
              <a:rPr lang="tr-TR" altLang="tr-TR" sz="2400">
                <a:solidFill>
                  <a:srgbClr val="FF0000"/>
                </a:solidFill>
              </a:rPr>
              <a:t>Śāntim</a:t>
            </a:r>
            <a:r>
              <a:rPr lang="tr-TR" altLang="tr-TR" sz="2400"/>
              <a:t> : huzur, sukunet (mokşa-nirvana anlamında)</a:t>
            </a:r>
          </a:p>
          <a:p>
            <a:pPr eaLnBrk="1" hangingPunct="1"/>
            <a:r>
              <a:rPr lang="tr-TR" altLang="tr-TR" sz="2400">
                <a:solidFill>
                  <a:srgbClr val="FF0000"/>
                </a:solidFill>
              </a:rPr>
              <a:t>Adhigacchhati</a:t>
            </a:r>
            <a:r>
              <a:rPr lang="tr-TR" altLang="tr-TR" sz="2400"/>
              <a:t>: elde etme, kazanma </a:t>
            </a:r>
          </a:p>
          <a:p>
            <a:pPr eaLnBrk="1" hangingPunct="1"/>
            <a:endParaRPr lang="tr-TR" altLang="tr-TR" sz="2400"/>
          </a:p>
          <a:p>
            <a:pPr eaLnBrk="1" hangingPunct="1"/>
            <a:r>
              <a:rPr lang="tr-TR" altLang="tr-TR" sz="2400">
                <a:solidFill>
                  <a:schemeClr val="tx2"/>
                </a:solidFill>
              </a:rPr>
              <a:t>Yaklaşık anlamı</a:t>
            </a:r>
            <a:r>
              <a:rPr lang="tr-TR" altLang="tr-TR" sz="2400"/>
              <a:t>: Bütün arzu ve isteklerini yenen, (bunlara) özlem duymadan hareket eden, bencillikten kurtulan ve gururdan sıyrılan kimse huzura (Mokşa) ulaşır. </a:t>
            </a:r>
          </a:p>
        </p:txBody>
      </p:sp>
    </p:spTree>
    <p:extLst>
      <p:ext uri="{BB962C8B-B14F-4D97-AF65-F5344CB8AC3E}">
        <p14:creationId xmlns:p14="http://schemas.microsoft.com/office/powerpoint/2010/main" val="3104362738"/>
      </p:ext>
    </p:extLst>
  </p:cSld>
  <p:clrMapOvr>
    <a:masterClrMapping/>
  </p:clrMapOvr>
  <p:transition spd="med">
    <p:checker dir="vert"/>
    <p:sndAc>
      <p:stSnd>
        <p:snd r:embed="rId2" name="chimes.wav"/>
      </p:stSnd>
    </p:sndAc>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1 Başlık"/>
          <p:cNvSpPr>
            <a:spLocks noGrp="1"/>
          </p:cNvSpPr>
          <p:nvPr>
            <p:ph type="title"/>
          </p:nvPr>
        </p:nvSpPr>
        <p:spPr/>
        <p:txBody>
          <a:bodyPr>
            <a:normAutofit/>
          </a:bodyPr>
          <a:lstStyle/>
          <a:p>
            <a:pPr>
              <a:defRPr/>
            </a:pPr>
            <a:r>
              <a:rPr lang="tr-TR" dirty="0" smtClean="0"/>
              <a:t/>
            </a:r>
            <a:br>
              <a:rPr lang="tr-TR" dirty="0" smtClean="0"/>
            </a:br>
            <a:r>
              <a:rPr lang="tr-TR" dirty="0" smtClean="0">
                <a:solidFill>
                  <a:srgbClr val="FF0000"/>
                </a:solidFill>
              </a:rPr>
              <a:t>3. Örnek dize</a:t>
            </a:r>
          </a:p>
        </p:txBody>
      </p:sp>
      <p:sp>
        <p:nvSpPr>
          <p:cNvPr id="46083" name="2 İçerik Yer Tutucusu"/>
          <p:cNvSpPr>
            <a:spLocks noGrp="1"/>
          </p:cNvSpPr>
          <p:nvPr>
            <p:ph idx="1"/>
          </p:nvPr>
        </p:nvSpPr>
        <p:spPr/>
        <p:txBody>
          <a:bodyPr/>
          <a:lstStyle/>
          <a:p>
            <a:pPr eaLnBrk="1" hangingPunct="1"/>
            <a:endParaRPr lang="tr-TR" altLang="tr-TR">
              <a:solidFill>
                <a:schemeClr val="tx2"/>
              </a:solidFill>
            </a:endParaRPr>
          </a:p>
          <a:p>
            <a:pPr eaLnBrk="1" hangingPunct="1"/>
            <a:endParaRPr lang="tr-TR" altLang="tr-TR">
              <a:solidFill>
                <a:schemeClr val="tx2"/>
              </a:solidFill>
            </a:endParaRPr>
          </a:p>
          <a:p>
            <a:pPr eaLnBrk="1" hangingPunct="1"/>
            <a:r>
              <a:rPr lang="tr-TR" altLang="tr-TR"/>
              <a:t>tasmād asaktaḥ satataṃ kāryaṃ karma samācara</a:t>
            </a:r>
            <a:br>
              <a:rPr lang="tr-TR" altLang="tr-TR"/>
            </a:br>
            <a:r>
              <a:rPr lang="tr-TR" altLang="tr-TR"/>
              <a:t>asakto hy ācaran karma param āpnoti pūruṣaḥ </a:t>
            </a:r>
            <a:br>
              <a:rPr lang="tr-TR" altLang="tr-TR"/>
            </a:br>
            <a:r>
              <a:rPr lang="tr-TR" altLang="tr-TR"/>
              <a:t>							</a:t>
            </a:r>
            <a:r>
              <a:rPr lang="tr-TR" altLang="tr-TR" sz="2000"/>
              <a:t>3.19</a:t>
            </a:r>
            <a:endParaRPr lang="tr-TR" altLang="tr-TR"/>
          </a:p>
        </p:txBody>
      </p:sp>
    </p:spTree>
    <p:extLst>
      <p:ext uri="{BB962C8B-B14F-4D97-AF65-F5344CB8AC3E}">
        <p14:creationId xmlns:p14="http://schemas.microsoft.com/office/powerpoint/2010/main" val="375538216"/>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1 Başlık"/>
          <p:cNvSpPr>
            <a:spLocks noGrp="1"/>
          </p:cNvSpPr>
          <p:nvPr>
            <p:ph type="title"/>
          </p:nvPr>
        </p:nvSpPr>
        <p:spPr>
          <a:xfrm>
            <a:off x="1981200" y="428626"/>
            <a:ext cx="8229600" cy="1071563"/>
          </a:xfrm>
        </p:spPr>
        <p:txBody>
          <a:bodyPr>
            <a:normAutofit fontScale="90000"/>
          </a:bodyPr>
          <a:lstStyle/>
          <a:p>
            <a:pPr>
              <a:defRPr/>
            </a:pPr>
            <a:r>
              <a:rPr lang="tr-TR" sz="2400" dirty="0"/>
              <a:t/>
            </a:r>
            <a:br>
              <a:rPr lang="tr-TR" sz="2400" dirty="0"/>
            </a:br>
            <a:r>
              <a:rPr lang="tr-TR" sz="2400" dirty="0"/>
              <a:t/>
            </a:r>
            <a:br>
              <a:rPr lang="tr-TR" sz="2400" dirty="0"/>
            </a:br>
            <a:r>
              <a:rPr lang="tr-TR" sz="2400" dirty="0"/>
              <a:t/>
            </a:r>
            <a:br>
              <a:rPr lang="tr-TR" sz="2400" dirty="0"/>
            </a:br>
            <a:endParaRPr lang="tr-TR" dirty="0" smtClean="0"/>
          </a:p>
        </p:txBody>
      </p:sp>
      <p:sp>
        <p:nvSpPr>
          <p:cNvPr id="47107" name="2 İçerik Yer Tutucusu"/>
          <p:cNvSpPr>
            <a:spLocks noGrp="1"/>
          </p:cNvSpPr>
          <p:nvPr>
            <p:ph idx="1"/>
          </p:nvPr>
        </p:nvSpPr>
        <p:spPr>
          <a:xfrm>
            <a:off x="1981200" y="500063"/>
            <a:ext cx="8229600" cy="5626100"/>
          </a:xfrm>
        </p:spPr>
        <p:txBody>
          <a:bodyPr/>
          <a:lstStyle/>
          <a:p>
            <a:pPr algn="ctr" eaLnBrk="1" hangingPunct="1">
              <a:buFont typeface="Wingdings 2" panose="05020102010507070707" pitchFamily="18" charset="2"/>
              <a:buNone/>
            </a:pPr>
            <a:r>
              <a:rPr lang="tr-TR" altLang="tr-TR" sz="1800">
                <a:solidFill>
                  <a:srgbClr val="C00000"/>
                </a:solidFill>
              </a:rPr>
              <a:t>	</a:t>
            </a:r>
            <a:r>
              <a:rPr lang="tr-TR" altLang="tr-TR" sz="2400">
                <a:solidFill>
                  <a:srgbClr val="C00000"/>
                </a:solidFill>
              </a:rPr>
              <a:t>tasmād asaktaḥ satataṃ kāryaṃ karma samācara</a:t>
            </a:r>
            <a:r>
              <a:rPr lang="tr-TR" altLang="tr-TR" sz="2400"/>
              <a:t/>
            </a:r>
            <a:br>
              <a:rPr lang="tr-TR" altLang="tr-TR" sz="2400"/>
            </a:br>
            <a:r>
              <a:rPr lang="tr-TR" altLang="tr-TR" sz="2400"/>
              <a:t>asakto hy ācaran karma param āpnoti pūruṣaḥ </a:t>
            </a:r>
            <a:r>
              <a:rPr lang="tr-TR" altLang="tr-TR" sz="1800"/>
              <a:t/>
            </a:r>
            <a:br>
              <a:rPr lang="tr-TR" altLang="tr-TR" sz="1800"/>
            </a:br>
            <a:r>
              <a:rPr lang="tr-TR" altLang="tr-TR" sz="1800"/>
              <a:t>						</a:t>
            </a:r>
            <a:r>
              <a:rPr lang="tr-TR" altLang="tr-TR" sz="1600"/>
              <a:t>3.19</a:t>
            </a:r>
          </a:p>
          <a:p>
            <a:pPr algn="ctr" eaLnBrk="1" hangingPunct="1">
              <a:buFont typeface="Wingdings 2" panose="05020102010507070707" pitchFamily="18" charset="2"/>
              <a:buNone/>
            </a:pPr>
            <a:r>
              <a:rPr lang="tr-TR" altLang="tr-TR" sz="1800"/>
              <a:t/>
            </a:r>
            <a:br>
              <a:rPr lang="tr-TR" altLang="tr-TR" sz="1800"/>
            </a:br>
            <a:endParaRPr lang="tr-TR" altLang="tr-TR" sz="1800"/>
          </a:p>
          <a:p>
            <a:pPr eaLnBrk="1" hangingPunct="1"/>
            <a:r>
              <a:rPr lang="tr-TR" altLang="tr-TR" sz="2400">
                <a:solidFill>
                  <a:srgbClr val="C00000"/>
                </a:solidFill>
              </a:rPr>
              <a:t>Tasmād</a:t>
            </a:r>
            <a:r>
              <a:rPr lang="tr-TR" altLang="tr-TR" sz="2400"/>
              <a:t>: bu yüzden, bu nedenle (bağlaç)</a:t>
            </a:r>
          </a:p>
          <a:p>
            <a:pPr eaLnBrk="1" hangingPunct="1"/>
            <a:r>
              <a:rPr lang="tr-TR" altLang="tr-TR" sz="2400">
                <a:solidFill>
                  <a:srgbClr val="C00000"/>
                </a:solidFill>
              </a:rPr>
              <a:t>a-saktaḥ</a:t>
            </a:r>
            <a:r>
              <a:rPr lang="tr-TR" altLang="tr-TR" sz="2400"/>
              <a:t>: bağlanmaksızın, ilişmeme (“a” eki olumsuzluk anlamı verir)</a:t>
            </a:r>
          </a:p>
          <a:p>
            <a:pPr eaLnBrk="1" hangingPunct="1"/>
            <a:r>
              <a:rPr lang="tr-TR" altLang="tr-TR" sz="2400">
                <a:solidFill>
                  <a:srgbClr val="C00000"/>
                </a:solidFill>
              </a:rPr>
              <a:t>satataṃ</a:t>
            </a:r>
            <a:r>
              <a:rPr lang="tr-TR" altLang="tr-TR" sz="2400"/>
              <a:t>: her zaman (zarf)</a:t>
            </a:r>
          </a:p>
          <a:p>
            <a:pPr eaLnBrk="1" hangingPunct="1"/>
            <a:r>
              <a:rPr lang="tr-TR" altLang="tr-TR" sz="2400">
                <a:solidFill>
                  <a:srgbClr val="C00000"/>
                </a:solidFill>
              </a:rPr>
              <a:t>kāryaṃ</a:t>
            </a:r>
            <a:r>
              <a:rPr lang="tr-TR" altLang="tr-TR" sz="2400"/>
              <a:t> : zorunluluk bildirir (malı-meli gibi)</a:t>
            </a:r>
          </a:p>
          <a:p>
            <a:pPr eaLnBrk="1" hangingPunct="1"/>
            <a:r>
              <a:rPr lang="tr-TR" altLang="tr-TR" sz="2400">
                <a:solidFill>
                  <a:srgbClr val="C00000"/>
                </a:solidFill>
              </a:rPr>
              <a:t>Karma</a:t>
            </a:r>
            <a:r>
              <a:rPr lang="tr-TR" altLang="tr-TR" sz="2400"/>
              <a:t>: eylem, görev</a:t>
            </a:r>
          </a:p>
          <a:p>
            <a:pPr eaLnBrk="1" hangingPunct="1"/>
            <a:r>
              <a:rPr lang="tr-TR" altLang="tr-TR" sz="2400">
                <a:solidFill>
                  <a:srgbClr val="C00000"/>
                </a:solidFill>
              </a:rPr>
              <a:t>Samācara</a:t>
            </a:r>
            <a:r>
              <a:rPr lang="tr-TR" altLang="tr-TR" sz="2400"/>
              <a:t>: yapmak, yerine getirme, uygulama</a:t>
            </a:r>
          </a:p>
        </p:txBody>
      </p:sp>
    </p:spTree>
    <p:extLst>
      <p:ext uri="{BB962C8B-B14F-4D97-AF65-F5344CB8AC3E}">
        <p14:creationId xmlns:p14="http://schemas.microsoft.com/office/powerpoint/2010/main" val="1435009613"/>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1 Başlık"/>
          <p:cNvSpPr>
            <a:spLocks noGrp="1"/>
          </p:cNvSpPr>
          <p:nvPr>
            <p:ph type="title"/>
          </p:nvPr>
        </p:nvSpPr>
        <p:spPr/>
        <p:txBody>
          <a:bodyPr>
            <a:normAutofit fontScale="90000"/>
          </a:bodyPr>
          <a:lstStyle/>
          <a:p>
            <a:pPr>
              <a:defRPr/>
            </a:pPr>
            <a:r>
              <a:rPr lang="tr-TR" sz="2400" dirty="0"/>
              <a:t/>
            </a:r>
            <a:br>
              <a:rPr lang="tr-TR" sz="2400" dirty="0"/>
            </a:br>
            <a:r>
              <a:rPr lang="tr-TR" sz="2400" dirty="0"/>
              <a:t/>
            </a:r>
            <a:br>
              <a:rPr lang="tr-TR" sz="2400" dirty="0"/>
            </a:br>
            <a:r>
              <a:rPr lang="tr-TR" dirty="0" smtClean="0"/>
              <a:t/>
            </a:r>
            <a:br>
              <a:rPr lang="tr-TR" dirty="0" smtClean="0"/>
            </a:br>
            <a:endParaRPr lang="tr-TR" dirty="0" smtClean="0"/>
          </a:p>
        </p:txBody>
      </p:sp>
      <p:sp>
        <p:nvSpPr>
          <p:cNvPr id="45059" name="2 İçerik Yer Tutucusu"/>
          <p:cNvSpPr>
            <a:spLocks noGrp="1"/>
          </p:cNvSpPr>
          <p:nvPr>
            <p:ph idx="1"/>
          </p:nvPr>
        </p:nvSpPr>
        <p:spPr>
          <a:xfrm>
            <a:off x="1981201" y="571501"/>
            <a:ext cx="8258175" cy="6143625"/>
          </a:xfrm>
        </p:spPr>
        <p:txBody>
          <a:bodyPr>
            <a:normAutofit lnSpcReduction="10000"/>
          </a:bodyPr>
          <a:lstStyle/>
          <a:p>
            <a:pPr marL="274320" indent="-274320" algn="ctr">
              <a:buClr>
                <a:schemeClr val="accent3"/>
              </a:buClr>
              <a:buFont typeface="Wingdings 2"/>
              <a:buChar char=""/>
              <a:defRPr/>
            </a:pPr>
            <a:r>
              <a:rPr lang="tr-TR" sz="2000" dirty="0" err="1"/>
              <a:t>tasmād</a:t>
            </a:r>
            <a:r>
              <a:rPr lang="tr-TR" sz="2000" dirty="0"/>
              <a:t> </a:t>
            </a:r>
            <a:r>
              <a:rPr lang="tr-TR" sz="2000" dirty="0" err="1"/>
              <a:t>asakta</a:t>
            </a:r>
            <a:r>
              <a:rPr lang="tr-TR" sz="2000" dirty="0"/>
              <a:t>ḥ </a:t>
            </a:r>
            <a:r>
              <a:rPr lang="tr-TR" sz="2000" dirty="0" err="1"/>
              <a:t>satata</a:t>
            </a:r>
            <a:r>
              <a:rPr lang="tr-TR" sz="2000" dirty="0"/>
              <a:t>ṃ </a:t>
            </a:r>
            <a:r>
              <a:rPr lang="tr-TR" sz="2000" dirty="0" err="1"/>
              <a:t>kārya</a:t>
            </a:r>
            <a:r>
              <a:rPr lang="tr-TR" sz="2000" dirty="0"/>
              <a:t>ṃ karma </a:t>
            </a:r>
            <a:r>
              <a:rPr lang="tr-TR" sz="2000" dirty="0" err="1"/>
              <a:t>samācara</a:t>
            </a:r>
            <a:r>
              <a:rPr lang="tr-TR" sz="2000" dirty="0"/>
              <a:t/>
            </a:r>
            <a:br>
              <a:rPr lang="tr-TR" sz="2000" dirty="0"/>
            </a:br>
            <a:r>
              <a:rPr lang="tr-TR" sz="2000" dirty="0" err="1">
                <a:solidFill>
                  <a:srgbClr val="FF0000"/>
                </a:solidFill>
              </a:rPr>
              <a:t>asakto</a:t>
            </a:r>
            <a:r>
              <a:rPr lang="tr-TR" sz="2000" dirty="0">
                <a:solidFill>
                  <a:srgbClr val="FF0000"/>
                </a:solidFill>
              </a:rPr>
              <a:t> </a:t>
            </a:r>
            <a:r>
              <a:rPr lang="tr-TR" sz="2000" dirty="0" err="1">
                <a:solidFill>
                  <a:srgbClr val="FF0000"/>
                </a:solidFill>
              </a:rPr>
              <a:t>hy</a:t>
            </a:r>
            <a:r>
              <a:rPr lang="tr-TR" sz="2000" dirty="0">
                <a:solidFill>
                  <a:srgbClr val="FF0000"/>
                </a:solidFill>
              </a:rPr>
              <a:t> </a:t>
            </a:r>
            <a:r>
              <a:rPr lang="tr-TR" sz="2000" dirty="0" err="1">
                <a:solidFill>
                  <a:srgbClr val="FF0000"/>
                </a:solidFill>
              </a:rPr>
              <a:t>ācaran</a:t>
            </a:r>
            <a:r>
              <a:rPr lang="tr-TR" sz="2000" dirty="0">
                <a:solidFill>
                  <a:srgbClr val="FF0000"/>
                </a:solidFill>
              </a:rPr>
              <a:t> karma param </a:t>
            </a:r>
            <a:r>
              <a:rPr lang="tr-TR" sz="2000" dirty="0" err="1">
                <a:solidFill>
                  <a:srgbClr val="FF0000"/>
                </a:solidFill>
              </a:rPr>
              <a:t>āpnoti</a:t>
            </a:r>
            <a:r>
              <a:rPr lang="tr-TR" sz="2000" dirty="0">
                <a:solidFill>
                  <a:srgbClr val="FF0000"/>
                </a:solidFill>
              </a:rPr>
              <a:t> </a:t>
            </a:r>
            <a:r>
              <a:rPr lang="tr-TR" sz="2000" dirty="0" err="1">
                <a:solidFill>
                  <a:srgbClr val="FF0000"/>
                </a:solidFill>
              </a:rPr>
              <a:t>pūru</a:t>
            </a:r>
            <a:r>
              <a:rPr lang="tr-TR" sz="2000" dirty="0">
                <a:solidFill>
                  <a:srgbClr val="FF0000"/>
                </a:solidFill>
              </a:rPr>
              <a:t>ṣaḥ </a:t>
            </a:r>
            <a:r>
              <a:rPr lang="tr-TR" sz="2400" dirty="0">
                <a:solidFill>
                  <a:srgbClr val="FF0000"/>
                </a:solidFill>
              </a:rPr>
              <a:t/>
            </a:r>
            <a:br>
              <a:rPr lang="tr-TR" sz="2400" dirty="0">
                <a:solidFill>
                  <a:srgbClr val="FF0000"/>
                </a:solidFill>
              </a:rPr>
            </a:br>
            <a:r>
              <a:rPr lang="tr-TR" sz="2400" dirty="0">
                <a:solidFill>
                  <a:srgbClr val="FF0000"/>
                </a:solidFill>
              </a:rPr>
              <a:t>					</a:t>
            </a:r>
            <a:r>
              <a:rPr lang="tr-TR" sz="1600" dirty="0"/>
              <a:t>3.19</a:t>
            </a:r>
          </a:p>
          <a:p>
            <a:pPr marL="274320" indent="-274320" algn="ctr">
              <a:buClr>
                <a:schemeClr val="accent3"/>
              </a:buClr>
              <a:buFont typeface="Wingdings 2"/>
              <a:buChar char=""/>
              <a:defRPr/>
            </a:pPr>
            <a:endParaRPr lang="tr-TR" sz="2000" dirty="0">
              <a:solidFill>
                <a:srgbClr val="FF0000"/>
              </a:solidFill>
            </a:endParaRPr>
          </a:p>
          <a:p>
            <a:pPr marL="274320" indent="-274320">
              <a:buClr>
                <a:schemeClr val="accent3"/>
              </a:buClr>
              <a:buFont typeface="Wingdings 2"/>
              <a:buChar char=""/>
              <a:defRPr/>
            </a:pPr>
            <a:r>
              <a:rPr lang="tr-TR" sz="2400" dirty="0" err="1">
                <a:solidFill>
                  <a:srgbClr val="FF0000"/>
                </a:solidFill>
              </a:rPr>
              <a:t>Asaktah</a:t>
            </a:r>
            <a:r>
              <a:rPr lang="tr-TR" sz="2400" dirty="0"/>
              <a:t>: bağlanmaksızın, ilişmeme </a:t>
            </a:r>
          </a:p>
          <a:p>
            <a:pPr marL="274320" indent="-274320">
              <a:buClr>
                <a:schemeClr val="accent3"/>
              </a:buClr>
              <a:buFont typeface="Wingdings 2"/>
              <a:buChar char=""/>
              <a:defRPr/>
            </a:pPr>
            <a:r>
              <a:rPr lang="tr-TR" sz="2400" dirty="0" err="1">
                <a:solidFill>
                  <a:srgbClr val="FF0000"/>
                </a:solidFill>
              </a:rPr>
              <a:t>Hî</a:t>
            </a:r>
            <a:r>
              <a:rPr lang="tr-TR" sz="2400" dirty="0">
                <a:solidFill>
                  <a:srgbClr val="FF0000"/>
                </a:solidFill>
              </a:rPr>
              <a:t>(y</a:t>
            </a:r>
            <a:r>
              <a:rPr lang="tr-TR" sz="2400" dirty="0"/>
              <a:t>): çünkü, için (bağlaç) </a:t>
            </a:r>
          </a:p>
          <a:p>
            <a:pPr marL="274320" indent="-274320">
              <a:buClr>
                <a:schemeClr val="accent3"/>
              </a:buClr>
              <a:buFont typeface="Wingdings 2"/>
              <a:buChar char=""/>
              <a:defRPr/>
            </a:pPr>
            <a:r>
              <a:rPr lang="tr-TR" sz="2400" dirty="0" err="1">
                <a:solidFill>
                  <a:srgbClr val="FF0000"/>
                </a:solidFill>
              </a:rPr>
              <a:t>Ācaran</a:t>
            </a:r>
            <a:r>
              <a:rPr lang="tr-TR" sz="2400" dirty="0"/>
              <a:t>: yaparak, ederek</a:t>
            </a:r>
          </a:p>
          <a:p>
            <a:pPr marL="274320" indent="-274320">
              <a:buClr>
                <a:schemeClr val="accent3"/>
              </a:buClr>
              <a:buFont typeface="Wingdings 2"/>
              <a:buChar char=""/>
              <a:defRPr/>
            </a:pPr>
            <a:r>
              <a:rPr lang="tr-TR" sz="2400" dirty="0">
                <a:solidFill>
                  <a:srgbClr val="FF0000"/>
                </a:solidFill>
              </a:rPr>
              <a:t>karma: </a:t>
            </a:r>
            <a:r>
              <a:rPr lang="tr-TR" sz="2400" dirty="0"/>
              <a:t>eylem, görev, iş</a:t>
            </a:r>
          </a:p>
          <a:p>
            <a:pPr marL="274320" indent="-274320">
              <a:buClr>
                <a:schemeClr val="accent3"/>
              </a:buClr>
              <a:buFont typeface="Wingdings 2"/>
              <a:buChar char=""/>
              <a:defRPr/>
            </a:pPr>
            <a:r>
              <a:rPr lang="tr-TR" sz="2400" dirty="0">
                <a:solidFill>
                  <a:srgbClr val="FF0000"/>
                </a:solidFill>
              </a:rPr>
              <a:t>Param</a:t>
            </a:r>
            <a:r>
              <a:rPr lang="tr-TR" sz="2400" dirty="0"/>
              <a:t>: En Yüce, En Üstün (hal)</a:t>
            </a:r>
          </a:p>
          <a:p>
            <a:pPr marL="274320" indent="-274320">
              <a:buClr>
                <a:schemeClr val="accent3"/>
              </a:buClr>
              <a:buFont typeface="Wingdings 2"/>
              <a:buChar char=""/>
              <a:defRPr/>
            </a:pPr>
            <a:r>
              <a:rPr lang="tr-TR" sz="2400" dirty="0" err="1">
                <a:solidFill>
                  <a:srgbClr val="FF0000"/>
                </a:solidFill>
              </a:rPr>
              <a:t>Āpnoti</a:t>
            </a:r>
            <a:r>
              <a:rPr lang="tr-TR" sz="2400" dirty="0"/>
              <a:t>: elde etmek, kazanma</a:t>
            </a:r>
          </a:p>
          <a:p>
            <a:pPr marL="274320" indent="-274320">
              <a:buClr>
                <a:schemeClr val="accent3"/>
              </a:buClr>
              <a:buFont typeface="Wingdings 2"/>
              <a:buChar char=""/>
              <a:defRPr/>
            </a:pPr>
            <a:r>
              <a:rPr lang="tr-TR" sz="2400" dirty="0" err="1">
                <a:solidFill>
                  <a:srgbClr val="FF0000"/>
                </a:solidFill>
              </a:rPr>
              <a:t>pūru</a:t>
            </a:r>
            <a:r>
              <a:rPr lang="tr-TR" sz="2400" dirty="0">
                <a:solidFill>
                  <a:srgbClr val="FF0000"/>
                </a:solidFill>
              </a:rPr>
              <a:t>ṣaḥ</a:t>
            </a:r>
            <a:r>
              <a:rPr lang="tr-TR" sz="2400" dirty="0"/>
              <a:t>: bir kimse, kişi</a:t>
            </a:r>
          </a:p>
          <a:p>
            <a:pPr marL="274320" indent="-274320">
              <a:buClr>
                <a:schemeClr val="accent3"/>
              </a:buClr>
              <a:buNone/>
              <a:defRPr/>
            </a:pPr>
            <a:endParaRPr lang="tr-TR" sz="1600" dirty="0"/>
          </a:p>
          <a:p>
            <a:pPr marL="274320" indent="-274320" algn="just">
              <a:buClr>
                <a:schemeClr val="accent3"/>
              </a:buClr>
              <a:buFont typeface="Wingdings 2"/>
              <a:buChar char=""/>
              <a:defRPr/>
            </a:pPr>
            <a:r>
              <a:rPr lang="tr-TR" sz="2400" dirty="0">
                <a:solidFill>
                  <a:schemeClr val="tx2"/>
                </a:solidFill>
              </a:rPr>
              <a:t>Yaklaşık anlam</a:t>
            </a:r>
            <a:r>
              <a:rPr lang="tr-TR" sz="2400" dirty="0"/>
              <a:t>: Bu yüzden, daima görevini ve eylemini bir beklenti içerisine girmeden yerine getir(</a:t>
            </a:r>
            <a:r>
              <a:rPr lang="tr-TR" sz="2400" dirty="0" err="1"/>
              <a:t>melisin</a:t>
            </a:r>
            <a:r>
              <a:rPr lang="tr-TR" sz="2400" dirty="0"/>
              <a:t>). Yaptığı eylemlere ve onların sonuçlarına bağlı kalmadan görevini yerine getiren kimse En Yüce hali (</a:t>
            </a:r>
            <a:r>
              <a:rPr lang="tr-TR" sz="2400" dirty="0" err="1"/>
              <a:t>mokşa</a:t>
            </a:r>
            <a:r>
              <a:rPr lang="tr-TR" sz="2400" dirty="0"/>
              <a:t>-</a:t>
            </a:r>
            <a:r>
              <a:rPr lang="tr-TR" sz="2400" dirty="0" err="1"/>
              <a:t>sukünet</a:t>
            </a:r>
            <a:r>
              <a:rPr lang="tr-TR" sz="2400" dirty="0"/>
              <a:t>) elde eder.</a:t>
            </a:r>
          </a:p>
        </p:txBody>
      </p:sp>
    </p:spTree>
    <p:extLst>
      <p:ext uri="{BB962C8B-B14F-4D97-AF65-F5344CB8AC3E}">
        <p14:creationId xmlns:p14="http://schemas.microsoft.com/office/powerpoint/2010/main" val="2077135560"/>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868</Words>
  <Application>Microsoft Office PowerPoint</Application>
  <PresentationFormat>Geniş ekran</PresentationFormat>
  <Paragraphs>93</Paragraphs>
  <Slides>12</Slides>
  <Notes>0</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12</vt:i4>
      </vt:variant>
    </vt:vector>
  </HeadingPairs>
  <TitlesOfParts>
    <vt:vector size="18" baseType="lpstr">
      <vt:lpstr>Arial</vt:lpstr>
      <vt:lpstr>Calibri</vt:lpstr>
      <vt:lpstr>Calibri Light</vt:lpstr>
      <vt:lpstr>Times New Roman</vt:lpstr>
      <vt:lpstr>Wingdings 2</vt:lpstr>
      <vt:lpstr>Office Teması</vt:lpstr>
      <vt:lpstr> 1. Örnek dize</vt:lpstr>
      <vt:lpstr>                       </vt:lpstr>
      <vt:lpstr>  </vt:lpstr>
      <vt:lpstr> 2. Örnek dize</vt:lpstr>
      <vt:lpstr> vihāya kāmān yaḥ sarvān pumāṃś carati niḥspṛhaḥ nirmamo nirahaṃkāraḥ sa śāntim adhigacchhati        2.71</vt:lpstr>
      <vt:lpstr>vihāya kāmān yaḥ sarvān pumāṃś carati niḥspṛhaḥ nirmamo nirahaṃkāraḥ sa śāntim adhigacchhati        2.71</vt:lpstr>
      <vt:lpstr> 3. Örnek dize</vt:lpstr>
      <vt:lpstr>   </vt:lpstr>
      <vt:lpstr>   </vt:lpstr>
      <vt:lpstr>Kısa bir açıklama:</vt:lpstr>
      <vt:lpstr>PowerPoint Sunusu</vt:lpstr>
      <vt:lpstr>Doğru eylem:</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1. Örnek dize</dc:title>
  <dc:creator>user</dc:creator>
  <cp:lastModifiedBy>user</cp:lastModifiedBy>
  <cp:revision>1</cp:revision>
  <dcterms:created xsi:type="dcterms:W3CDTF">2020-07-10T14:01:56Z</dcterms:created>
  <dcterms:modified xsi:type="dcterms:W3CDTF">2020-07-10T14:02:22Z</dcterms:modified>
</cp:coreProperties>
</file>