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1" r:id="rId2"/>
    <p:sldId id="256" r:id="rId3"/>
    <p:sldId id="257" r:id="rId4"/>
    <p:sldId id="258" r:id="rId5"/>
    <p:sldId id="282" r:id="rId6"/>
    <p:sldId id="281"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84" r:id="rId25"/>
    <p:sldId id="285" r:id="rId26"/>
    <p:sldId id="286" r:id="rId27"/>
    <p:sldId id="287" r:id="rId28"/>
    <p:sldId id="288" r:id="rId29"/>
    <p:sldId id="289" r:id="rId30"/>
    <p:sldId id="290" r:id="rId31"/>
    <p:sldId id="298" r:id="rId32"/>
    <p:sldId id="292" r:id="rId33"/>
    <p:sldId id="293" r:id="rId34"/>
    <p:sldId id="294" r:id="rId35"/>
    <p:sldId id="295" r:id="rId36"/>
    <p:sldId id="296" r:id="rId37"/>
    <p:sldId id="297" r:id="rId38"/>
    <p:sldId id="280" r:id="rId39"/>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204" y="-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13.02.2019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13.02.2019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13.02.2019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13.02.2019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D9F75050-0E15-4C5B-92B0-66D068882F1F}" type="datetimeFigureOut">
              <a:rPr lang="tr-TR" smtClean="0"/>
              <a:pPr/>
              <a:t>13.02.2019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D9F75050-0E15-4C5B-92B0-66D068882F1F}" type="datetimeFigureOut">
              <a:rPr lang="tr-TR" smtClean="0"/>
              <a:pPr/>
              <a:t>13.02.2019</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D9F75050-0E15-4C5B-92B0-66D068882F1F}" type="datetimeFigureOut">
              <a:rPr lang="tr-TR" smtClean="0"/>
              <a:pPr/>
              <a:t>13.02.2019</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D9F75050-0E15-4C5B-92B0-66D068882F1F}" type="datetimeFigureOut">
              <a:rPr lang="tr-TR" smtClean="0"/>
              <a:pPr/>
              <a:t>13.02.2019</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D9F75050-0E15-4C5B-92B0-66D068882F1F}" type="datetimeFigureOut">
              <a:rPr lang="tr-TR" smtClean="0"/>
              <a:pPr/>
              <a:t>13.02.2019</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pPr/>
              <a:t>13.02.2019</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pPr/>
              <a:t>13.02.2019</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F75050-0E15-4C5B-92B0-66D068882F1F}" type="datetimeFigureOut">
              <a:rPr lang="tr-TR" smtClean="0"/>
              <a:pPr/>
              <a:t>13.02.2019</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DEFA8C-F947-479F-BE07-76B6B3F80BF1}"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video" Target="file:///C:\Users\MUHARREM\Desktop\olimpik%20e&#287;itimm\atli-okculuk-slow-motion.mp4.mp4"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ideo" Target="file:///C:\Users\MUHARREM\Desktop\olimpik%20e&#287;itimm\fatih-atli-serhat-balci-2018-kirkpinar-ceyrek-final.mp4.mp4"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video" Target="file:///C:\Users\MUHARREM\Desktop\olimpik%20e&#287;itimm\ata-sporu-cirit-nedir-nasil-oynanir.mp4.mp4"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dELs8Bs4DAw" TargetMode="External"/><Relationship Id="rId2" Type="http://schemas.openxmlformats.org/officeDocument/2006/relationships/hyperlink" Target="https://www.youtube.com/watch?v=AMYdsZPWnpg&amp;t=11s" TargetMode="External"/><Relationship Id="rId1" Type="http://schemas.openxmlformats.org/officeDocument/2006/relationships/slideLayout" Target="../slideLayouts/slideLayout2.xml"/><Relationship Id="rId6" Type="http://schemas.openxmlformats.org/officeDocument/2006/relationships/hyperlink" Target="http://sgm.gsb.gov.tr/Sayfalar/124/162/AltinMadalyaKazananSporcular" TargetMode="External"/><Relationship Id="rId5" Type="http://schemas.openxmlformats.org/officeDocument/2006/relationships/hyperlink" Target="https://www.youtube.com/watch?v=bWJZOeR9TY4" TargetMode="External"/><Relationship Id="rId4" Type="http://schemas.openxmlformats.org/officeDocument/2006/relationships/hyperlink" Target="https://www.youtube.com/watch?v=enUUucQpcsI"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ideo" Target="file:///C:\Users\MUHARREM\Desktop\olimpik%20e&#287;itimm\videoplayback.mp4"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0" y="0"/>
            <a:ext cx="9144000" cy="2214554"/>
          </a:xfrm>
        </p:spPr>
        <p:txBody>
          <a:bodyPr/>
          <a:lstStyle/>
          <a:p>
            <a:r>
              <a:rPr lang="tr-TR" dirty="0" smtClean="0"/>
              <a:t> </a:t>
            </a:r>
            <a:endParaRPr lang="tr-TR" dirty="0"/>
          </a:p>
        </p:txBody>
      </p:sp>
      <p:sp>
        <p:nvSpPr>
          <p:cNvPr id="3" name="2 Alt Başlık"/>
          <p:cNvSpPr>
            <a:spLocks noGrp="1"/>
          </p:cNvSpPr>
          <p:nvPr>
            <p:ph type="subTitle" idx="1"/>
          </p:nvPr>
        </p:nvSpPr>
        <p:spPr>
          <a:xfrm>
            <a:off x="0" y="2143116"/>
            <a:ext cx="9144000" cy="4714884"/>
          </a:xfrm>
        </p:spPr>
        <p:txBody>
          <a:bodyPr/>
          <a:lstStyle/>
          <a:p>
            <a:pPr algn="l"/>
            <a:r>
              <a:rPr lang="tr-TR" b="1" dirty="0" smtClean="0">
                <a:solidFill>
                  <a:schemeClr val="tx1"/>
                </a:solidFill>
              </a:rPr>
              <a:t>Adı:Muharrem</a:t>
            </a:r>
          </a:p>
          <a:p>
            <a:pPr algn="l"/>
            <a:r>
              <a:rPr lang="tr-TR" b="1" dirty="0" smtClean="0">
                <a:solidFill>
                  <a:schemeClr val="tx1"/>
                </a:solidFill>
              </a:rPr>
              <a:t>Soyadı:Doğru</a:t>
            </a:r>
          </a:p>
          <a:p>
            <a:pPr algn="l"/>
            <a:r>
              <a:rPr lang="tr-TR" b="1" dirty="0" smtClean="0">
                <a:solidFill>
                  <a:schemeClr val="tx1"/>
                </a:solidFill>
              </a:rPr>
              <a:t>Öğrenci No:17170237</a:t>
            </a:r>
          </a:p>
          <a:p>
            <a:pPr algn="l"/>
            <a:r>
              <a:rPr lang="tr-TR" b="1" dirty="0" smtClean="0">
                <a:solidFill>
                  <a:schemeClr val="tx1"/>
                </a:solidFill>
              </a:rPr>
              <a:t>Bölüm:Beden Eğitimi ve Spor Öğretmenliği </a:t>
            </a:r>
          </a:p>
          <a:p>
            <a:pPr algn="l"/>
            <a:endParaRPr lang="tr-TR" b="1" dirty="0" smtClean="0">
              <a:solidFill>
                <a:schemeClr val="tx1"/>
              </a:solidFill>
            </a:endParaRPr>
          </a:p>
          <a:p>
            <a:pPr algn="l"/>
            <a:r>
              <a:rPr lang="tr-TR" b="1" dirty="0" smtClean="0">
                <a:solidFill>
                  <a:schemeClr val="tx1"/>
                </a:solidFill>
              </a:rPr>
              <a:t>Danışman</a:t>
            </a:r>
            <a:r>
              <a:rPr lang="tr-TR" b="1" dirty="0" smtClean="0">
                <a:solidFill>
                  <a:schemeClr val="tx1"/>
                </a:solidFill>
              </a:rPr>
              <a:t>: Doç. </a:t>
            </a:r>
            <a:r>
              <a:rPr lang="tr-TR" b="1" smtClean="0">
                <a:solidFill>
                  <a:schemeClr val="tx1"/>
                </a:solidFill>
              </a:rPr>
              <a:t>Dr. </a:t>
            </a:r>
            <a:r>
              <a:rPr lang="tr-TR" b="1" dirty="0" smtClean="0">
                <a:solidFill>
                  <a:schemeClr val="tx1"/>
                </a:solidFill>
              </a:rPr>
              <a:t>Nevin GÜNDÜZ</a:t>
            </a:r>
            <a:endParaRPr lang="tr-TR" b="1" dirty="0">
              <a:solidFill>
                <a:schemeClr val="tx1"/>
              </a:solidFill>
            </a:endParaRPr>
          </a:p>
        </p:txBody>
      </p:sp>
      <p:pic>
        <p:nvPicPr>
          <p:cNvPr id="1026" name="Picture 2" descr="C:\Users\MUHARREM\Desktop\indir.png"/>
          <p:cNvPicPr>
            <a:picLocks noChangeAspect="1" noChangeArrowheads="1"/>
          </p:cNvPicPr>
          <p:nvPr/>
        </p:nvPicPr>
        <p:blipFill>
          <a:blip r:embed="rId2" cstate="print"/>
          <a:srcRect/>
          <a:stretch>
            <a:fillRect/>
          </a:stretch>
        </p:blipFill>
        <p:spPr bwMode="auto">
          <a:xfrm>
            <a:off x="3714744" y="0"/>
            <a:ext cx="2143125" cy="2143125"/>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Başlık"/>
          <p:cNvSpPr>
            <a:spLocks noGrp="1"/>
          </p:cNvSpPr>
          <p:nvPr>
            <p:ph type="title"/>
          </p:nvPr>
        </p:nvSpPr>
        <p:spPr/>
        <p:txBody>
          <a:bodyPr/>
          <a:lstStyle/>
          <a:p>
            <a:endParaRPr lang="tr-TR"/>
          </a:p>
        </p:txBody>
      </p:sp>
      <p:pic>
        <p:nvPicPr>
          <p:cNvPr id="6" name="atli-okculuk-slow-motion.mp4.mp4">
            <a:hlinkClick r:id="" action="ppaction://media"/>
          </p:cNvPr>
          <p:cNvPicPr>
            <a:picLocks noGrp="1" noRot="1" noChangeAspect="1"/>
          </p:cNvPicPr>
          <p:nvPr>
            <p:ph idx="1"/>
            <a:videoFile r:link="rId1"/>
          </p:nvPr>
        </p:nvPicPr>
        <p:blipFill>
          <a:blip r:embed="rId3" cstate="print"/>
          <a:stretch>
            <a:fillRect/>
          </a:stretch>
        </p:blipFill>
        <p:spPr>
          <a:xfrm>
            <a:off x="0" y="0"/>
            <a:ext cx="9180203"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26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0" y="0"/>
            <a:ext cx="9144000" cy="1417638"/>
          </a:xfrm>
        </p:spPr>
        <p:txBody>
          <a:bodyPr/>
          <a:lstStyle/>
          <a:p>
            <a:r>
              <a:rPr lang="tr-TR" dirty="0" smtClean="0"/>
              <a:t>Binicilik</a:t>
            </a:r>
            <a:endParaRPr lang="tr-TR" dirty="0"/>
          </a:p>
        </p:txBody>
      </p:sp>
      <p:sp>
        <p:nvSpPr>
          <p:cNvPr id="3" name="2 İçerik Yer Tutucusu"/>
          <p:cNvSpPr>
            <a:spLocks noGrp="1"/>
          </p:cNvSpPr>
          <p:nvPr>
            <p:ph idx="1"/>
          </p:nvPr>
        </p:nvSpPr>
        <p:spPr>
          <a:xfrm>
            <a:off x="0" y="1428736"/>
            <a:ext cx="9144000" cy="5429264"/>
          </a:xfrm>
        </p:spPr>
        <p:txBody>
          <a:bodyPr/>
          <a:lstStyle/>
          <a:p>
            <a:pPr algn="ctr">
              <a:buNone/>
            </a:pPr>
            <a:r>
              <a:rPr lang="tr-TR" dirty="0" smtClean="0"/>
              <a:t>Konargöçer hayat tarzında at önemli bir yere sahipti. Bu nedenle Türkler atı ehlileştirmiş ve ata binmeyi çocuk denecek yaşta öğrenmiştir. </a:t>
            </a:r>
            <a:r>
              <a:rPr lang="tr-TR" dirty="0" err="1" smtClean="0"/>
              <a:t>Kâşgarlı</a:t>
            </a:r>
            <a:r>
              <a:rPr lang="tr-TR" dirty="0" smtClean="0"/>
              <a:t> </a:t>
            </a:r>
            <a:r>
              <a:rPr lang="tr-TR" dirty="0" err="1" smtClean="0"/>
              <a:t>Mahmud</a:t>
            </a:r>
            <a:r>
              <a:rPr lang="tr-TR" dirty="0" smtClean="0"/>
              <a:t>; “At Türk’ün kanadıdır.” diyerek, atın Türkler için önemini ifade etmiştir.</a:t>
            </a:r>
            <a:endParaRPr lang="tr-TR" dirty="0"/>
          </a:p>
        </p:txBody>
      </p:sp>
    </p:spTree>
  </p:cSld>
  <p:clrMapOvr>
    <a:masterClrMapping/>
  </p:clrMapOvr>
  <p:transition>
    <p:split dir="in"/>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0" y="0"/>
            <a:ext cx="9144000" cy="1417638"/>
          </a:xfrm>
        </p:spPr>
        <p:txBody>
          <a:bodyPr/>
          <a:lstStyle/>
          <a:p>
            <a:r>
              <a:rPr lang="tr-TR" dirty="0" smtClean="0"/>
              <a:t>Güreş</a:t>
            </a:r>
            <a:endParaRPr lang="tr-TR" dirty="0"/>
          </a:p>
        </p:txBody>
      </p:sp>
      <p:sp>
        <p:nvSpPr>
          <p:cNvPr id="3" name="2 İçerik Yer Tutucusu"/>
          <p:cNvSpPr>
            <a:spLocks noGrp="1"/>
          </p:cNvSpPr>
          <p:nvPr>
            <p:ph idx="1"/>
          </p:nvPr>
        </p:nvSpPr>
        <p:spPr>
          <a:xfrm>
            <a:off x="0" y="1428736"/>
            <a:ext cx="9144000" cy="5429264"/>
          </a:xfrm>
        </p:spPr>
        <p:txBody>
          <a:bodyPr>
            <a:normAutofit/>
          </a:bodyPr>
          <a:lstStyle/>
          <a:p>
            <a:pPr algn="ctr">
              <a:buNone/>
            </a:pPr>
            <a:r>
              <a:rPr lang="tr-TR" sz="2800" dirty="0" smtClean="0"/>
              <a:t>Türklerin ata sporları arasında yer alan güreş, ilk dönemlerden itibaren Türkler tarafından oynanan oyunlardan birisidir. </a:t>
            </a:r>
          </a:p>
          <a:p>
            <a:pPr algn="ctr">
              <a:buNone/>
            </a:pPr>
            <a:r>
              <a:rPr lang="tr-TR" sz="2800" dirty="0" smtClean="0"/>
              <a:t>Türklerde güreş sporuna çok büyük değer verildiği, Orta Asya’daki her Türk boyunun bir başpehlivanı olmasından da anlaşılır. İlk Türklerden beri yapılarak günümüze kadar gelen güreş sporunun önemli organizasyonlarından biri de tarihi Kırkpınar Güreşleridir. Zira Osmanlı’nın ilk dönemlerinde başlayan Kırkpınar Güreşleri, günümüzde de devam etmektedir. </a:t>
            </a:r>
            <a:endParaRPr lang="tr-TR" sz="2800" dirty="0"/>
          </a:p>
        </p:txBody>
      </p:sp>
    </p:spTree>
  </p:cSld>
  <p:clrMapOvr>
    <a:masterClrMapping/>
  </p:clrMapOvr>
  <p:transition>
    <p:spli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4" name="fatih-atli-serhat-balci-2018-kirkpinar-ceyrek-final.mp4.mp4">
            <a:hlinkClick r:id="" action="ppaction://media"/>
          </p:cNvPr>
          <p:cNvPicPr>
            <a:picLocks noGrp="1" noRot="1" noChangeAspect="1"/>
          </p:cNvPicPr>
          <p:nvPr>
            <p:ph idx="1"/>
            <a:videoFile r:link="rId1"/>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0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0" y="0"/>
            <a:ext cx="9144000" cy="1500174"/>
          </a:xfrm>
        </p:spPr>
        <p:txBody>
          <a:bodyPr/>
          <a:lstStyle/>
          <a:p>
            <a:r>
              <a:rPr lang="tr-TR" dirty="0" smtClean="0"/>
              <a:t>Mızrak</a:t>
            </a:r>
            <a:endParaRPr lang="tr-TR" dirty="0"/>
          </a:p>
        </p:txBody>
      </p:sp>
      <p:sp>
        <p:nvSpPr>
          <p:cNvPr id="3" name="2 İçerik Yer Tutucusu"/>
          <p:cNvSpPr>
            <a:spLocks noGrp="1"/>
          </p:cNvSpPr>
          <p:nvPr>
            <p:ph idx="1"/>
          </p:nvPr>
        </p:nvSpPr>
        <p:spPr>
          <a:xfrm>
            <a:off x="0" y="1500174"/>
            <a:ext cx="9144000" cy="5357826"/>
          </a:xfrm>
        </p:spPr>
        <p:txBody>
          <a:bodyPr/>
          <a:lstStyle/>
          <a:p>
            <a:pPr algn="ctr">
              <a:buNone/>
            </a:pPr>
            <a:r>
              <a:rPr lang="tr-TR" dirty="0" smtClean="0"/>
              <a:t>İlk Türk devletlerinde; süngü, </a:t>
            </a:r>
            <a:r>
              <a:rPr lang="tr-TR" dirty="0" err="1" smtClean="0"/>
              <a:t>nayza</a:t>
            </a:r>
            <a:r>
              <a:rPr lang="tr-TR" dirty="0" smtClean="0"/>
              <a:t> denilen savaş aletlerine Osmanlı Devleti’nde mızrak denilirdi. Bu savaş aletini kullanma becerisini geliştirmek amacıyla oynanan oyun da mızrak oyunu olarak adlandırılırdı. Mızrak oyunu, süvarilerin savaşta saldırı ve savunma yeteneklerinin geliştirilmesi için oynanırdı. Mızrak fırlatmak ya da iki tarafın karşı karşıya gelmesiyle oynanan oyun, saldırı ve savunma yeteneğini geliştirmektedir.</a:t>
            </a:r>
          </a:p>
          <a:p>
            <a:endParaRPr lang="tr-TR"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0" y="0"/>
            <a:ext cx="9144000" cy="1417638"/>
          </a:xfrm>
        </p:spPr>
        <p:txBody>
          <a:bodyPr>
            <a:normAutofit/>
          </a:bodyPr>
          <a:lstStyle/>
          <a:p>
            <a:r>
              <a:rPr lang="tr-TR" sz="4000" dirty="0" smtClean="0"/>
              <a:t>Cirit</a:t>
            </a:r>
            <a:r>
              <a:rPr lang="tr-TR" sz="2400" dirty="0" smtClean="0"/>
              <a:t/>
            </a:r>
            <a:br>
              <a:rPr lang="tr-TR" sz="2400" dirty="0" smtClean="0"/>
            </a:br>
            <a:endParaRPr lang="tr-TR" sz="2400" dirty="0"/>
          </a:p>
        </p:txBody>
      </p:sp>
      <p:sp>
        <p:nvSpPr>
          <p:cNvPr id="4" name="3 İçerik Yer Tutucusu"/>
          <p:cNvSpPr>
            <a:spLocks noGrp="1"/>
          </p:cNvSpPr>
          <p:nvPr>
            <p:ph sz="half" idx="1"/>
          </p:nvPr>
        </p:nvSpPr>
        <p:spPr>
          <a:xfrm>
            <a:off x="0" y="1428736"/>
            <a:ext cx="4495800" cy="4697427"/>
          </a:xfrm>
        </p:spPr>
        <p:txBody>
          <a:bodyPr>
            <a:normAutofit fontScale="85000" lnSpcReduction="20000"/>
          </a:bodyPr>
          <a:lstStyle/>
          <a:p>
            <a:pPr>
              <a:buNone/>
            </a:pPr>
            <a:r>
              <a:rPr lang="tr-TR" dirty="0" smtClean="0"/>
              <a:t>     Türklerde eskiden beri oynanan atlı savaş sporlarından biridir ve at üzerinde iki takım hâlinde oynanır. Ellerinde ağaçtan yapılmış birer metre uzunluğunda değnekler olan iki takım oyuncuları, birbirlerine iki yüz metre mesafede karşılıklı olarak dizilirler. Hakemin başlama işaretiyle birlikte oyunculardan biri karşı takıma doğru atını hızla sürer. Bu sırada karşı takımdan birinin adını söyleyerek ona meydan okur ve böylece yarışma başlamış olur.</a:t>
            </a:r>
            <a:endParaRPr lang="tr-TR" dirty="0"/>
          </a:p>
        </p:txBody>
      </p:sp>
      <p:pic>
        <p:nvPicPr>
          <p:cNvPr id="8" name="7 İçerik Yer Tutucusu" descr="bc82b5226492fc1c11151dae2ebe0886_big_r.jpg"/>
          <p:cNvPicPr>
            <a:picLocks noGrp="1" noChangeAspect="1"/>
          </p:cNvPicPr>
          <p:nvPr>
            <p:ph sz="half" idx="2"/>
          </p:nvPr>
        </p:nvPicPr>
        <p:blipFill>
          <a:blip r:embed="rId2" cstate="print"/>
          <a:stretch>
            <a:fillRect/>
          </a:stretch>
        </p:blipFill>
        <p:spPr>
          <a:xfrm>
            <a:off x="4643438" y="1285860"/>
            <a:ext cx="4038600" cy="4857784"/>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4" name="ata-sporu-cirit-nedir-nasil-oynanir.mp4.mp4">
            <a:hlinkClick r:id="" action="ppaction://media"/>
          </p:cNvPr>
          <p:cNvPicPr>
            <a:picLocks noGrp="1" noRot="1" noChangeAspect="1"/>
          </p:cNvPicPr>
          <p:nvPr>
            <p:ph idx="1"/>
            <a:videoFile r:link="rId1"/>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7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0" y="0"/>
            <a:ext cx="9144000" cy="1417638"/>
          </a:xfrm>
        </p:spPr>
        <p:txBody>
          <a:bodyPr/>
          <a:lstStyle/>
          <a:p>
            <a:r>
              <a:rPr lang="tr-TR" dirty="0" err="1" smtClean="0"/>
              <a:t>Gökbörü</a:t>
            </a:r>
            <a:endParaRPr lang="tr-TR" dirty="0"/>
          </a:p>
        </p:txBody>
      </p:sp>
      <p:sp>
        <p:nvSpPr>
          <p:cNvPr id="4" name="3 İçerik Yer Tutucusu"/>
          <p:cNvSpPr>
            <a:spLocks noGrp="1"/>
          </p:cNvSpPr>
          <p:nvPr>
            <p:ph sz="half" idx="1"/>
          </p:nvPr>
        </p:nvSpPr>
        <p:spPr>
          <a:xfrm>
            <a:off x="0" y="1428736"/>
            <a:ext cx="4495800" cy="5429264"/>
          </a:xfrm>
        </p:spPr>
        <p:txBody>
          <a:bodyPr/>
          <a:lstStyle/>
          <a:p>
            <a:pPr algn="ctr">
              <a:buNone/>
            </a:pPr>
            <a:r>
              <a:rPr lang="tr-TR" dirty="0" smtClean="0"/>
              <a:t>Bu oyun Türklerin en eski millî oyunlarından birisidir. Günümüzde Özbekler ve Kırgızlar gibi birçok Türk topluluğu tarafından hâlâ oynanmaktadır.Atlı sporlardan olan </a:t>
            </a:r>
            <a:r>
              <a:rPr lang="tr-TR" dirty="0" err="1" smtClean="0"/>
              <a:t>gökbörü</a:t>
            </a:r>
            <a:r>
              <a:rPr lang="tr-TR" dirty="0" smtClean="0"/>
              <a:t> oyunu, içine saman doldurulduktan sonra dikilen oğlak derisi ile oynanır.</a:t>
            </a:r>
            <a:endParaRPr lang="tr-TR" dirty="0"/>
          </a:p>
        </p:txBody>
      </p:sp>
      <p:pic>
        <p:nvPicPr>
          <p:cNvPr id="6" name="5 İçerik Yer Tutucusu" descr="VIV5584.jpg"/>
          <p:cNvPicPr>
            <a:picLocks noGrp="1" noChangeAspect="1"/>
          </p:cNvPicPr>
          <p:nvPr>
            <p:ph sz="half" idx="2"/>
          </p:nvPr>
        </p:nvPicPr>
        <p:blipFill>
          <a:blip r:embed="rId2" cstate="print"/>
          <a:stretch>
            <a:fillRect/>
          </a:stretch>
        </p:blipFill>
        <p:spPr>
          <a:xfrm>
            <a:off x="4643438" y="1500174"/>
            <a:ext cx="4157662" cy="5072098"/>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0" y="0"/>
            <a:ext cx="9144000" cy="1417638"/>
          </a:xfrm>
        </p:spPr>
        <p:txBody>
          <a:bodyPr/>
          <a:lstStyle/>
          <a:p>
            <a:r>
              <a:rPr lang="tr-TR" dirty="0" err="1" smtClean="0"/>
              <a:t>Kızbörü</a:t>
            </a:r>
            <a:endParaRPr lang="tr-TR" dirty="0"/>
          </a:p>
        </p:txBody>
      </p:sp>
      <p:sp>
        <p:nvSpPr>
          <p:cNvPr id="3" name="2 İçerik Yer Tutucusu"/>
          <p:cNvSpPr>
            <a:spLocks noGrp="1"/>
          </p:cNvSpPr>
          <p:nvPr>
            <p:ph idx="1"/>
          </p:nvPr>
        </p:nvSpPr>
        <p:spPr>
          <a:xfrm>
            <a:off x="0" y="1500174"/>
            <a:ext cx="9144000" cy="5357826"/>
          </a:xfrm>
        </p:spPr>
        <p:txBody>
          <a:bodyPr/>
          <a:lstStyle/>
          <a:p>
            <a:pPr algn="ctr">
              <a:buNone/>
            </a:pPr>
            <a:r>
              <a:rPr lang="tr-TR" dirty="0" smtClean="0"/>
              <a:t>Düğünlerde at üzerinde oynanan bir oyundur. Oyun, evlilik törenlerinde kesilen hayvanın gelin tarafından kaçırılmasıyla başlar. Erkek tarafı gelini kovalar ve hayvanı gelinden almaya çalışır.</a:t>
            </a:r>
            <a:endParaRPr lang="tr-TR"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Koşu (</a:t>
            </a:r>
            <a:r>
              <a:rPr lang="tr-TR" dirty="0" err="1" smtClean="0"/>
              <a:t>Seyirtme</a:t>
            </a:r>
            <a:r>
              <a:rPr lang="tr-TR" dirty="0" smtClean="0"/>
              <a:t>)</a:t>
            </a:r>
            <a:endParaRPr lang="tr-TR" dirty="0"/>
          </a:p>
        </p:txBody>
      </p:sp>
      <p:sp>
        <p:nvSpPr>
          <p:cNvPr id="3" name="2 İçerik Yer Tutucusu"/>
          <p:cNvSpPr>
            <a:spLocks noGrp="1"/>
          </p:cNvSpPr>
          <p:nvPr>
            <p:ph idx="1"/>
          </p:nvPr>
        </p:nvSpPr>
        <p:spPr/>
        <p:txBody>
          <a:bodyPr/>
          <a:lstStyle/>
          <a:p>
            <a:pPr algn="ctr">
              <a:buNone/>
            </a:pPr>
            <a:r>
              <a:rPr lang="tr-TR" dirty="0" smtClean="0"/>
              <a:t>İlk Türklerde yapılan koşular genelde dinsel nitelik taşımıştır. Kırgızlarda çocukların doğumunda, kadınların da katıldığı koşular düzenlenmiştir.</a:t>
            </a:r>
          </a:p>
          <a:p>
            <a:pPr algn="ctr"/>
            <a:endParaRPr lang="tr-TR"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0" y="0"/>
            <a:ext cx="9144000" cy="1357298"/>
          </a:xfrm>
        </p:spPr>
        <p:txBody>
          <a:bodyPr/>
          <a:lstStyle/>
          <a:p>
            <a:r>
              <a:rPr lang="tr-TR" b="1" dirty="0" smtClean="0"/>
              <a:t>Ülkemiz ve Spor</a:t>
            </a:r>
            <a:endParaRPr lang="tr-TR" b="1" dirty="0"/>
          </a:p>
        </p:txBody>
      </p:sp>
      <p:sp>
        <p:nvSpPr>
          <p:cNvPr id="3" name="2 Alt Başlık"/>
          <p:cNvSpPr>
            <a:spLocks noGrp="1"/>
          </p:cNvSpPr>
          <p:nvPr>
            <p:ph type="subTitle" idx="1"/>
          </p:nvPr>
        </p:nvSpPr>
        <p:spPr>
          <a:xfrm>
            <a:off x="0" y="1357298"/>
            <a:ext cx="9144000" cy="5500702"/>
          </a:xfrm>
        </p:spPr>
        <p:txBody>
          <a:bodyPr>
            <a:normAutofit/>
          </a:bodyPr>
          <a:lstStyle/>
          <a:p>
            <a:pPr marL="514350" indent="-514350" algn="l"/>
            <a:r>
              <a:rPr lang="tr-TR" sz="3600" b="1" dirty="0" smtClean="0">
                <a:solidFill>
                  <a:schemeClr val="tx1"/>
                </a:solidFill>
              </a:rPr>
              <a:t>1-Türk Tarihinde Spor</a:t>
            </a:r>
          </a:p>
          <a:p>
            <a:pPr marL="514350" indent="-514350" algn="l"/>
            <a:r>
              <a:rPr lang="tr-TR" sz="3600" b="1" dirty="0" smtClean="0">
                <a:solidFill>
                  <a:schemeClr val="tx1"/>
                </a:solidFill>
              </a:rPr>
              <a:t>-Orta Asya Türkleri</a:t>
            </a:r>
          </a:p>
          <a:p>
            <a:pPr marL="514350" indent="-514350" algn="l"/>
            <a:r>
              <a:rPr lang="tr-TR" sz="3600" b="1" dirty="0" smtClean="0">
                <a:solidFill>
                  <a:schemeClr val="tx1"/>
                </a:solidFill>
              </a:rPr>
              <a:t>-Anadolu Türkleri</a:t>
            </a:r>
          </a:p>
          <a:p>
            <a:pPr marL="514350" indent="-514350" algn="l"/>
            <a:r>
              <a:rPr lang="tr-TR" sz="3600" b="1" dirty="0" smtClean="0">
                <a:solidFill>
                  <a:schemeClr val="tx1"/>
                </a:solidFill>
              </a:rPr>
              <a:t>-Günümüz Türk Sporu</a:t>
            </a:r>
          </a:p>
          <a:p>
            <a:pPr marL="514350" indent="-514350" algn="l"/>
            <a:r>
              <a:rPr lang="tr-TR" sz="3600" b="1" dirty="0" smtClean="0">
                <a:solidFill>
                  <a:schemeClr val="tx1"/>
                </a:solidFill>
              </a:rPr>
              <a:t>2-Şampiyon Sporcularımız</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err="1" smtClean="0"/>
              <a:t>Tepük</a:t>
            </a:r>
            <a:endParaRPr lang="tr-TR" dirty="0"/>
          </a:p>
        </p:txBody>
      </p:sp>
      <p:sp>
        <p:nvSpPr>
          <p:cNvPr id="3" name="2 İçerik Yer Tutucusu"/>
          <p:cNvSpPr>
            <a:spLocks noGrp="1"/>
          </p:cNvSpPr>
          <p:nvPr>
            <p:ph idx="1"/>
          </p:nvPr>
        </p:nvSpPr>
        <p:spPr/>
        <p:txBody>
          <a:bodyPr/>
          <a:lstStyle/>
          <a:p>
            <a:pPr algn="ctr">
              <a:buNone/>
            </a:pPr>
            <a:r>
              <a:rPr lang="tr-TR" dirty="0" smtClean="0"/>
              <a:t> Bu oyunun ne zaman ortaya çıktığı tam olarak bilinmese de Orta Asya’da oynandığı bir gerçektir. </a:t>
            </a:r>
            <a:r>
              <a:rPr lang="tr-TR" dirty="0" err="1" smtClean="0"/>
              <a:t>Kâşgarlı</a:t>
            </a:r>
            <a:r>
              <a:rPr lang="tr-TR" dirty="0" smtClean="0"/>
              <a:t> </a:t>
            </a:r>
            <a:r>
              <a:rPr lang="tr-TR" dirty="0" err="1" smtClean="0"/>
              <a:t>Mahmud’un</a:t>
            </a:r>
            <a:r>
              <a:rPr lang="tr-TR" dirty="0" smtClean="0"/>
              <a:t> </a:t>
            </a:r>
            <a:r>
              <a:rPr lang="tr-TR" dirty="0" err="1" smtClean="0"/>
              <a:t>Dîvânu</a:t>
            </a:r>
            <a:r>
              <a:rPr lang="tr-TR" dirty="0" smtClean="0"/>
              <a:t> </a:t>
            </a:r>
            <a:r>
              <a:rPr lang="tr-TR" dirty="0" err="1" smtClean="0"/>
              <a:t>Lugâti’t</a:t>
            </a:r>
            <a:r>
              <a:rPr lang="tr-TR" dirty="0" smtClean="0"/>
              <a:t>-Türk adlı eserinde bu oyunun nasıl oynandığı şu şekilde anlatılır. “Kurşun eritilerek oval şekilde kalıplara dökülür ve bu kurşunların üzeri keçi kılı veya keçe gibi malzemelerle sarılır. Elde edilen bu büyükçe topa ayak teperek oynanır.”</a:t>
            </a:r>
            <a:endParaRPr lang="tr-TR"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8" name="7 İçerik Yer Tutucusu" descr="_41600968_ball203.jpg"/>
          <p:cNvPicPr>
            <a:picLocks noGrp="1" noChangeAspect="1"/>
          </p:cNvPicPr>
          <p:nvPr>
            <p:ph idx="1"/>
          </p:nvPr>
        </p:nvPicPr>
        <p:blipFill>
          <a:blip r:embed="rId2" cstate="print"/>
          <a:stretch>
            <a:fillRect/>
          </a:stretch>
        </p:blipFill>
        <p:spPr>
          <a:xfrm>
            <a:off x="0" y="0"/>
            <a:ext cx="9159040" cy="6858000"/>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Avcılık</a:t>
            </a:r>
            <a:endParaRPr lang="tr-TR" dirty="0"/>
          </a:p>
        </p:txBody>
      </p:sp>
      <p:sp>
        <p:nvSpPr>
          <p:cNvPr id="3" name="2 İçerik Yer Tutucusu"/>
          <p:cNvSpPr>
            <a:spLocks noGrp="1"/>
          </p:cNvSpPr>
          <p:nvPr>
            <p:ph idx="1"/>
          </p:nvPr>
        </p:nvSpPr>
        <p:spPr/>
        <p:txBody>
          <a:bodyPr/>
          <a:lstStyle/>
          <a:p>
            <a:pPr algn="ctr">
              <a:buNone/>
            </a:pPr>
            <a:r>
              <a:rPr lang="tr-TR" dirty="0" smtClean="0"/>
              <a:t>Türklerin binlerce yıllık geçmişinde yer alan avcılık sporu, hem savaşa hazırlık hem de beslenme ihtiyaçlarını karşılamak amacıyla yapılırdı. Savaşlardan önce sürgün avları da düzenlenirdi.</a:t>
            </a:r>
            <a:endParaRPr lang="tr-TR"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0" y="0"/>
            <a:ext cx="8686800" cy="1417638"/>
          </a:xfrm>
        </p:spPr>
        <p:txBody>
          <a:bodyPr>
            <a:normAutofit fontScale="90000"/>
          </a:bodyPr>
          <a:lstStyle/>
          <a:p>
            <a:r>
              <a:rPr lang="tr-TR" sz="2800" dirty="0" smtClean="0"/>
              <a:t>İlk Türk devletlerinde yapılan spor faaliyetleri hakkında verilen bilgileri, o dönemde yapılan spor dalları ile eşleştiriniz. </a:t>
            </a:r>
            <a:br>
              <a:rPr lang="tr-TR" sz="2800" dirty="0" smtClean="0"/>
            </a:br>
            <a:endParaRPr lang="tr-TR" sz="2800" dirty="0"/>
          </a:p>
        </p:txBody>
      </p:sp>
      <p:sp>
        <p:nvSpPr>
          <p:cNvPr id="3" name="2 İçerik Yer Tutucusu"/>
          <p:cNvSpPr>
            <a:spLocks noGrp="1"/>
          </p:cNvSpPr>
          <p:nvPr>
            <p:ph sz="half" idx="1"/>
          </p:nvPr>
        </p:nvSpPr>
        <p:spPr>
          <a:xfrm>
            <a:off x="0" y="1214422"/>
            <a:ext cx="4572000" cy="5643578"/>
          </a:xfrm>
        </p:spPr>
        <p:txBody>
          <a:bodyPr>
            <a:normAutofit fontScale="92500" lnSpcReduction="10000"/>
          </a:bodyPr>
          <a:lstStyle/>
          <a:p>
            <a:pPr>
              <a:buNone/>
            </a:pPr>
            <a:r>
              <a:rPr lang="tr-TR" sz="2400" dirty="0" smtClean="0"/>
              <a:t> A)Hem beslenme hem de savaşa hazırlık niteliğinde olan spor dalıdır. </a:t>
            </a:r>
          </a:p>
          <a:p>
            <a:pPr>
              <a:buNone/>
            </a:pPr>
            <a:endParaRPr lang="tr-TR" sz="2400" dirty="0" smtClean="0"/>
          </a:p>
          <a:p>
            <a:pPr>
              <a:buNone/>
            </a:pPr>
            <a:r>
              <a:rPr lang="tr-TR" sz="2400" dirty="0" smtClean="0"/>
              <a:t>B) İçi saman dolu oğlak derisiyle at üzerinde oynanan oyundur. </a:t>
            </a:r>
          </a:p>
          <a:p>
            <a:pPr>
              <a:buNone/>
            </a:pPr>
            <a:endParaRPr lang="tr-TR" sz="2400" dirty="0" smtClean="0"/>
          </a:p>
          <a:p>
            <a:pPr>
              <a:buNone/>
            </a:pPr>
            <a:r>
              <a:rPr lang="tr-TR" sz="2400" dirty="0" smtClean="0"/>
              <a:t>C) Süvarilerin saldırı ve savunma yeteneklerini geliştirmek için oynadığı oyundur. </a:t>
            </a:r>
          </a:p>
          <a:p>
            <a:pPr>
              <a:buNone/>
            </a:pPr>
            <a:endParaRPr lang="tr-TR" sz="2400" dirty="0" smtClean="0"/>
          </a:p>
          <a:p>
            <a:pPr>
              <a:buNone/>
            </a:pPr>
            <a:r>
              <a:rPr lang="tr-TR" sz="2400" dirty="0" smtClean="0"/>
              <a:t>D) Birer metrelik sopayla iki takım hâlinde at üzerinde oynanan oyundur. </a:t>
            </a:r>
          </a:p>
          <a:p>
            <a:pPr>
              <a:buNone/>
            </a:pPr>
            <a:endParaRPr lang="tr-TR" sz="2400" dirty="0" smtClean="0"/>
          </a:p>
          <a:p>
            <a:pPr>
              <a:buNone/>
            </a:pPr>
            <a:r>
              <a:rPr lang="tr-TR" sz="2400" dirty="0" smtClean="0"/>
              <a:t>E) Düğünlerde kızın, kesilen hayvanı kaçırmasıyla başlayan oyundur.</a:t>
            </a:r>
          </a:p>
          <a:p>
            <a:pPr>
              <a:buNone/>
            </a:pPr>
            <a:endParaRPr lang="tr-TR" dirty="0"/>
          </a:p>
        </p:txBody>
      </p:sp>
      <p:sp>
        <p:nvSpPr>
          <p:cNvPr id="4" name="3 İçerik Yer Tutucusu"/>
          <p:cNvSpPr>
            <a:spLocks noGrp="1"/>
          </p:cNvSpPr>
          <p:nvPr>
            <p:ph sz="half" idx="2"/>
          </p:nvPr>
        </p:nvSpPr>
        <p:spPr>
          <a:xfrm>
            <a:off x="3214678" y="1428736"/>
            <a:ext cx="5929322" cy="5643578"/>
          </a:xfrm>
        </p:spPr>
        <p:txBody>
          <a:bodyPr>
            <a:normAutofit fontScale="92500" lnSpcReduction="10000"/>
          </a:bodyPr>
          <a:lstStyle/>
          <a:p>
            <a:pPr lvl="6">
              <a:buClr>
                <a:schemeClr val="tx1"/>
              </a:buClr>
              <a:buFont typeface="Wingdings" pitchFamily="2" charset="2"/>
              <a:buChar char="§"/>
            </a:pPr>
            <a:r>
              <a:rPr lang="tr-TR" sz="2000" dirty="0" err="1" smtClean="0"/>
              <a:t>Gökbörü</a:t>
            </a:r>
            <a:endParaRPr lang="tr-TR" sz="2000" dirty="0" smtClean="0"/>
          </a:p>
          <a:p>
            <a:pPr lvl="6">
              <a:buClr>
                <a:schemeClr val="tx1"/>
              </a:buClr>
              <a:buNone/>
            </a:pPr>
            <a:endParaRPr lang="tr-TR" sz="2000" dirty="0" smtClean="0"/>
          </a:p>
          <a:p>
            <a:pPr lvl="6">
              <a:buClr>
                <a:schemeClr val="tx1"/>
              </a:buClr>
              <a:buFont typeface="Wingdings" pitchFamily="2" charset="2"/>
              <a:buChar char="§"/>
            </a:pPr>
            <a:endParaRPr lang="tr-TR" sz="2000" dirty="0" smtClean="0"/>
          </a:p>
          <a:p>
            <a:pPr lvl="6">
              <a:buClr>
                <a:schemeClr val="tx1"/>
              </a:buClr>
              <a:buFont typeface="Wingdings" pitchFamily="2" charset="2"/>
              <a:buChar char="§"/>
            </a:pPr>
            <a:r>
              <a:rPr lang="tr-TR" sz="2000" dirty="0" smtClean="0"/>
              <a:t>Cirit</a:t>
            </a:r>
          </a:p>
          <a:p>
            <a:pPr lvl="6">
              <a:buClr>
                <a:schemeClr val="tx1"/>
              </a:buClr>
              <a:buNone/>
            </a:pPr>
            <a:endParaRPr lang="tr-TR" sz="2000" dirty="0" smtClean="0"/>
          </a:p>
          <a:p>
            <a:pPr lvl="6">
              <a:buClr>
                <a:schemeClr val="tx1"/>
              </a:buClr>
              <a:buFont typeface="Wingdings" pitchFamily="2" charset="2"/>
              <a:buChar char="§"/>
            </a:pPr>
            <a:endParaRPr lang="tr-TR" sz="2000" dirty="0" smtClean="0"/>
          </a:p>
          <a:p>
            <a:pPr lvl="6">
              <a:buClr>
                <a:schemeClr val="tx1"/>
              </a:buClr>
              <a:buFont typeface="Wingdings" pitchFamily="2" charset="2"/>
              <a:buChar char="§"/>
            </a:pPr>
            <a:r>
              <a:rPr lang="tr-TR" sz="2000" dirty="0" smtClean="0"/>
              <a:t>Avcılık</a:t>
            </a:r>
          </a:p>
          <a:p>
            <a:pPr lvl="6">
              <a:buClr>
                <a:schemeClr val="tx1"/>
              </a:buClr>
              <a:buFont typeface="Wingdings" pitchFamily="2" charset="2"/>
              <a:buChar char="§"/>
            </a:pPr>
            <a:endParaRPr lang="tr-TR" sz="2000" dirty="0" smtClean="0"/>
          </a:p>
          <a:p>
            <a:pPr lvl="6">
              <a:buClr>
                <a:schemeClr val="tx1"/>
              </a:buClr>
              <a:buNone/>
            </a:pPr>
            <a:endParaRPr lang="tr-TR" sz="2000" dirty="0" smtClean="0"/>
          </a:p>
          <a:p>
            <a:pPr lvl="6">
              <a:buClr>
                <a:schemeClr val="tx1"/>
              </a:buClr>
              <a:buFont typeface="Wingdings" pitchFamily="2" charset="2"/>
              <a:buChar char="§"/>
            </a:pPr>
            <a:r>
              <a:rPr lang="tr-TR" sz="2000" dirty="0" err="1" smtClean="0"/>
              <a:t>Kızbörü</a:t>
            </a:r>
            <a:endParaRPr lang="tr-TR" sz="2000" dirty="0" smtClean="0"/>
          </a:p>
          <a:p>
            <a:pPr lvl="6">
              <a:buClr>
                <a:schemeClr val="tx1"/>
              </a:buClr>
              <a:buFont typeface="Wingdings" pitchFamily="2" charset="2"/>
              <a:buChar char="§"/>
            </a:pPr>
            <a:endParaRPr lang="tr-TR" sz="2000" dirty="0" smtClean="0"/>
          </a:p>
          <a:p>
            <a:pPr lvl="6">
              <a:buClr>
                <a:schemeClr val="tx1"/>
              </a:buClr>
              <a:buNone/>
            </a:pPr>
            <a:endParaRPr lang="tr-TR" sz="2000" dirty="0" smtClean="0"/>
          </a:p>
          <a:p>
            <a:pPr lvl="6">
              <a:buClr>
                <a:schemeClr val="tx1"/>
              </a:buClr>
              <a:buFont typeface="Wingdings" pitchFamily="2" charset="2"/>
              <a:buChar char="§"/>
            </a:pPr>
            <a:r>
              <a:rPr lang="tr-TR" sz="2000" dirty="0" smtClean="0"/>
              <a:t>Mızrak</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0" y="0"/>
            <a:ext cx="9144000" cy="4286256"/>
          </a:xfrm>
        </p:spPr>
        <p:txBody>
          <a:bodyPr>
            <a:noAutofit/>
          </a:bodyPr>
          <a:lstStyle/>
          <a:p>
            <a:r>
              <a:rPr lang="tr-TR" sz="3200" dirty="0" smtClean="0"/>
              <a:t>CUMHURİYET DÖNEMİ’NDE SPOR </a:t>
            </a:r>
            <a:br>
              <a:rPr lang="tr-TR" sz="3200" dirty="0" smtClean="0"/>
            </a:br>
            <a:r>
              <a:rPr lang="tr-TR" sz="3200" dirty="0" smtClean="0"/>
              <a:t/>
            </a:r>
            <a:br>
              <a:rPr lang="tr-TR" sz="3200" dirty="0" smtClean="0"/>
            </a:br>
            <a:r>
              <a:rPr lang="tr-TR" sz="3200" dirty="0" smtClean="0"/>
              <a:t>Cumhuriyet’in ilk yıllarında ulus devlet temelli bir anlayış üzerine kurulmuştur. Devlet; savaştan çıkmış yorgun halkın sağlıklı, disiplinli ve üretken bir yapıya sahip olabilmesi için sporu önemli bir faaliyet alanı olarak seçmiştir. </a:t>
            </a:r>
            <a:endParaRPr lang="tr-TR" sz="3200" dirty="0"/>
          </a:p>
        </p:txBody>
      </p:sp>
      <p:sp>
        <p:nvSpPr>
          <p:cNvPr id="3" name="2 İçerik Yer Tutucusu"/>
          <p:cNvSpPr>
            <a:spLocks noGrp="1"/>
          </p:cNvSpPr>
          <p:nvPr>
            <p:ph idx="1"/>
          </p:nvPr>
        </p:nvSpPr>
        <p:spPr>
          <a:xfrm>
            <a:off x="0" y="3786190"/>
            <a:ext cx="9144000" cy="3071810"/>
          </a:xfrm>
        </p:spPr>
        <p:txBody>
          <a:bodyPr>
            <a:normAutofit/>
          </a:bodyPr>
          <a:lstStyle/>
          <a:p>
            <a:pPr algn="ctr">
              <a:buNone/>
            </a:pPr>
            <a:r>
              <a:rPr lang="tr-TR" dirty="0" smtClean="0"/>
              <a:t>Güreşin yanında, modern spor dallarından; </a:t>
            </a:r>
            <a:r>
              <a:rPr lang="tr-TR" dirty="0" err="1" smtClean="0"/>
              <a:t>atletizim</a:t>
            </a:r>
            <a:r>
              <a:rPr lang="tr-TR" dirty="0" smtClean="0"/>
              <a:t>, yelken, basketbol, voleybol, halter, bisiklet, boks, hokey, tenis ve eskrim gibi sportif çalışmaların önü açılmış, bu spor dalları ile ilgili federasyonlar kurulmuştur. </a:t>
            </a:r>
            <a:endParaRPr lang="tr-TR" dirty="0"/>
          </a:p>
        </p:txBody>
      </p:sp>
    </p:spTree>
  </p:cSld>
  <p:clrMapOvr>
    <a:masterClrMapping/>
  </p:clrMapOvr>
  <p:transition>
    <p:wedg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0" y="0"/>
            <a:ext cx="9144000" cy="1000108"/>
          </a:xfrm>
        </p:spPr>
        <p:txBody>
          <a:bodyPr/>
          <a:lstStyle/>
          <a:p>
            <a:r>
              <a:rPr lang="tr-TR" dirty="0" smtClean="0"/>
              <a:t>MİLLİ SPORCULARIMIZ</a:t>
            </a:r>
            <a:endParaRPr lang="tr-TR" dirty="0"/>
          </a:p>
        </p:txBody>
      </p:sp>
      <p:sp>
        <p:nvSpPr>
          <p:cNvPr id="5" name="4 İçerik Yer Tutucusu"/>
          <p:cNvSpPr>
            <a:spLocks noGrp="1"/>
          </p:cNvSpPr>
          <p:nvPr>
            <p:ph sz="half" idx="1"/>
          </p:nvPr>
        </p:nvSpPr>
        <p:spPr>
          <a:xfrm>
            <a:off x="0" y="857232"/>
            <a:ext cx="4214810" cy="6000768"/>
          </a:xfrm>
        </p:spPr>
        <p:txBody>
          <a:bodyPr/>
          <a:lstStyle/>
          <a:p>
            <a:pPr>
              <a:buNone/>
            </a:pPr>
            <a:r>
              <a:rPr lang="tr-TR" dirty="0" smtClean="0"/>
              <a:t>YAŞAR ERKAN 1936 BERLİN </a:t>
            </a:r>
          </a:p>
          <a:p>
            <a:pPr>
              <a:buNone/>
            </a:pPr>
            <a:r>
              <a:rPr lang="tr-TR" dirty="0" smtClean="0"/>
              <a:t>Olimpiyatlarında Güreş</a:t>
            </a:r>
          </a:p>
          <a:p>
            <a:pPr>
              <a:buNone/>
            </a:pPr>
            <a:r>
              <a:rPr lang="tr-TR" dirty="0" smtClean="0"/>
              <a:t>branşında ilk altın</a:t>
            </a:r>
          </a:p>
          <a:p>
            <a:pPr>
              <a:buNone/>
            </a:pPr>
            <a:r>
              <a:rPr lang="tr-TR" dirty="0" smtClean="0"/>
              <a:t>madalyayı kazanmıştır.</a:t>
            </a:r>
            <a:endParaRPr lang="tr-TR" dirty="0"/>
          </a:p>
        </p:txBody>
      </p:sp>
      <p:sp>
        <p:nvSpPr>
          <p:cNvPr id="6" name="5 İçerik Yer Tutucusu"/>
          <p:cNvSpPr>
            <a:spLocks noGrp="1"/>
          </p:cNvSpPr>
          <p:nvPr>
            <p:ph sz="half" idx="2"/>
          </p:nvPr>
        </p:nvSpPr>
        <p:spPr>
          <a:xfrm>
            <a:off x="4643438" y="857232"/>
            <a:ext cx="4500562" cy="6000768"/>
          </a:xfrm>
        </p:spPr>
        <p:txBody>
          <a:bodyPr/>
          <a:lstStyle/>
          <a:p>
            <a:pPr>
              <a:buNone/>
            </a:pPr>
            <a:r>
              <a:rPr lang="tr-TR" dirty="0" smtClean="0"/>
              <a:t>TAHA AKGÜL 2016 RİO DE</a:t>
            </a:r>
          </a:p>
          <a:p>
            <a:pPr>
              <a:buNone/>
            </a:pPr>
            <a:r>
              <a:rPr lang="tr-TR" dirty="0" smtClean="0"/>
              <a:t>JANERİO Olimpiyatlarında</a:t>
            </a:r>
          </a:p>
          <a:p>
            <a:pPr>
              <a:buNone/>
            </a:pPr>
            <a:r>
              <a:rPr lang="tr-TR" dirty="0" smtClean="0"/>
              <a:t>Güreş branşında</a:t>
            </a:r>
          </a:p>
          <a:p>
            <a:pPr>
              <a:buNone/>
            </a:pPr>
            <a:r>
              <a:rPr lang="tr-TR" dirty="0" smtClean="0"/>
              <a:t>Altın madalya kazanmıştır.</a:t>
            </a:r>
            <a:endParaRPr lang="tr-TR" dirty="0"/>
          </a:p>
        </p:txBody>
      </p:sp>
      <p:pic>
        <p:nvPicPr>
          <p:cNvPr id="1026" name="Picture 2" descr="C:\Users\MUHARREM\Desktop\images.jpg"/>
          <p:cNvPicPr>
            <a:picLocks noChangeAspect="1" noChangeArrowheads="1"/>
          </p:cNvPicPr>
          <p:nvPr/>
        </p:nvPicPr>
        <p:blipFill>
          <a:blip r:embed="rId2" cstate="print"/>
          <a:srcRect/>
          <a:stretch>
            <a:fillRect/>
          </a:stretch>
        </p:blipFill>
        <p:spPr bwMode="auto">
          <a:xfrm>
            <a:off x="285720" y="3071786"/>
            <a:ext cx="3857652" cy="3786214"/>
          </a:xfrm>
          <a:prstGeom prst="rect">
            <a:avLst/>
          </a:prstGeom>
          <a:noFill/>
        </p:spPr>
      </p:pic>
      <p:pic>
        <p:nvPicPr>
          <p:cNvPr id="1027" name="Picture 3" descr="C:\Users\MUHARREM\Desktop\200820161844405981724_2.jpg"/>
          <p:cNvPicPr>
            <a:picLocks noChangeAspect="1" noChangeArrowheads="1"/>
          </p:cNvPicPr>
          <p:nvPr/>
        </p:nvPicPr>
        <p:blipFill>
          <a:blip r:embed="rId3" cstate="print"/>
          <a:srcRect/>
          <a:stretch>
            <a:fillRect/>
          </a:stretch>
        </p:blipFill>
        <p:spPr bwMode="auto">
          <a:xfrm>
            <a:off x="4643438" y="3071786"/>
            <a:ext cx="4357718" cy="3786214"/>
          </a:xfrm>
          <a:prstGeom prst="rect">
            <a:avLst/>
          </a:prstGeom>
          <a:noFill/>
        </p:spPr>
      </p:pic>
    </p:spTree>
  </p:cSld>
  <p:clrMapOvr>
    <a:masterClrMapping/>
  </p:clrMapOvr>
  <p:transition>
    <p:circl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Başlık"/>
          <p:cNvSpPr>
            <a:spLocks noGrp="1"/>
          </p:cNvSpPr>
          <p:nvPr>
            <p:ph type="title"/>
          </p:nvPr>
        </p:nvSpPr>
        <p:spPr>
          <a:xfrm>
            <a:off x="0" y="0"/>
            <a:ext cx="9144000" cy="785794"/>
          </a:xfrm>
        </p:spPr>
        <p:txBody>
          <a:bodyPr>
            <a:normAutofit/>
          </a:bodyPr>
          <a:lstStyle/>
          <a:p>
            <a:r>
              <a:rPr lang="tr-TR" dirty="0" smtClean="0"/>
              <a:t> </a:t>
            </a:r>
            <a:endParaRPr lang="tr-TR" dirty="0"/>
          </a:p>
        </p:txBody>
      </p:sp>
      <p:sp>
        <p:nvSpPr>
          <p:cNvPr id="5" name="4 İçerik Yer Tutucusu"/>
          <p:cNvSpPr>
            <a:spLocks noGrp="1"/>
          </p:cNvSpPr>
          <p:nvPr>
            <p:ph sz="half" idx="1"/>
          </p:nvPr>
        </p:nvSpPr>
        <p:spPr>
          <a:xfrm>
            <a:off x="0" y="0"/>
            <a:ext cx="4214810" cy="6858000"/>
          </a:xfrm>
        </p:spPr>
        <p:txBody>
          <a:bodyPr/>
          <a:lstStyle/>
          <a:p>
            <a:pPr>
              <a:buNone/>
            </a:pPr>
            <a:r>
              <a:rPr lang="tr-TR" dirty="0" smtClean="0"/>
              <a:t>NAİM SÜLEYMANOĞLU</a:t>
            </a:r>
          </a:p>
          <a:p>
            <a:pPr>
              <a:buNone/>
            </a:pPr>
            <a:r>
              <a:rPr lang="tr-TR" dirty="0" smtClean="0"/>
              <a:t>1988 Seul Olimpiyatlarında</a:t>
            </a:r>
          </a:p>
          <a:p>
            <a:pPr>
              <a:buNone/>
            </a:pPr>
            <a:r>
              <a:rPr lang="tr-TR" dirty="0" smtClean="0"/>
              <a:t>Halter branşında ilk altın</a:t>
            </a:r>
          </a:p>
          <a:p>
            <a:pPr>
              <a:buNone/>
            </a:pPr>
            <a:r>
              <a:rPr lang="tr-TR" dirty="0" smtClean="0"/>
              <a:t>madalyayı kazanmıştır.</a:t>
            </a:r>
            <a:endParaRPr lang="tr-TR" dirty="0"/>
          </a:p>
        </p:txBody>
      </p:sp>
      <p:sp>
        <p:nvSpPr>
          <p:cNvPr id="6" name="5 İçerik Yer Tutucusu"/>
          <p:cNvSpPr>
            <a:spLocks noGrp="1"/>
          </p:cNvSpPr>
          <p:nvPr>
            <p:ph sz="half" idx="2"/>
          </p:nvPr>
        </p:nvSpPr>
        <p:spPr>
          <a:xfrm>
            <a:off x="4857752" y="0"/>
            <a:ext cx="4286248" cy="6858000"/>
          </a:xfrm>
        </p:spPr>
        <p:txBody>
          <a:bodyPr/>
          <a:lstStyle/>
          <a:p>
            <a:pPr>
              <a:buNone/>
            </a:pPr>
            <a:r>
              <a:rPr lang="tr-TR" dirty="0" smtClean="0"/>
              <a:t>NURCAN TAYLAN 2004</a:t>
            </a:r>
          </a:p>
          <a:p>
            <a:pPr>
              <a:buNone/>
            </a:pPr>
            <a:r>
              <a:rPr lang="tr-TR" dirty="0" smtClean="0"/>
              <a:t>ATİNA Olimpiyatlarında</a:t>
            </a:r>
          </a:p>
          <a:p>
            <a:pPr>
              <a:buNone/>
            </a:pPr>
            <a:r>
              <a:rPr lang="tr-TR" dirty="0" smtClean="0"/>
              <a:t>Halter branşında altın</a:t>
            </a:r>
          </a:p>
          <a:p>
            <a:pPr>
              <a:buNone/>
            </a:pPr>
            <a:r>
              <a:rPr lang="tr-TR" dirty="0" smtClean="0"/>
              <a:t>madalya kazanmıştır.</a:t>
            </a:r>
          </a:p>
        </p:txBody>
      </p:sp>
      <p:pic>
        <p:nvPicPr>
          <p:cNvPr id="2050" name="Picture 2" descr="C:\Users\MUHARREM\Desktop\59c9e688d3806c13c015c6a0.jpg"/>
          <p:cNvPicPr>
            <a:picLocks noChangeAspect="1" noChangeArrowheads="1"/>
          </p:cNvPicPr>
          <p:nvPr/>
        </p:nvPicPr>
        <p:blipFill>
          <a:blip r:embed="rId2" cstate="print"/>
          <a:srcRect/>
          <a:stretch>
            <a:fillRect/>
          </a:stretch>
        </p:blipFill>
        <p:spPr bwMode="auto">
          <a:xfrm>
            <a:off x="214282" y="2786058"/>
            <a:ext cx="3929090" cy="4071942"/>
          </a:xfrm>
          <a:prstGeom prst="rect">
            <a:avLst/>
          </a:prstGeom>
          <a:noFill/>
        </p:spPr>
      </p:pic>
      <p:pic>
        <p:nvPicPr>
          <p:cNvPr id="2051" name="Picture 3" descr="C:\Users\MUHARREM\Desktop\5b0ea3cdae298b43d2f8e90b.jpg"/>
          <p:cNvPicPr>
            <a:picLocks noChangeAspect="1" noChangeArrowheads="1"/>
          </p:cNvPicPr>
          <p:nvPr/>
        </p:nvPicPr>
        <p:blipFill>
          <a:blip r:embed="rId3" cstate="print"/>
          <a:srcRect/>
          <a:stretch>
            <a:fillRect/>
          </a:stretch>
        </p:blipFill>
        <p:spPr bwMode="auto">
          <a:xfrm>
            <a:off x="4643438" y="2714620"/>
            <a:ext cx="4286280" cy="4143380"/>
          </a:xfrm>
          <a:prstGeom prst="rect">
            <a:avLst/>
          </a:prstGeom>
          <a:noFill/>
        </p:spPr>
      </p:pic>
    </p:spTree>
  </p:cSld>
  <p:clrMapOvr>
    <a:masterClrMapping/>
  </p:clrMapOvr>
  <p:transition>
    <p:zo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Başlık"/>
          <p:cNvSpPr>
            <a:spLocks noGrp="1"/>
          </p:cNvSpPr>
          <p:nvPr>
            <p:ph type="title"/>
          </p:nvPr>
        </p:nvSpPr>
        <p:spPr>
          <a:xfrm>
            <a:off x="0" y="0"/>
            <a:ext cx="8929718" cy="428604"/>
          </a:xfrm>
        </p:spPr>
        <p:txBody>
          <a:bodyPr>
            <a:normAutofit fontScale="90000"/>
          </a:bodyPr>
          <a:lstStyle/>
          <a:p>
            <a:r>
              <a:rPr lang="tr-TR" dirty="0" smtClean="0"/>
              <a:t> </a:t>
            </a:r>
            <a:endParaRPr lang="tr-TR" dirty="0"/>
          </a:p>
        </p:txBody>
      </p:sp>
      <p:sp>
        <p:nvSpPr>
          <p:cNvPr id="5" name="4 İçerik Yer Tutucusu"/>
          <p:cNvSpPr>
            <a:spLocks noGrp="1"/>
          </p:cNvSpPr>
          <p:nvPr>
            <p:ph sz="half" idx="1"/>
          </p:nvPr>
        </p:nvSpPr>
        <p:spPr>
          <a:xfrm>
            <a:off x="0" y="0"/>
            <a:ext cx="4495800" cy="6858000"/>
          </a:xfrm>
        </p:spPr>
        <p:txBody>
          <a:bodyPr/>
          <a:lstStyle/>
          <a:p>
            <a:pPr>
              <a:buNone/>
            </a:pPr>
            <a:r>
              <a:rPr lang="tr-TR" dirty="0" smtClean="0"/>
              <a:t>HÜSEYİN ÖZKAN 2000</a:t>
            </a:r>
          </a:p>
          <a:p>
            <a:pPr>
              <a:buNone/>
            </a:pPr>
            <a:r>
              <a:rPr lang="tr-TR" dirty="0" smtClean="0"/>
              <a:t>SİDNEY Olimpiyatlarında Judo</a:t>
            </a:r>
          </a:p>
          <a:p>
            <a:pPr>
              <a:buNone/>
            </a:pPr>
            <a:r>
              <a:rPr lang="tr-TR" dirty="0" smtClean="0"/>
              <a:t>Branşında İlk altın madalyayı</a:t>
            </a:r>
          </a:p>
          <a:p>
            <a:pPr>
              <a:buNone/>
            </a:pPr>
            <a:r>
              <a:rPr lang="tr-TR" dirty="0" smtClean="0"/>
              <a:t>kazanmıştır.</a:t>
            </a:r>
            <a:endParaRPr lang="tr-TR" dirty="0"/>
          </a:p>
        </p:txBody>
      </p:sp>
      <p:sp>
        <p:nvSpPr>
          <p:cNvPr id="6" name="5 İçerik Yer Tutucusu"/>
          <p:cNvSpPr>
            <a:spLocks noGrp="1"/>
          </p:cNvSpPr>
          <p:nvPr>
            <p:ph sz="half" idx="2"/>
          </p:nvPr>
        </p:nvSpPr>
        <p:spPr>
          <a:xfrm>
            <a:off x="4648200" y="0"/>
            <a:ext cx="4495800" cy="6858000"/>
          </a:xfrm>
        </p:spPr>
        <p:txBody>
          <a:bodyPr/>
          <a:lstStyle/>
          <a:p>
            <a:pPr>
              <a:buNone/>
            </a:pPr>
            <a:r>
              <a:rPr lang="tr-TR" dirty="0" smtClean="0"/>
              <a:t>SERVET TAZEGÜL 2012</a:t>
            </a:r>
          </a:p>
          <a:p>
            <a:pPr>
              <a:buNone/>
            </a:pPr>
            <a:r>
              <a:rPr lang="tr-TR" dirty="0" smtClean="0"/>
              <a:t>LONDRA Olimpiyatlarında</a:t>
            </a:r>
          </a:p>
          <a:p>
            <a:pPr>
              <a:buNone/>
            </a:pPr>
            <a:r>
              <a:rPr lang="tr-TR" dirty="0" smtClean="0"/>
              <a:t>TEAKWANDO Branşında İlk</a:t>
            </a:r>
          </a:p>
          <a:p>
            <a:pPr>
              <a:buNone/>
            </a:pPr>
            <a:r>
              <a:rPr lang="tr-TR" dirty="0" smtClean="0"/>
              <a:t>Altın madalyayı kazanmıştır.</a:t>
            </a:r>
            <a:endParaRPr lang="tr-TR" dirty="0"/>
          </a:p>
        </p:txBody>
      </p:sp>
      <p:pic>
        <p:nvPicPr>
          <p:cNvPr id="3074" name="Picture 2" descr="C:\Users\MUHARREM\Desktop\CpqXMMtXEAAVWQa.jpg"/>
          <p:cNvPicPr>
            <a:picLocks noChangeAspect="1" noChangeArrowheads="1"/>
          </p:cNvPicPr>
          <p:nvPr/>
        </p:nvPicPr>
        <p:blipFill>
          <a:blip r:embed="rId2" cstate="print"/>
          <a:srcRect/>
          <a:stretch>
            <a:fillRect/>
          </a:stretch>
        </p:blipFill>
        <p:spPr bwMode="auto">
          <a:xfrm>
            <a:off x="0" y="2285992"/>
            <a:ext cx="4214810" cy="4572008"/>
          </a:xfrm>
          <a:prstGeom prst="rect">
            <a:avLst/>
          </a:prstGeom>
          <a:noFill/>
        </p:spPr>
      </p:pic>
      <p:pic>
        <p:nvPicPr>
          <p:cNvPr id="3075" name="Picture 3" descr="C:\Users\MUHARREM\Desktop\536663996c05090b84969553.jpg"/>
          <p:cNvPicPr>
            <a:picLocks noChangeAspect="1" noChangeArrowheads="1"/>
          </p:cNvPicPr>
          <p:nvPr/>
        </p:nvPicPr>
        <p:blipFill>
          <a:blip r:embed="rId3" cstate="print"/>
          <a:srcRect/>
          <a:stretch>
            <a:fillRect/>
          </a:stretch>
        </p:blipFill>
        <p:spPr bwMode="auto">
          <a:xfrm>
            <a:off x="4643438" y="2214555"/>
            <a:ext cx="4214842" cy="4643445"/>
          </a:xfrm>
          <a:prstGeom prst="rect">
            <a:avLst/>
          </a:prstGeom>
          <a:noFill/>
        </p:spPr>
      </p:pic>
    </p:spTree>
  </p:cSld>
  <p:clrMapOvr>
    <a:masterClrMapping/>
  </p:clrMapOvr>
  <p:transition>
    <p:randomBa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Başlık"/>
          <p:cNvSpPr>
            <a:spLocks noGrp="1"/>
          </p:cNvSpPr>
          <p:nvPr>
            <p:ph type="title"/>
          </p:nvPr>
        </p:nvSpPr>
        <p:spPr/>
        <p:txBody>
          <a:bodyPr/>
          <a:lstStyle/>
          <a:p>
            <a:r>
              <a:rPr lang="tr-TR" dirty="0" smtClean="0"/>
              <a:t> </a:t>
            </a:r>
            <a:endParaRPr lang="tr-TR" dirty="0"/>
          </a:p>
        </p:txBody>
      </p:sp>
      <p:sp>
        <p:nvSpPr>
          <p:cNvPr id="7" name="6 İçerik Yer Tutucusu"/>
          <p:cNvSpPr>
            <a:spLocks noGrp="1"/>
          </p:cNvSpPr>
          <p:nvPr>
            <p:ph sz="half" idx="1"/>
          </p:nvPr>
        </p:nvSpPr>
        <p:spPr>
          <a:xfrm>
            <a:off x="0" y="0"/>
            <a:ext cx="4495800" cy="6858000"/>
          </a:xfrm>
        </p:spPr>
        <p:txBody>
          <a:bodyPr/>
          <a:lstStyle/>
          <a:p>
            <a:pPr>
              <a:buNone/>
            </a:pPr>
            <a:r>
              <a:rPr lang="tr-TR" dirty="0" smtClean="0"/>
              <a:t>MALİK BEYLEROĞLU 1996</a:t>
            </a:r>
          </a:p>
          <a:p>
            <a:pPr>
              <a:buNone/>
            </a:pPr>
            <a:r>
              <a:rPr lang="tr-TR" dirty="0" smtClean="0"/>
              <a:t>ATLANTA  Olimpiyatlarında</a:t>
            </a:r>
          </a:p>
          <a:p>
            <a:pPr>
              <a:buNone/>
            </a:pPr>
            <a:r>
              <a:rPr lang="tr-TR" dirty="0" smtClean="0"/>
              <a:t>Boks branşında İlk gümüş</a:t>
            </a:r>
          </a:p>
          <a:p>
            <a:pPr>
              <a:buNone/>
            </a:pPr>
            <a:r>
              <a:rPr lang="tr-TR" dirty="0" smtClean="0"/>
              <a:t>madalyayı kazanmıştır.</a:t>
            </a:r>
            <a:endParaRPr lang="tr-TR" dirty="0"/>
          </a:p>
        </p:txBody>
      </p:sp>
      <p:sp>
        <p:nvSpPr>
          <p:cNvPr id="8" name="7 İçerik Yer Tutucusu"/>
          <p:cNvSpPr>
            <a:spLocks noGrp="1"/>
          </p:cNvSpPr>
          <p:nvPr>
            <p:ph sz="half" idx="2"/>
          </p:nvPr>
        </p:nvSpPr>
        <p:spPr>
          <a:xfrm>
            <a:off x="4648200" y="0"/>
            <a:ext cx="4495800" cy="6858000"/>
          </a:xfrm>
        </p:spPr>
        <p:txBody>
          <a:bodyPr/>
          <a:lstStyle/>
          <a:p>
            <a:pPr>
              <a:buNone/>
            </a:pPr>
            <a:r>
              <a:rPr lang="tr-TR" dirty="0" smtClean="0"/>
              <a:t>RUHİ SARIALP 1948 LONDRA</a:t>
            </a:r>
          </a:p>
          <a:p>
            <a:pPr>
              <a:buNone/>
            </a:pPr>
            <a:r>
              <a:rPr lang="tr-TR" dirty="0" smtClean="0"/>
              <a:t>Olimpiyatlarında Atletizm</a:t>
            </a:r>
          </a:p>
          <a:p>
            <a:pPr>
              <a:buNone/>
            </a:pPr>
            <a:r>
              <a:rPr lang="tr-TR" dirty="0" smtClean="0"/>
              <a:t>branşında ilk bronz madalyayı</a:t>
            </a:r>
          </a:p>
          <a:p>
            <a:pPr>
              <a:buNone/>
            </a:pPr>
            <a:r>
              <a:rPr lang="tr-TR" dirty="0" smtClean="0"/>
              <a:t>kazanmıştır.</a:t>
            </a:r>
            <a:endParaRPr lang="tr-TR" dirty="0"/>
          </a:p>
        </p:txBody>
      </p:sp>
      <p:pic>
        <p:nvPicPr>
          <p:cNvPr id="4098" name="Picture 2" descr="C:\Users\MUHARREM\Desktop\hqdefault.jpg"/>
          <p:cNvPicPr>
            <a:picLocks noChangeAspect="1" noChangeArrowheads="1"/>
          </p:cNvPicPr>
          <p:nvPr/>
        </p:nvPicPr>
        <p:blipFill>
          <a:blip r:embed="rId2" cstate="print"/>
          <a:srcRect/>
          <a:stretch>
            <a:fillRect/>
          </a:stretch>
        </p:blipFill>
        <p:spPr bwMode="auto">
          <a:xfrm>
            <a:off x="0" y="2357430"/>
            <a:ext cx="4572000" cy="4500570"/>
          </a:xfrm>
          <a:prstGeom prst="rect">
            <a:avLst/>
          </a:prstGeom>
          <a:noFill/>
        </p:spPr>
      </p:pic>
      <p:pic>
        <p:nvPicPr>
          <p:cNvPr id="4099" name="Picture 3" descr="C:\Users\MUHARREM\Desktop\ruhi_sarialp_dogdu290tarihtebugun.jpeg"/>
          <p:cNvPicPr>
            <a:picLocks noChangeAspect="1" noChangeArrowheads="1"/>
          </p:cNvPicPr>
          <p:nvPr/>
        </p:nvPicPr>
        <p:blipFill>
          <a:blip r:embed="rId3" cstate="print"/>
          <a:srcRect/>
          <a:stretch>
            <a:fillRect/>
          </a:stretch>
        </p:blipFill>
        <p:spPr bwMode="auto">
          <a:xfrm>
            <a:off x="5072066" y="2357430"/>
            <a:ext cx="3929090" cy="4500570"/>
          </a:xfrm>
          <a:prstGeom prst="rect">
            <a:avLst/>
          </a:prstGeom>
          <a:noFill/>
        </p:spPr>
      </p:pic>
    </p:spTree>
  </p:cSld>
  <p:clrMapOvr>
    <a:masterClrMapping/>
  </p:clrMapOvr>
  <p:transition>
    <p:comb dir="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Başlık"/>
          <p:cNvSpPr>
            <a:spLocks noGrp="1"/>
          </p:cNvSpPr>
          <p:nvPr>
            <p:ph type="title"/>
          </p:nvPr>
        </p:nvSpPr>
        <p:spPr/>
        <p:txBody>
          <a:bodyPr/>
          <a:lstStyle/>
          <a:p>
            <a:r>
              <a:rPr lang="tr-TR" dirty="0" smtClean="0"/>
              <a:t> </a:t>
            </a:r>
            <a:endParaRPr lang="tr-TR" dirty="0"/>
          </a:p>
        </p:txBody>
      </p:sp>
      <p:sp>
        <p:nvSpPr>
          <p:cNvPr id="5" name="4 İçerik Yer Tutucusu"/>
          <p:cNvSpPr>
            <a:spLocks noGrp="1"/>
          </p:cNvSpPr>
          <p:nvPr>
            <p:ph sz="half" idx="1"/>
          </p:nvPr>
        </p:nvSpPr>
        <p:spPr>
          <a:xfrm>
            <a:off x="0" y="0"/>
            <a:ext cx="4495800" cy="6858000"/>
          </a:xfrm>
        </p:spPr>
        <p:txBody>
          <a:bodyPr/>
          <a:lstStyle/>
          <a:p>
            <a:pPr>
              <a:buNone/>
            </a:pPr>
            <a:r>
              <a:rPr lang="tr-TR" dirty="0" smtClean="0"/>
              <a:t>KORHAN YAMAÇ 2004 ATİNA </a:t>
            </a:r>
          </a:p>
          <a:p>
            <a:pPr>
              <a:buNone/>
            </a:pPr>
            <a:r>
              <a:rPr lang="tr-TR" dirty="0" err="1" smtClean="0"/>
              <a:t>Paralimpik</a:t>
            </a:r>
            <a:r>
              <a:rPr lang="tr-TR" dirty="0" smtClean="0"/>
              <a:t> Oyunlarında</a:t>
            </a:r>
          </a:p>
          <a:p>
            <a:pPr>
              <a:buNone/>
            </a:pPr>
            <a:r>
              <a:rPr lang="tr-TR" dirty="0" smtClean="0"/>
              <a:t>ATICILIK branşında İlk altın</a:t>
            </a:r>
          </a:p>
          <a:p>
            <a:pPr>
              <a:buNone/>
            </a:pPr>
            <a:r>
              <a:rPr lang="tr-TR" dirty="0" smtClean="0"/>
              <a:t>Madalyayı kazanmıştır.</a:t>
            </a:r>
            <a:endParaRPr lang="tr-TR" dirty="0"/>
          </a:p>
        </p:txBody>
      </p:sp>
      <p:sp>
        <p:nvSpPr>
          <p:cNvPr id="6" name="5 İçerik Yer Tutucusu"/>
          <p:cNvSpPr>
            <a:spLocks noGrp="1"/>
          </p:cNvSpPr>
          <p:nvPr>
            <p:ph sz="half" idx="2"/>
          </p:nvPr>
        </p:nvSpPr>
        <p:spPr>
          <a:xfrm>
            <a:off x="4648200" y="0"/>
            <a:ext cx="4495800" cy="6858000"/>
          </a:xfrm>
        </p:spPr>
        <p:txBody>
          <a:bodyPr/>
          <a:lstStyle/>
          <a:p>
            <a:pPr>
              <a:buNone/>
            </a:pPr>
            <a:r>
              <a:rPr lang="tr-TR" dirty="0" smtClean="0"/>
              <a:t>GİZEM GİRİŞMEN 2008 PEKİN</a:t>
            </a:r>
          </a:p>
          <a:p>
            <a:pPr>
              <a:buNone/>
            </a:pPr>
            <a:r>
              <a:rPr lang="tr-TR" dirty="0" err="1" smtClean="0"/>
              <a:t>Paralimpik</a:t>
            </a:r>
            <a:r>
              <a:rPr lang="tr-TR" dirty="0" smtClean="0"/>
              <a:t> Oyunlarında</a:t>
            </a:r>
          </a:p>
          <a:p>
            <a:pPr>
              <a:buNone/>
            </a:pPr>
            <a:r>
              <a:rPr lang="tr-TR" dirty="0" smtClean="0"/>
              <a:t>OKÇULUK Branşında İlk altın</a:t>
            </a:r>
          </a:p>
          <a:p>
            <a:pPr>
              <a:buNone/>
            </a:pPr>
            <a:r>
              <a:rPr lang="tr-TR" dirty="0" smtClean="0"/>
              <a:t>Madalyayı kazanmıştır.</a:t>
            </a:r>
            <a:endParaRPr lang="tr-TR" dirty="0"/>
          </a:p>
        </p:txBody>
      </p:sp>
      <p:pic>
        <p:nvPicPr>
          <p:cNvPr id="5122" name="Picture 2" descr="C:\Users\MUHARREM\Desktop\1211223_620x410.jpg"/>
          <p:cNvPicPr>
            <a:picLocks noChangeAspect="1" noChangeArrowheads="1"/>
          </p:cNvPicPr>
          <p:nvPr/>
        </p:nvPicPr>
        <p:blipFill>
          <a:blip r:embed="rId2" cstate="print"/>
          <a:srcRect/>
          <a:stretch>
            <a:fillRect/>
          </a:stretch>
        </p:blipFill>
        <p:spPr bwMode="auto">
          <a:xfrm>
            <a:off x="0" y="2285992"/>
            <a:ext cx="4516464" cy="4572008"/>
          </a:xfrm>
          <a:prstGeom prst="rect">
            <a:avLst/>
          </a:prstGeom>
          <a:noFill/>
        </p:spPr>
      </p:pic>
      <p:pic>
        <p:nvPicPr>
          <p:cNvPr id="5123" name="Picture 3" descr="C:\Users\MUHARREM\Desktop\gizem.jpg"/>
          <p:cNvPicPr>
            <a:picLocks noChangeAspect="1" noChangeArrowheads="1"/>
          </p:cNvPicPr>
          <p:nvPr/>
        </p:nvPicPr>
        <p:blipFill>
          <a:blip r:embed="rId3" cstate="print"/>
          <a:srcRect/>
          <a:stretch>
            <a:fillRect/>
          </a:stretch>
        </p:blipFill>
        <p:spPr bwMode="auto">
          <a:xfrm>
            <a:off x="4643438" y="2285992"/>
            <a:ext cx="4500562" cy="4572008"/>
          </a:xfrm>
          <a:prstGeom prst="rect">
            <a:avLst/>
          </a:prstGeom>
          <a:noFill/>
        </p:spPr>
      </p:pic>
    </p:spTree>
  </p:cSld>
  <p:clrMapOvr>
    <a:masterClrMapping/>
  </p:clrMapOvr>
  <p:transition>
    <p:pull dir="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idx="4294967295"/>
          </p:nvPr>
        </p:nvSpPr>
        <p:spPr>
          <a:xfrm>
            <a:off x="0" y="0"/>
            <a:ext cx="9144000" cy="3500438"/>
          </a:xfrm>
        </p:spPr>
        <p:txBody>
          <a:bodyPr>
            <a:normAutofit/>
          </a:bodyPr>
          <a:lstStyle/>
          <a:p>
            <a:r>
              <a:rPr lang="tr-TR" sz="2800" dirty="0" smtClean="0"/>
              <a:t>1. Spor faaliyetleri insanlar arasında dayanışma duygusunu geliştirir mi?</a:t>
            </a:r>
            <a:br>
              <a:rPr lang="tr-TR" sz="2800" dirty="0" smtClean="0"/>
            </a:br>
            <a:r>
              <a:rPr lang="tr-TR" sz="2800" dirty="0" smtClean="0"/>
              <a:t> </a:t>
            </a:r>
            <a:br>
              <a:rPr lang="tr-TR" sz="2800" dirty="0" smtClean="0"/>
            </a:br>
            <a:r>
              <a:rPr lang="tr-TR" sz="2800" dirty="0" smtClean="0"/>
              <a:t/>
            </a:r>
            <a:br>
              <a:rPr lang="tr-TR" sz="2800" dirty="0" smtClean="0"/>
            </a:br>
            <a:r>
              <a:rPr lang="tr-TR" sz="2800" dirty="0" smtClean="0"/>
              <a:t> 2.Geçmişteki spor faaliyetleri ile günümüzdeki spor faaliyetlerinin benzerlikleri hakkında neler söyleyebilirsiniz?</a:t>
            </a:r>
            <a:br>
              <a:rPr lang="tr-TR" sz="2800" dirty="0" smtClean="0"/>
            </a:br>
            <a:endParaRPr lang="tr-TR" sz="2800" dirty="0"/>
          </a:p>
        </p:txBody>
      </p:sp>
    </p:spTree>
  </p:cSld>
  <p:clrMapOvr>
    <a:masterClrMapping/>
  </p:clrMapOvr>
  <p:transition>
    <p:wedg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Başlık"/>
          <p:cNvSpPr>
            <a:spLocks noGrp="1"/>
          </p:cNvSpPr>
          <p:nvPr>
            <p:ph type="title"/>
          </p:nvPr>
        </p:nvSpPr>
        <p:spPr/>
        <p:txBody>
          <a:bodyPr/>
          <a:lstStyle/>
          <a:p>
            <a:r>
              <a:rPr lang="tr-TR" dirty="0" smtClean="0"/>
              <a:t> </a:t>
            </a:r>
            <a:endParaRPr lang="tr-TR" dirty="0"/>
          </a:p>
        </p:txBody>
      </p:sp>
      <p:sp>
        <p:nvSpPr>
          <p:cNvPr id="5" name="4 İçerik Yer Tutucusu"/>
          <p:cNvSpPr>
            <a:spLocks noGrp="1"/>
          </p:cNvSpPr>
          <p:nvPr>
            <p:ph sz="half" idx="1"/>
          </p:nvPr>
        </p:nvSpPr>
        <p:spPr>
          <a:xfrm>
            <a:off x="0" y="0"/>
            <a:ext cx="4495800" cy="6858000"/>
          </a:xfrm>
        </p:spPr>
        <p:txBody>
          <a:bodyPr/>
          <a:lstStyle/>
          <a:p>
            <a:pPr>
              <a:buNone/>
            </a:pPr>
            <a:r>
              <a:rPr lang="tr-TR" dirty="0" smtClean="0"/>
              <a:t>GOALBALL BAYAN MİLLİ</a:t>
            </a:r>
          </a:p>
          <a:p>
            <a:pPr>
              <a:buNone/>
            </a:pPr>
            <a:r>
              <a:rPr lang="tr-TR" dirty="0" smtClean="0"/>
              <a:t>TAKIMI 2016 RIO DE JANERIO</a:t>
            </a:r>
          </a:p>
          <a:p>
            <a:pPr>
              <a:buNone/>
            </a:pPr>
            <a:r>
              <a:rPr lang="tr-TR" dirty="0" err="1" smtClean="0"/>
              <a:t>Paralimpik</a:t>
            </a:r>
            <a:r>
              <a:rPr lang="tr-TR" dirty="0" smtClean="0"/>
              <a:t> Oyunlarında Altın</a:t>
            </a:r>
          </a:p>
          <a:p>
            <a:pPr>
              <a:buNone/>
            </a:pPr>
            <a:r>
              <a:rPr lang="tr-TR" dirty="0" smtClean="0"/>
              <a:t>madalya kazanmıştır.</a:t>
            </a:r>
            <a:endParaRPr lang="tr-TR" dirty="0"/>
          </a:p>
        </p:txBody>
      </p:sp>
      <p:sp>
        <p:nvSpPr>
          <p:cNvPr id="6" name="5 İçerik Yer Tutucusu"/>
          <p:cNvSpPr>
            <a:spLocks noGrp="1"/>
          </p:cNvSpPr>
          <p:nvPr>
            <p:ph sz="half" idx="2"/>
          </p:nvPr>
        </p:nvSpPr>
        <p:spPr>
          <a:xfrm>
            <a:off x="4648200" y="0"/>
            <a:ext cx="4495800" cy="6858000"/>
          </a:xfrm>
        </p:spPr>
        <p:txBody>
          <a:bodyPr/>
          <a:lstStyle/>
          <a:p>
            <a:pPr>
              <a:buNone/>
            </a:pPr>
            <a:r>
              <a:rPr lang="tr-TR" dirty="0" smtClean="0"/>
              <a:t>ABDULLAH ÖZTÜRK 2016</a:t>
            </a:r>
          </a:p>
          <a:p>
            <a:pPr>
              <a:buNone/>
            </a:pPr>
            <a:r>
              <a:rPr lang="tr-TR" dirty="0" smtClean="0"/>
              <a:t>RIO </a:t>
            </a:r>
            <a:r>
              <a:rPr lang="tr-TR" dirty="0" err="1" smtClean="0"/>
              <a:t>Paralimpik</a:t>
            </a:r>
            <a:r>
              <a:rPr lang="tr-TR" dirty="0" smtClean="0"/>
              <a:t> Oyunlarında</a:t>
            </a:r>
          </a:p>
          <a:p>
            <a:pPr>
              <a:buNone/>
            </a:pPr>
            <a:r>
              <a:rPr lang="tr-TR" dirty="0" smtClean="0"/>
              <a:t>Masa Tenisi Branşında Altın</a:t>
            </a:r>
          </a:p>
          <a:p>
            <a:pPr>
              <a:buNone/>
            </a:pPr>
            <a:r>
              <a:rPr lang="tr-TR" dirty="0" smtClean="0"/>
              <a:t>Madalya kazanmıştır</a:t>
            </a:r>
            <a:endParaRPr lang="tr-TR" dirty="0"/>
          </a:p>
        </p:txBody>
      </p:sp>
      <p:pic>
        <p:nvPicPr>
          <p:cNvPr id="6146" name="Picture 2" descr="C:\Users\MUHARREM\Desktop\cini-4-1-yenen-goalball-kadin-milli-takimimiz-turkiyeye-2016-rio-001.jpg"/>
          <p:cNvPicPr>
            <a:picLocks noChangeAspect="1" noChangeArrowheads="1"/>
          </p:cNvPicPr>
          <p:nvPr/>
        </p:nvPicPr>
        <p:blipFill>
          <a:blip r:embed="rId2" cstate="print"/>
          <a:srcRect/>
          <a:stretch>
            <a:fillRect/>
          </a:stretch>
        </p:blipFill>
        <p:spPr bwMode="auto">
          <a:xfrm>
            <a:off x="0" y="2214554"/>
            <a:ext cx="4429124" cy="4643446"/>
          </a:xfrm>
          <a:prstGeom prst="rect">
            <a:avLst/>
          </a:prstGeom>
          <a:noFill/>
        </p:spPr>
      </p:pic>
      <p:pic>
        <p:nvPicPr>
          <p:cNvPr id="6147" name="Picture 3" descr="C:\Users\MUHARREM\Desktop\1296863_620x410.jpg"/>
          <p:cNvPicPr>
            <a:picLocks noChangeAspect="1" noChangeArrowheads="1"/>
          </p:cNvPicPr>
          <p:nvPr/>
        </p:nvPicPr>
        <p:blipFill>
          <a:blip r:embed="rId3" cstate="print"/>
          <a:srcRect/>
          <a:stretch>
            <a:fillRect/>
          </a:stretch>
        </p:blipFill>
        <p:spPr bwMode="auto">
          <a:xfrm>
            <a:off x="4643438" y="2214554"/>
            <a:ext cx="4500562" cy="4643446"/>
          </a:xfrm>
          <a:prstGeom prst="rect">
            <a:avLst/>
          </a:prstGeom>
          <a:noFill/>
        </p:spPr>
      </p:pic>
    </p:spTree>
  </p:cSld>
  <p:clrMapOvr>
    <a:masterClrMapping/>
  </p:clrMapOvr>
  <p:transition>
    <p:push di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Başlık"/>
          <p:cNvSpPr>
            <a:spLocks noGrp="1"/>
          </p:cNvSpPr>
          <p:nvPr>
            <p:ph type="title"/>
          </p:nvPr>
        </p:nvSpPr>
        <p:spPr>
          <a:xfrm>
            <a:off x="0" y="0"/>
            <a:ext cx="9144000" cy="6858000"/>
          </a:xfrm>
        </p:spPr>
        <p:txBody>
          <a:bodyPr>
            <a:normAutofit/>
          </a:bodyPr>
          <a:lstStyle/>
          <a:p>
            <a:r>
              <a:rPr lang="tr-TR" sz="8000" b="1" dirty="0" smtClean="0"/>
              <a:t>ETKİNLİK</a:t>
            </a:r>
            <a:endParaRPr lang="tr-TR" sz="8000" b="1"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5" name="4 İçerik Yer Tutucusu" descr="20181107_144654.jpg"/>
          <p:cNvPicPr>
            <a:picLocks noGrp="1" noChangeAspect="1"/>
          </p:cNvPicPr>
          <p:nvPr>
            <p:ph sz="half" idx="1"/>
          </p:nvPr>
        </p:nvPicPr>
        <p:blipFill>
          <a:blip r:embed="rId2" cstate="print"/>
          <a:stretch>
            <a:fillRect/>
          </a:stretch>
        </p:blipFill>
        <p:spPr>
          <a:xfrm>
            <a:off x="0" y="0"/>
            <a:ext cx="9144000" cy="6858000"/>
          </a:xfrm>
        </p:spPr>
      </p:pic>
      <p:sp>
        <p:nvSpPr>
          <p:cNvPr id="4" name="3 İçerik Yer Tutucusu"/>
          <p:cNvSpPr>
            <a:spLocks noGrp="1"/>
          </p:cNvSpPr>
          <p:nvPr>
            <p:ph sz="half" idx="2"/>
          </p:nvPr>
        </p:nvSpPr>
        <p:spPr/>
        <p:txBody>
          <a:bodyPr/>
          <a:lstStyle/>
          <a:p>
            <a:r>
              <a:rPr lang="tr-TR" dirty="0" smtClean="0"/>
              <a:t> </a:t>
            </a:r>
            <a:endParaRPr lang="tr-T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Başlık"/>
          <p:cNvSpPr>
            <a:spLocks noGrp="1"/>
          </p:cNvSpPr>
          <p:nvPr>
            <p:ph type="title"/>
          </p:nvPr>
        </p:nvSpPr>
        <p:spPr/>
        <p:txBody>
          <a:bodyPr/>
          <a:lstStyle/>
          <a:p>
            <a:endParaRPr lang="tr-TR"/>
          </a:p>
        </p:txBody>
      </p:sp>
      <p:pic>
        <p:nvPicPr>
          <p:cNvPr id="7" name="6 İçerik Yer Tutucusu" descr="20181107_145220.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Başlık"/>
          <p:cNvSpPr>
            <a:spLocks noGrp="1"/>
          </p:cNvSpPr>
          <p:nvPr>
            <p:ph type="title"/>
          </p:nvPr>
        </p:nvSpPr>
        <p:spPr/>
        <p:txBody>
          <a:bodyPr/>
          <a:lstStyle/>
          <a:p>
            <a:endParaRPr lang="tr-TR"/>
          </a:p>
        </p:txBody>
      </p:sp>
      <p:pic>
        <p:nvPicPr>
          <p:cNvPr id="7" name="6 İçerik Yer Tutucusu" descr="20181107_145414.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Başlık"/>
          <p:cNvSpPr>
            <a:spLocks noGrp="1"/>
          </p:cNvSpPr>
          <p:nvPr>
            <p:ph type="title"/>
          </p:nvPr>
        </p:nvSpPr>
        <p:spPr/>
        <p:txBody>
          <a:bodyPr/>
          <a:lstStyle/>
          <a:p>
            <a:endParaRPr lang="tr-TR"/>
          </a:p>
        </p:txBody>
      </p:sp>
      <p:pic>
        <p:nvPicPr>
          <p:cNvPr id="7" name="6 İçerik Yer Tutucusu" descr="20181107_144903.jpg"/>
          <p:cNvPicPr>
            <a:picLocks noGrp="1" noChangeAspect="1"/>
          </p:cNvPicPr>
          <p:nvPr>
            <p:ph idx="1"/>
          </p:nvPr>
        </p:nvPicPr>
        <p:blipFill>
          <a:blip r:embed="rId2" cstate="print"/>
          <a:stretch>
            <a:fillRect/>
          </a:stretch>
        </p:blipFill>
        <p:spPr>
          <a:xfrm>
            <a:off x="-7437" y="0"/>
            <a:ext cx="9151437" cy="6858000"/>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Başlık"/>
          <p:cNvSpPr>
            <a:spLocks noGrp="1"/>
          </p:cNvSpPr>
          <p:nvPr>
            <p:ph type="title"/>
          </p:nvPr>
        </p:nvSpPr>
        <p:spPr/>
        <p:txBody>
          <a:bodyPr/>
          <a:lstStyle/>
          <a:p>
            <a:endParaRPr lang="tr-TR"/>
          </a:p>
        </p:txBody>
      </p:sp>
      <p:pic>
        <p:nvPicPr>
          <p:cNvPr id="7" name="6 İçerik Yer Tutucusu" descr="20181107_144727.jpg"/>
          <p:cNvPicPr>
            <a:picLocks noGrp="1" noChangeAspect="1"/>
          </p:cNvPicPr>
          <p:nvPr>
            <p:ph idx="1"/>
          </p:nvPr>
        </p:nvPicPr>
        <p:blipFill>
          <a:blip r:embed="rId2" cstate="print"/>
          <a:stretch>
            <a:fillRect/>
          </a:stretch>
        </p:blipFill>
        <p:spPr>
          <a:xfrm>
            <a:off x="0" y="0"/>
            <a:ext cx="9143999" cy="6858000"/>
          </a:xfr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Başlık"/>
          <p:cNvSpPr>
            <a:spLocks noGrp="1"/>
          </p:cNvSpPr>
          <p:nvPr>
            <p:ph type="title"/>
          </p:nvPr>
        </p:nvSpPr>
        <p:spPr/>
        <p:txBody>
          <a:bodyPr/>
          <a:lstStyle/>
          <a:p>
            <a:endParaRPr lang="tr-TR"/>
          </a:p>
        </p:txBody>
      </p:sp>
      <p:pic>
        <p:nvPicPr>
          <p:cNvPr id="8" name="7 İçerik Yer Tutucusu" descr="20181107_145019.jpg"/>
          <p:cNvPicPr>
            <a:picLocks noGrp="1" noChangeAspect="1"/>
          </p:cNvPicPr>
          <p:nvPr>
            <p:ph idx="1"/>
          </p:nvPr>
        </p:nvPicPr>
        <p:blipFill>
          <a:blip r:embed="rId2" cstate="print"/>
          <a:stretch>
            <a:fillRect/>
          </a:stretch>
        </p:blipFill>
        <p:spPr>
          <a:xfrm>
            <a:off x="1" y="0"/>
            <a:ext cx="9144000" cy="6858000"/>
          </a:xfr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0" y="0"/>
            <a:ext cx="8686800" cy="1285860"/>
          </a:xfrm>
        </p:spPr>
        <p:txBody>
          <a:bodyPr>
            <a:normAutofit fontScale="90000"/>
          </a:bodyPr>
          <a:lstStyle/>
          <a:p>
            <a:r>
              <a:rPr lang="tr-TR" b="1" dirty="0" smtClean="0"/>
              <a:t>Kaynakça</a:t>
            </a:r>
            <a:r>
              <a:rPr lang="tr-TR" dirty="0" smtClean="0"/>
              <a:t/>
            </a:r>
            <a:br>
              <a:rPr lang="tr-TR" dirty="0" smtClean="0"/>
            </a:br>
            <a:endParaRPr lang="tr-TR" dirty="0"/>
          </a:p>
        </p:txBody>
      </p:sp>
      <p:sp>
        <p:nvSpPr>
          <p:cNvPr id="3" name="2 İçerik Yer Tutucusu"/>
          <p:cNvSpPr>
            <a:spLocks noGrp="1"/>
          </p:cNvSpPr>
          <p:nvPr>
            <p:ph idx="1"/>
          </p:nvPr>
        </p:nvSpPr>
        <p:spPr>
          <a:xfrm>
            <a:off x="0" y="1285860"/>
            <a:ext cx="9144000" cy="5572140"/>
          </a:xfrm>
        </p:spPr>
        <p:txBody>
          <a:bodyPr>
            <a:normAutofit lnSpcReduction="10000"/>
          </a:bodyPr>
          <a:lstStyle/>
          <a:p>
            <a:pPr>
              <a:buNone/>
            </a:pPr>
            <a:r>
              <a:rPr lang="tr-TR" sz="1800" dirty="0" smtClean="0">
                <a:hlinkClick r:id="rId2"/>
              </a:rPr>
              <a:t>http://www.</a:t>
            </a:r>
            <a:r>
              <a:rPr lang="tr-TR" sz="1800" dirty="0" err="1" smtClean="0">
                <a:hlinkClick r:id="rId2"/>
              </a:rPr>
              <a:t>eba</a:t>
            </a:r>
            <a:r>
              <a:rPr lang="tr-TR" sz="1800" dirty="0" smtClean="0">
                <a:hlinkClick r:id="rId2"/>
              </a:rPr>
              <a:t>.gov.tr/</a:t>
            </a:r>
            <a:r>
              <a:rPr lang="tr-TR" sz="1800" dirty="0" err="1" smtClean="0">
                <a:hlinkClick r:id="rId2"/>
              </a:rPr>
              <a:t>ekitap</a:t>
            </a:r>
            <a:r>
              <a:rPr lang="tr-TR" sz="1800" dirty="0" smtClean="0">
                <a:hlinkClick r:id="rId2"/>
              </a:rPr>
              <a:t>?&amp;</a:t>
            </a:r>
            <a:r>
              <a:rPr lang="tr-TR" sz="1800" dirty="0" err="1" smtClean="0">
                <a:hlinkClick r:id="rId2"/>
              </a:rPr>
              <a:t>search</a:t>
            </a:r>
            <a:r>
              <a:rPr lang="tr-TR" sz="1800" dirty="0" smtClean="0">
                <a:hlinkClick r:id="rId2"/>
              </a:rPr>
              <a:t>=tarih </a:t>
            </a:r>
          </a:p>
          <a:p>
            <a:pPr>
              <a:buNone/>
            </a:pPr>
            <a:r>
              <a:rPr lang="tr-TR" sz="1800" dirty="0" smtClean="0">
                <a:hlinkClick r:id="rId2"/>
              </a:rPr>
              <a:t>https://www.youtube.com/watch?v=AMYdsZPWnpg&amp;t=11s</a:t>
            </a:r>
            <a:endParaRPr lang="tr-TR" sz="1800" dirty="0" smtClean="0"/>
          </a:p>
          <a:p>
            <a:pPr>
              <a:buNone/>
            </a:pPr>
            <a:r>
              <a:rPr lang="tr-TR" sz="1800" dirty="0" smtClean="0">
                <a:hlinkClick r:id="rId3"/>
              </a:rPr>
              <a:t>https://www.youtube.com/watch?v=dELs8Bs4DAw</a:t>
            </a:r>
            <a:endParaRPr lang="tr-TR" sz="1800" dirty="0" smtClean="0"/>
          </a:p>
          <a:p>
            <a:pPr>
              <a:buNone/>
            </a:pPr>
            <a:r>
              <a:rPr lang="tr-TR" sz="1800" dirty="0" smtClean="0">
                <a:hlinkClick r:id="rId4"/>
              </a:rPr>
              <a:t>https://www.youtube.com/watch?v=enUUucQpcsI</a:t>
            </a:r>
            <a:endParaRPr lang="tr-TR" sz="1800" dirty="0" smtClean="0"/>
          </a:p>
          <a:p>
            <a:pPr>
              <a:buNone/>
            </a:pPr>
            <a:r>
              <a:rPr lang="tr-TR" sz="1800" dirty="0" smtClean="0">
                <a:hlinkClick r:id="rId5"/>
              </a:rPr>
              <a:t>https://www.youtube.com/watch?v=bWJZOeR9TY4</a:t>
            </a:r>
            <a:endParaRPr lang="tr-TR" sz="1800" dirty="0" smtClean="0"/>
          </a:p>
          <a:p>
            <a:pPr>
              <a:buNone/>
            </a:pPr>
            <a:r>
              <a:rPr lang="tr-TR" sz="1800" dirty="0" smtClean="0">
                <a:hlinkClick r:id="rId6"/>
              </a:rPr>
              <a:t>http://sgm.gsb.gov.tr/Sayfalar/124/162/AltinMadalyaKazananSporcular</a:t>
            </a:r>
            <a:endParaRPr lang="tr-TR" sz="1800" dirty="0" smtClean="0"/>
          </a:p>
          <a:p>
            <a:pPr>
              <a:buNone/>
            </a:pPr>
            <a:endParaRPr lang="tr-TR" sz="1800" b="1" dirty="0" smtClean="0"/>
          </a:p>
          <a:p>
            <a:pPr>
              <a:buNone/>
            </a:pPr>
            <a:r>
              <a:rPr lang="tr-TR" sz="1800" b="1" dirty="0" smtClean="0"/>
              <a:t>Ortaöğretim Ders Kitabı TÜRK KÜLTÜR VE MEDENİYET TARİHİ 11 (Yazarlar Demirhan YILMAZ,</a:t>
            </a:r>
          </a:p>
          <a:p>
            <a:pPr>
              <a:buNone/>
            </a:pPr>
            <a:r>
              <a:rPr lang="tr-TR" sz="1800" b="1" dirty="0" smtClean="0"/>
              <a:t>Hakan DURAN,İdris KÖSE) BASKI-2018</a:t>
            </a:r>
          </a:p>
          <a:p>
            <a:pPr>
              <a:buNone/>
            </a:pPr>
            <a:endParaRPr lang="tr-TR" sz="1800" dirty="0" smtClean="0"/>
          </a:p>
          <a:p>
            <a:pPr>
              <a:buNone/>
            </a:pPr>
            <a:r>
              <a:rPr lang="tr-TR" sz="1800" b="1" dirty="0" smtClean="0"/>
              <a:t>KONU:9.2.3.3. Türk Spor Tarihi ve Örnek Sporcularımız</a:t>
            </a:r>
          </a:p>
          <a:p>
            <a:pPr>
              <a:buNone/>
            </a:pPr>
            <a:r>
              <a:rPr lang="tr-TR" sz="1800" b="1" dirty="0" smtClean="0"/>
              <a:t>Kazanımlar:</a:t>
            </a:r>
          </a:p>
          <a:p>
            <a:pPr>
              <a:buNone/>
            </a:pPr>
            <a:r>
              <a:rPr lang="tr-TR" sz="1800" b="1" dirty="0" smtClean="0"/>
              <a:t>9.2.3.3.1. Türk tarihinde yapılan spor türlerini açıklar.</a:t>
            </a:r>
          </a:p>
          <a:p>
            <a:pPr>
              <a:buNone/>
            </a:pPr>
            <a:r>
              <a:rPr lang="tr-TR" sz="1800" b="1" dirty="0" smtClean="0"/>
              <a:t>9.2.3.3.2. Türk spor tarihine katkıda bulunmuş şahsiyetleri tanır.</a:t>
            </a:r>
          </a:p>
          <a:p>
            <a:pPr>
              <a:buNone/>
            </a:pPr>
            <a:endParaRPr lang="tr-TR" sz="1800" dirty="0" smtClean="0"/>
          </a:p>
          <a:p>
            <a:pPr>
              <a:buNone/>
            </a:pPr>
            <a:endParaRPr lang="tr-TR" sz="1800" dirty="0" smtClean="0"/>
          </a:p>
          <a:p>
            <a:pPr>
              <a:buNone/>
            </a:pPr>
            <a:endParaRPr lang="tr-TR" sz="1800" dirty="0" smtClean="0"/>
          </a:p>
          <a:p>
            <a:pPr>
              <a:buNone/>
            </a:pPr>
            <a:r>
              <a:rPr lang="tr-TR" sz="1800" dirty="0" smtClean="0"/>
              <a:t> </a:t>
            </a:r>
          </a:p>
          <a:p>
            <a:pPr>
              <a:buNone/>
            </a:pPr>
            <a:endParaRPr lang="tr-TR" sz="18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Başlık"/>
          <p:cNvSpPr>
            <a:spLocks noGrp="1"/>
          </p:cNvSpPr>
          <p:nvPr>
            <p:ph type="ctrTitle"/>
          </p:nvPr>
        </p:nvSpPr>
        <p:spPr>
          <a:xfrm>
            <a:off x="0" y="0"/>
            <a:ext cx="9144000" cy="1643050"/>
          </a:xfrm>
        </p:spPr>
        <p:txBody>
          <a:bodyPr/>
          <a:lstStyle/>
          <a:p>
            <a:r>
              <a:rPr lang="tr-TR" dirty="0" smtClean="0"/>
              <a:t> İlk Türk Devletlerinde Spor Faaliyetleri </a:t>
            </a:r>
            <a:endParaRPr lang="tr-TR" dirty="0"/>
          </a:p>
        </p:txBody>
      </p:sp>
      <p:sp>
        <p:nvSpPr>
          <p:cNvPr id="8" name="7 Alt Başlık"/>
          <p:cNvSpPr>
            <a:spLocks noGrp="1"/>
          </p:cNvSpPr>
          <p:nvPr>
            <p:ph type="subTitle" idx="1"/>
          </p:nvPr>
        </p:nvSpPr>
        <p:spPr>
          <a:xfrm>
            <a:off x="0" y="1643050"/>
            <a:ext cx="9144000" cy="5214950"/>
          </a:xfrm>
        </p:spPr>
        <p:txBody>
          <a:bodyPr>
            <a:normAutofit/>
          </a:bodyPr>
          <a:lstStyle/>
          <a:p>
            <a:r>
              <a:rPr lang="tr-TR" sz="2800" dirty="0" smtClean="0">
                <a:solidFill>
                  <a:schemeClr val="tx1"/>
                </a:solidFill>
              </a:rPr>
              <a:t>İlk Türk devletleri iklim şartlarının çok zor olduğu bölgelerde kurulmuş; kuruldukları coğrafyanın çetin iklim şartları, onların spor anlayışlarını da şekillendirmiştir. Doğa şartlarıyla mücadele ederek yaşamak zorunda olmaları; Türklerin zinde kalmalarını sağlamakla kalmamış, onların beden ve ruh sağlıklarını da olumlu yönde etkilemiştir. </a:t>
            </a:r>
            <a:endParaRPr lang="tr-TR" sz="2800" dirty="0">
              <a:solidFill>
                <a:schemeClr val="tx1"/>
              </a:solidFill>
            </a:endParaRPr>
          </a:p>
        </p:txBody>
      </p:sp>
    </p:spTree>
  </p:cSld>
  <p:clrMapOvr>
    <a:masterClrMapping/>
  </p:clrMapOvr>
  <p:transition>
    <p:pull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0" y="0"/>
            <a:ext cx="9144000" cy="6858000"/>
          </a:xfrm>
        </p:spPr>
        <p:txBody>
          <a:bodyPr>
            <a:noAutofit/>
          </a:bodyPr>
          <a:lstStyle/>
          <a:p>
            <a:r>
              <a:rPr lang="tr-TR" sz="2800" dirty="0" smtClean="0"/>
              <a:t>Bu nedenle spor, Türk halk kültürünün en önemli unsurları arasında yer almıştır. Sporun </a:t>
            </a:r>
            <a:r>
              <a:rPr lang="tr-TR" sz="2800" dirty="0" err="1" smtClean="0"/>
              <a:t>karekterinde</a:t>
            </a:r>
            <a:r>
              <a:rPr lang="tr-TR" sz="2800" dirty="0" smtClean="0"/>
              <a:t> olan yarışma isteği, takım ruhu ve birlikte iş yapma becerisi insanlar arasındaki yardımlaşma duygusunu da geliştirmiştir. Birlik ve beraberliğin sağlanmasında önemli rol oynayan spor, Türklerde yiğitlik ve kardeşlik üzerine inşa edilmiştir.</a:t>
            </a:r>
            <a:endParaRPr lang="tr-TR" sz="2800" dirty="0"/>
          </a:p>
        </p:txBody>
      </p:sp>
    </p:spTree>
  </p:cSld>
  <p:clrMapOvr>
    <a:masterClrMapping/>
  </p:clrMapOvr>
  <p:transition>
    <p:wedg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Başlık"/>
          <p:cNvSpPr>
            <a:spLocks noGrp="1"/>
          </p:cNvSpPr>
          <p:nvPr>
            <p:ph type="title"/>
          </p:nvPr>
        </p:nvSpPr>
        <p:spPr>
          <a:xfrm>
            <a:off x="0" y="0"/>
            <a:ext cx="9144000" cy="6858000"/>
          </a:xfrm>
        </p:spPr>
        <p:txBody>
          <a:bodyPr>
            <a:normAutofit/>
          </a:bodyPr>
          <a:lstStyle/>
          <a:p>
            <a:r>
              <a:rPr lang="tr-TR" sz="2800" dirty="0" smtClean="0"/>
              <a:t>Yaptıkları sporları kültürle birlikte geliştiren Türkler, bir yandan bedenlerini sağlıklı hâle getirirken diğer yandan da atlı sporlar ve okçuluk alanlarında kendilerini geliştirmişlerdir.</a:t>
            </a:r>
            <a:endParaRPr lang="tr-TR" sz="2800" dirty="0"/>
          </a:p>
        </p:txBody>
      </p:sp>
    </p:spTree>
  </p:cSld>
  <p:clrMapOvr>
    <a:masterClrMapping/>
  </p:clrMapOvr>
  <p:transition>
    <p:wedg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0" y="0"/>
            <a:ext cx="9144000" cy="3357562"/>
          </a:xfrm>
        </p:spPr>
        <p:txBody>
          <a:bodyPr>
            <a:noAutofit/>
          </a:bodyPr>
          <a:lstStyle/>
          <a:p>
            <a:r>
              <a:rPr lang="tr-TR" dirty="0" smtClean="0"/>
              <a:t>ÇEVGAN</a:t>
            </a:r>
            <a:r>
              <a:rPr lang="tr-TR" sz="2800" dirty="0" smtClean="0"/>
              <a:t/>
            </a:r>
            <a:br>
              <a:rPr lang="tr-TR" sz="2800" dirty="0" smtClean="0"/>
            </a:br>
            <a:r>
              <a:rPr lang="tr-TR" sz="2400" dirty="0" smtClean="0"/>
              <a:t>Günümüzde polo olarak tanınan bu oyun, altışar veya dörder kişilik iki grup hâlinde oynanırdı. At üzerinde çöğen denilen ucu eğri bir değnekle oynanan bu oyunda amaç; düz arazide sahaya bırakılan bir topun, belirlenen hedefe ulaştırılmasıdır. Bu oyun sayesinde gençlerin ata binme kabiliyetleri artırılarak onlara bir tür askerlik eğitimi verilmiştir</a:t>
            </a:r>
            <a:r>
              <a:rPr lang="tr-TR" sz="2800" dirty="0" smtClean="0"/>
              <a:t>.  </a:t>
            </a:r>
            <a:endParaRPr lang="tr-TR" sz="2800" dirty="0"/>
          </a:p>
        </p:txBody>
      </p:sp>
      <p:pic>
        <p:nvPicPr>
          <p:cNvPr id="5" name="4 İçerik Yer Tutucusu" descr="cevgan.jpg"/>
          <p:cNvPicPr>
            <a:picLocks noGrp="1" noChangeAspect="1"/>
          </p:cNvPicPr>
          <p:nvPr>
            <p:ph idx="1"/>
          </p:nvPr>
        </p:nvPicPr>
        <p:blipFill>
          <a:blip r:embed="rId2" cstate="print"/>
          <a:stretch>
            <a:fillRect/>
          </a:stretch>
        </p:blipFill>
        <p:spPr>
          <a:xfrm>
            <a:off x="1142976" y="3143248"/>
            <a:ext cx="6572296" cy="3500438"/>
          </a:xfrm>
        </p:spPr>
      </p:pic>
    </p:spTree>
  </p:cSld>
  <p:clrMapOvr>
    <a:masterClrMapping/>
  </p:clrMapOvr>
  <p:transition>
    <p:zoom dir="in"/>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playback.mp4">
            <a:hlinkClick r:id="" action="ppaction://media"/>
          </p:cNvPr>
          <p:cNvPicPr>
            <a:picLocks noGrp="1" noRot="1" noChangeAspect="1"/>
          </p:cNvPicPr>
          <p:nvPr>
            <p:ph idx="4294967295"/>
            <a:videoFile r:link="rId1"/>
          </p:nvPr>
        </p:nvPicPr>
        <p:blipFill>
          <a:blip r:embed="rId3" cstate="print"/>
          <a:stretch>
            <a:fillRect/>
          </a:stretch>
        </p:blipFill>
        <p:spPr>
          <a:xfrm>
            <a:off x="0" y="24"/>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9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0" y="0"/>
            <a:ext cx="9144000" cy="2285968"/>
          </a:xfrm>
        </p:spPr>
        <p:txBody>
          <a:bodyPr>
            <a:noAutofit/>
          </a:bodyPr>
          <a:lstStyle/>
          <a:p>
            <a:r>
              <a:rPr lang="tr-TR" dirty="0" smtClean="0"/>
              <a:t/>
            </a:r>
            <a:br>
              <a:rPr lang="tr-TR" dirty="0" smtClean="0"/>
            </a:br>
            <a:r>
              <a:rPr lang="tr-TR" dirty="0" smtClean="0"/>
              <a:t>OKÇULUK</a:t>
            </a:r>
            <a:r>
              <a:rPr lang="tr-TR" sz="2800" dirty="0" smtClean="0"/>
              <a:t/>
            </a:r>
            <a:br>
              <a:rPr lang="tr-TR" sz="2800" dirty="0" smtClean="0"/>
            </a:br>
            <a:r>
              <a:rPr lang="tr-TR" sz="2800" dirty="0" smtClean="0"/>
              <a:t/>
            </a:r>
            <a:br>
              <a:rPr lang="tr-TR" sz="2800" dirty="0" smtClean="0"/>
            </a:br>
            <a:r>
              <a:rPr lang="tr-TR" sz="2800" dirty="0" smtClean="0"/>
              <a:t>Dünyanın en eski silahlarından olan ok, Türkler tarafından başarıyla kullanılmış ve Türkler uzun mesafelere isabetli ok atışlarıyla tanınmıştır. </a:t>
            </a:r>
            <a:endParaRPr lang="tr-TR" sz="2800" dirty="0"/>
          </a:p>
        </p:txBody>
      </p:sp>
      <p:sp>
        <p:nvSpPr>
          <p:cNvPr id="3" name="2 İçerik Yer Tutucusu"/>
          <p:cNvSpPr>
            <a:spLocks noGrp="1"/>
          </p:cNvSpPr>
          <p:nvPr>
            <p:ph idx="1"/>
          </p:nvPr>
        </p:nvSpPr>
        <p:spPr>
          <a:xfrm>
            <a:off x="0" y="2332037"/>
            <a:ext cx="9144000" cy="4525963"/>
          </a:xfrm>
        </p:spPr>
        <p:txBody>
          <a:bodyPr>
            <a:normAutofit/>
          </a:bodyPr>
          <a:lstStyle/>
          <a:p>
            <a:pPr algn="ctr">
              <a:buNone/>
            </a:pPr>
            <a:endParaRPr lang="tr-TR" sz="2800" dirty="0" smtClean="0"/>
          </a:p>
          <a:p>
            <a:pPr algn="ctr">
              <a:buNone/>
            </a:pPr>
            <a:r>
              <a:rPr lang="tr-TR" sz="2800" dirty="0" smtClean="0"/>
              <a:t>Çocuk yaşlarda başlamış olan okçuluk eğitimleri sonucunda yetişen gençler hızla koşan bir atın üzerinden dört bir tarafa hedefi bulan oklar atabilmiştir.</a:t>
            </a:r>
            <a:endParaRPr lang="tr-TR" sz="28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551</TotalTime>
  <Words>965</Words>
  <Application>Microsoft Office PowerPoint</Application>
  <PresentationFormat>Ekran Gösterisi (4:3)</PresentationFormat>
  <Paragraphs>141</Paragraphs>
  <Slides>38</Slides>
  <Notes>0</Notes>
  <HiddenSlides>0</HiddenSlides>
  <MMClips>4</MMClips>
  <ScaleCrop>false</ScaleCrop>
  <HeadingPairs>
    <vt:vector size="4" baseType="variant">
      <vt:variant>
        <vt:lpstr>Tema</vt:lpstr>
      </vt:variant>
      <vt:variant>
        <vt:i4>1</vt:i4>
      </vt:variant>
      <vt:variant>
        <vt:lpstr>Slayt Başlıkları</vt:lpstr>
      </vt:variant>
      <vt:variant>
        <vt:i4>38</vt:i4>
      </vt:variant>
    </vt:vector>
  </HeadingPairs>
  <TitlesOfParts>
    <vt:vector size="39" baseType="lpstr">
      <vt:lpstr>Ofis Teması</vt:lpstr>
      <vt:lpstr> </vt:lpstr>
      <vt:lpstr>Ülkemiz ve Spor</vt:lpstr>
      <vt:lpstr>1. Spor faaliyetleri insanlar arasında dayanışma duygusunu geliştirir mi?     2.Geçmişteki spor faaliyetleri ile günümüzdeki spor faaliyetlerinin benzerlikleri hakkında neler söyleyebilirsiniz? </vt:lpstr>
      <vt:lpstr> İlk Türk Devletlerinde Spor Faaliyetleri </vt:lpstr>
      <vt:lpstr>Bu nedenle spor, Türk halk kültürünün en önemli unsurları arasında yer almıştır. Sporun karekterinde olan yarışma isteği, takım ruhu ve birlikte iş yapma becerisi insanlar arasındaki yardımlaşma duygusunu da geliştirmiştir. Birlik ve beraberliğin sağlanmasında önemli rol oynayan spor, Türklerde yiğitlik ve kardeşlik üzerine inşa edilmiştir.</vt:lpstr>
      <vt:lpstr>Yaptıkları sporları kültürle birlikte geliştiren Türkler, bir yandan bedenlerini sağlıklı hâle getirirken diğer yandan da atlı sporlar ve okçuluk alanlarında kendilerini geliştirmişlerdir.</vt:lpstr>
      <vt:lpstr>ÇEVGAN Günümüzde polo olarak tanınan bu oyun, altışar veya dörder kişilik iki grup hâlinde oynanırdı. At üzerinde çöğen denilen ucu eğri bir değnekle oynanan bu oyunda amaç; düz arazide sahaya bırakılan bir topun, belirlenen hedefe ulaştırılmasıdır. Bu oyun sayesinde gençlerin ata binme kabiliyetleri artırılarak onlara bir tür askerlik eğitimi verilmiştir.  </vt:lpstr>
      <vt:lpstr>Slayt 8</vt:lpstr>
      <vt:lpstr> OKÇULUK  Dünyanın en eski silahlarından olan ok, Türkler tarafından başarıyla kullanılmış ve Türkler uzun mesafelere isabetli ok atışlarıyla tanınmıştır. </vt:lpstr>
      <vt:lpstr>Slayt 10</vt:lpstr>
      <vt:lpstr>Binicilik</vt:lpstr>
      <vt:lpstr>Güreş</vt:lpstr>
      <vt:lpstr>Slayt 13</vt:lpstr>
      <vt:lpstr>Mızrak</vt:lpstr>
      <vt:lpstr>Cirit </vt:lpstr>
      <vt:lpstr>Slayt 16</vt:lpstr>
      <vt:lpstr>Gökbörü</vt:lpstr>
      <vt:lpstr>Kızbörü</vt:lpstr>
      <vt:lpstr>Koşu (Seyirtme)</vt:lpstr>
      <vt:lpstr>Tepük</vt:lpstr>
      <vt:lpstr>Slayt 21</vt:lpstr>
      <vt:lpstr>Avcılık</vt:lpstr>
      <vt:lpstr>İlk Türk devletlerinde yapılan spor faaliyetleri hakkında verilen bilgileri, o dönemde yapılan spor dalları ile eşleştiriniz.  </vt:lpstr>
      <vt:lpstr>CUMHURİYET DÖNEMİ’NDE SPOR   Cumhuriyet’in ilk yıllarında ulus devlet temelli bir anlayış üzerine kurulmuştur. Devlet; savaştan çıkmış yorgun halkın sağlıklı, disiplinli ve üretken bir yapıya sahip olabilmesi için sporu önemli bir faaliyet alanı olarak seçmiştir. </vt:lpstr>
      <vt:lpstr>MİLLİ SPORCULARIMIZ</vt:lpstr>
      <vt:lpstr> </vt:lpstr>
      <vt:lpstr> </vt:lpstr>
      <vt:lpstr> </vt:lpstr>
      <vt:lpstr> </vt:lpstr>
      <vt:lpstr> </vt:lpstr>
      <vt:lpstr>ETKİNLİK</vt:lpstr>
      <vt:lpstr>Slayt 32</vt:lpstr>
      <vt:lpstr>Slayt 33</vt:lpstr>
      <vt:lpstr>Slayt 34</vt:lpstr>
      <vt:lpstr>Slayt 35</vt:lpstr>
      <vt:lpstr>Slayt 36</vt:lpstr>
      <vt:lpstr>Slayt 37</vt:lpstr>
      <vt:lpstr>Kaynakça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ng</dc:creator>
  <cp:lastModifiedBy>ng</cp:lastModifiedBy>
  <cp:revision>62</cp:revision>
  <dcterms:modified xsi:type="dcterms:W3CDTF">2019-02-13T14:24:56Z</dcterms:modified>
</cp:coreProperties>
</file>