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3" r:id="rId9"/>
    <p:sldId id="264" r:id="rId10"/>
    <p:sldId id="266" r:id="rId11"/>
    <p:sldId id="267" r:id="rId12"/>
    <p:sldId id="268" r:id="rId13"/>
    <p:sldId id="270" r:id="rId14"/>
    <p:sldId id="271" r:id="rId15"/>
    <p:sldId id="273" r:id="rId16"/>
    <p:sldId id="274" r:id="rId17"/>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889212" y="176022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1915" y="87630"/>
            <a:ext cx="12059920" cy="6658610"/>
          </a:xfrm>
        </p:spPr>
        <p:txBody>
          <a:bodyPr/>
          <a:p>
            <a:r>
              <a:rPr lang="en-US" sz="2400">
                <a:latin typeface="Times New Roman" panose="02020603050405020304" charset="0"/>
              </a:rPr>
              <a:t>Katına ait ofisi ve dolaplarını  daima temiz ve tertipli tutmalı ve 'aslan yatağından belli olur' sözünü unutmamalıdır.  </a:t>
            </a:r>
            <a:endParaRPr lang="en-US" sz="2400">
              <a:latin typeface="Times New Roman" panose="02020603050405020304" charset="0"/>
            </a:endParaRPr>
          </a:p>
          <a:p>
            <a:r>
              <a:rPr lang="en-US" sz="2400">
                <a:latin typeface="Times New Roman" panose="02020603050405020304" charset="0"/>
              </a:rPr>
              <a:t>Giriş çıkışlarda personel kapısı, çalışma sırasında personel asansörü kullanılmalı, otel içindeki müşteriye ait alanları görevli olma dışında hiçbir nedenle (haftalık izinli olunan günler dâhil) kullanılmamalıdır.</a:t>
            </a:r>
            <a:endParaRPr lang="en-US" sz="2400">
              <a:latin typeface="Times New Roman" panose="02020603050405020304" charset="0"/>
            </a:endParaRPr>
          </a:p>
          <a:p>
            <a:r>
              <a:rPr lang="en-US" sz="2400">
                <a:latin typeface="Times New Roman" panose="02020603050405020304" charset="0"/>
              </a:rPr>
              <a:t>Müşteri ile daima samimi ve kibar bir iletişim içinde olunmalı asla laubali olunmamalıdır. </a:t>
            </a:r>
            <a:endParaRPr lang="en-US" sz="2400">
              <a:latin typeface="Times New Roman" panose="02020603050405020304" charset="0"/>
            </a:endParaRPr>
          </a:p>
          <a:p>
            <a:r>
              <a:rPr lang="en-US" sz="2400">
                <a:latin typeface="Times New Roman" panose="02020603050405020304" charset="0"/>
              </a:rPr>
              <a:t>Müşterinin bir soru sorduğu zaman dikkatli ve saygılı bir şekilde dinlemeli ve sorulara kısa, açık ve net cevap verilmeli, gereksiz konuşmalardan kaçınılmalıdır.   </a:t>
            </a:r>
            <a:endParaRPr lang="en-US" sz="2400">
              <a:latin typeface="Times New Roman" panose="02020603050405020304" charset="0"/>
            </a:endParaRPr>
          </a:p>
          <a:p>
            <a:r>
              <a:rPr lang="en-US" sz="2400">
                <a:latin typeface="Times New Roman" panose="02020603050405020304" charset="0"/>
                <a:sym typeface="+mn-ea"/>
              </a:rPr>
              <a:t>Müşterinin haksız da olsa şikâyet veya sitemi karşısında soğukkanlı ve kibar olunmalı, müşterinin şikâyeti giderilmeli ve 'müşteri haklıdır' felsefesine uyulmalıdır. </a:t>
            </a:r>
            <a:endParaRPr lang="en-US" sz="2400">
              <a:latin typeface="Times New Roman" panose="02020603050405020304" charset="0"/>
            </a:endParaRPr>
          </a:p>
          <a:p>
            <a:r>
              <a:rPr lang="en-US" sz="2400">
                <a:latin typeface="Times New Roman" panose="02020603050405020304" charset="0"/>
                <a:sym typeface="+mn-ea"/>
              </a:rPr>
              <a:t>Ofis telefonlarına cevap verilirken önce çalışılan bölüm adı söylenmeli sonra da personel kendini tanıtmalıdır. Örneğin "İyi günler, 'housekeeping.'" veya "Housekeeping departmanı, ben asistan Ayşe." gibi.</a:t>
            </a:r>
            <a:endParaRPr lang="en-US" sz="2400">
              <a:latin typeface="Times New Roman" panose="02020603050405020304" charset="0"/>
            </a:endParaRPr>
          </a:p>
          <a:p>
            <a:r>
              <a:rPr lang="en-US" sz="2400">
                <a:latin typeface="Times New Roman" panose="02020603050405020304" charset="0"/>
                <a:sym typeface="+mn-ea"/>
              </a:rPr>
              <a:t>Kat görevlileri çalıştıkları oda telefonunu asla açmamalıdırlar.</a:t>
            </a:r>
            <a:endParaRPr lang="en-US" sz="2400">
              <a:latin typeface="Times New Roman" panose="02020603050405020304" charset="0"/>
              <a:sym typeface="+mn-ea"/>
            </a:endParaRPr>
          </a:p>
          <a:p>
            <a:r>
              <a:rPr lang="en-US" sz="2400">
                <a:latin typeface="Times New Roman" panose="02020603050405020304" charset="0"/>
                <a:sym typeface="+mn-ea"/>
              </a:rPr>
              <a:t>Kişilere mümkün olduğu kadar adları ile hitap edilmeli ve mutlaka bey veya hanım ifadesi kullanılmalıdır.</a:t>
            </a:r>
            <a:endParaRPr lang="en-US" sz="2400">
              <a:latin typeface="Times New Roman" panose="02020603050405020304" charset="0"/>
            </a:endParaRPr>
          </a:p>
          <a:p>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5240" y="46990"/>
            <a:ext cx="12208510" cy="6744970"/>
          </a:xfrm>
        </p:spPr>
        <p:txBody>
          <a:bodyPr/>
          <a:p>
            <a:r>
              <a:rPr lang="en-US" sz="2400">
                <a:latin typeface="Times New Roman" panose="02020603050405020304" charset="0"/>
              </a:rPr>
              <a:t>İş yeri ile ilgili sorunlar ve aksaklıklar müşterilere anlatılmamalıdır.</a:t>
            </a:r>
            <a:endParaRPr lang="en-US" sz="2400">
              <a:latin typeface="Times New Roman" panose="02020603050405020304" charset="0"/>
            </a:endParaRPr>
          </a:p>
          <a:p>
            <a:r>
              <a:rPr lang="en-US" sz="2400">
                <a:latin typeface="Times New Roman" panose="02020603050405020304" charset="0"/>
              </a:rPr>
              <a:t>Kat görevlileri kendilerine seslenildiğinde 'efendim' diye cevap vermeli, kesinlikle 'ne var', 'bir şey mi var' 'oldu' türü kaba ifadeler kullanılmamalıdır. </a:t>
            </a:r>
            <a:endParaRPr lang="en-US" sz="2400">
              <a:latin typeface="Times New Roman" panose="02020603050405020304" charset="0"/>
            </a:endParaRPr>
          </a:p>
          <a:p>
            <a:r>
              <a:rPr lang="en-US" sz="2400">
                <a:latin typeface="Times New Roman" panose="02020603050405020304" charset="0"/>
              </a:rPr>
              <a:t>Her türlü sorunda daima ilk başvurulacak kişinin bölüm yöneticisi olduğu unutulmamalı  ve sorunları çözmek için asla 'by-pass' yapılmamalıdır.  </a:t>
            </a:r>
            <a:endParaRPr lang="en-US" sz="2400">
              <a:latin typeface="Times New Roman" panose="02020603050405020304" charset="0"/>
            </a:endParaRPr>
          </a:p>
          <a:p>
            <a:r>
              <a:rPr lang="en-US" sz="2400">
                <a:latin typeface="Times New Roman" panose="02020603050405020304" charset="0"/>
                <a:sym typeface="+mn-ea"/>
              </a:rPr>
              <a:t>Çalışma arkadaşları, amirler ve müşterilerle konuşmada 'sen' yerine 'siz' kullanılmalıdır. </a:t>
            </a:r>
            <a:endParaRPr lang="en-US" sz="2400">
              <a:latin typeface="Times New Roman" panose="02020603050405020304" charset="0"/>
            </a:endParaRPr>
          </a:p>
          <a:p>
            <a:r>
              <a:rPr lang="en-US" sz="2400">
                <a:latin typeface="Times New Roman" panose="02020603050405020304" charset="0"/>
                <a:sym typeface="+mn-ea"/>
              </a:rPr>
              <a:t>Kat görevlisi müşteri tarafından bölümle ilgili bazı taleplerle karşılaşabilir. Bunlardan bazılarını kendi inisiyatifi ile çözebilir; çarşaf değiştirme, yedek havlu koyma, ilave yastık ve fazla şampuan verme vb. Ancak bazı taleplerde ise, kapıyı açma, ilave yatak koyma vb. olduğu gibi müşteriye konuyu şefine veya resepsiyona iletmesini söyleyerek yardımcı olmalıdır.</a:t>
            </a:r>
            <a:endParaRPr lang="en-US" sz="2400">
              <a:latin typeface="Times New Roman" panose="02020603050405020304" charset="0"/>
            </a:endParaRPr>
          </a:p>
          <a:p>
            <a:r>
              <a:rPr lang="en-US" sz="2400">
                <a:latin typeface="Times New Roman" panose="02020603050405020304" charset="0"/>
                <a:sym typeface="+mn-ea"/>
              </a:rPr>
              <a:t>Oda kapıları sessizce açılıp kapatılmalı, elektrik süpürgesi veya müşteriyi rahatsız edecek bazı temizlik araçları katta müşteriler ayrıldıktan sonra kullanılmalıdır.  </a:t>
            </a:r>
            <a:endParaRPr lang="en-US" sz="2400">
              <a:latin typeface="Times New Roman" panose="02020603050405020304" charset="0"/>
              <a:sym typeface="+mn-ea"/>
            </a:endParaRPr>
          </a:p>
          <a:p>
            <a:r>
              <a:rPr lang="en-US" sz="2400">
                <a:latin typeface="Times New Roman" panose="02020603050405020304" charset="0"/>
                <a:sym typeface="+mn-ea"/>
              </a:rPr>
              <a:t>Koşarak çalışılmamalı, dik yürümeli, konuşurken bir yere dayanarak konuşmamalı ve yayılarak oturulmamalıdır.  </a:t>
            </a:r>
            <a:endParaRPr lang="en-US" sz="2400">
              <a:latin typeface="Times New Roman" panose="02020603050405020304" charset="0"/>
              <a:sym typeface="+mn-ea"/>
            </a:endParaRPr>
          </a:p>
          <a:p>
            <a:r>
              <a:rPr lang="en-US" sz="2400">
                <a:latin typeface="Times New Roman" panose="02020603050405020304" charset="0"/>
                <a:sym typeface="+mn-ea"/>
              </a:rPr>
              <a:t>Koridorlarda müşteri ile karşılaşıldığında mutlaka selam verilmelidir. </a:t>
            </a:r>
            <a:endParaRPr lang="en-US" sz="2400">
              <a:latin typeface="Times New Roman" panose="02020603050405020304" charset="0"/>
            </a:endParaRPr>
          </a:p>
          <a:p>
            <a:endParaRPr lang="en-US" sz="2400">
              <a:latin typeface="Times New Roman" panose="02020603050405020304" charset="0"/>
            </a:endParaRPr>
          </a:p>
          <a:p>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57150"/>
            <a:ext cx="12061190" cy="6750685"/>
          </a:xfrm>
        </p:spPr>
        <p:txBody>
          <a:bodyPr/>
          <a:p>
            <a:r>
              <a:rPr lang="en-US" sz="2400">
                <a:latin typeface="Times New Roman" panose="02020603050405020304" charset="0"/>
              </a:rPr>
              <a:t>Kat şefi veya housekeeper ofisine gelen müşterileri ayağa kalkarak karşılamalı ve kendini tanıtmalıdır.  </a:t>
            </a:r>
            <a:endParaRPr lang="en-US" sz="2400">
              <a:latin typeface="Times New Roman" panose="02020603050405020304" charset="0"/>
            </a:endParaRPr>
          </a:p>
          <a:p>
            <a:r>
              <a:rPr lang="en-US" sz="2400">
                <a:latin typeface="Times New Roman" panose="02020603050405020304" charset="0"/>
              </a:rPr>
              <a:t>Oteldeki diğer bölüm şefleri dâhil olmak üzere tüm yöneticiler ofise geldiklerinde ayağa kalkılmalı ve onlar müsaade etmedikçe oturulmamalıdır.  </a:t>
            </a:r>
            <a:endParaRPr lang="en-US" sz="2400">
              <a:latin typeface="Times New Roman" panose="02020603050405020304" charset="0"/>
            </a:endParaRPr>
          </a:p>
          <a:p>
            <a:r>
              <a:rPr lang="en-US" sz="2400">
                <a:latin typeface="Times New Roman" panose="02020603050405020304" charset="0"/>
              </a:rPr>
              <a:t>Kat görevlileri şeflerinin odasına girerken mutlaka kapıyı çalmalı ve yer gösterilip oturma izni verilmeden oturulmamalıdır. İzin almak, sigara içmek için de geçerlidir.   </a:t>
            </a:r>
            <a:endParaRPr lang="en-US" sz="2400">
              <a:latin typeface="Times New Roman" panose="02020603050405020304" charset="0"/>
            </a:endParaRPr>
          </a:p>
          <a:p>
            <a:r>
              <a:rPr lang="en-US" sz="2400">
                <a:latin typeface="Times New Roman" panose="02020603050405020304" charset="0"/>
              </a:rPr>
              <a:t>Şefler çalıştıkları personele emir verirken 'yap' yerine 'yapar mısın' şeklinde yumuşak tarzda emirler vermeli ve tüm otel personeli bir ricada bulunurken mutlaka 'lütfen' ifadesini kullanmalıdır. </a:t>
            </a:r>
            <a:endParaRPr lang="en-US" sz="2400">
              <a:latin typeface="Times New Roman" panose="02020603050405020304" charset="0"/>
            </a:endParaRPr>
          </a:p>
          <a:p>
            <a:r>
              <a:rPr lang="en-US" sz="2400">
                <a:latin typeface="Times New Roman" panose="02020603050405020304" charset="0"/>
              </a:rPr>
              <a:t>Daha önceden edinilmiş hoş  olmayan fiziksel alışkanlıklardan vazgeçilmelidir. Örneğin sesli boğaz temizlemek, burun karıştırmak, konuşurken parmak şaklatmak gibi.</a:t>
            </a:r>
            <a:endParaRPr lang="en-US" sz="2400">
              <a:latin typeface="Times New Roman" panose="02020603050405020304" charset="0"/>
            </a:endParaRPr>
          </a:p>
          <a:p>
            <a:r>
              <a:rPr lang="en-US" sz="2400">
                <a:latin typeface="Times New Roman" panose="02020603050405020304" charset="0"/>
                <a:sym typeface="+mn-ea"/>
              </a:rPr>
              <a:t>Müşteri odasına girerken mutlaka kapı çalınmalı ve kapı orta parmak boğumu ile tıklatılmalıdır. Bu amaçla, anahtarlık, kalem vb. eşyaları kullanmamalıdır. </a:t>
            </a:r>
            <a:endParaRPr lang="en-US" sz="2400">
              <a:latin typeface="Times New Roman" panose="02020603050405020304" charset="0"/>
            </a:endParaRPr>
          </a:p>
          <a:p>
            <a:r>
              <a:rPr lang="en-US" sz="2400">
                <a:latin typeface="Times New Roman" panose="02020603050405020304" charset="0"/>
                <a:sym typeface="+mn-ea"/>
              </a:rPr>
              <a:t>Odada çalışırken oda kapısı  açık tutulmalı ve gerekirse kapıya 'kat görevlisi' levhası asılmalıdır.   </a:t>
            </a:r>
            <a:endParaRPr lang="en-US" sz="2400">
              <a:latin typeface="Times New Roman" panose="02020603050405020304" charset="0"/>
            </a:endParaRPr>
          </a:p>
          <a:p>
            <a:r>
              <a:rPr lang="en-US" sz="2400">
                <a:latin typeface="Times New Roman" panose="02020603050405020304" charset="0"/>
                <a:sym typeface="+mn-ea"/>
              </a:rPr>
              <a:t>Temizlik sırasında odaya müşteri girerse müsaade alınmadan çalışmaya devam edilmemelidir.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1915" y="102870"/>
            <a:ext cx="12014200" cy="6719570"/>
          </a:xfrm>
        </p:spPr>
        <p:txBody>
          <a:bodyPr/>
          <a:p>
            <a:r>
              <a:rPr lang="en-US" sz="2400">
                <a:latin typeface="Times New Roman" panose="02020603050405020304" charset="0"/>
              </a:rPr>
              <a:t>Temizlenecek odanın belirlenmesinde aksine bir talimat yoksa şu sıra takip edilmelidir:  </a:t>
            </a:r>
            <a:endParaRPr lang="en-US" sz="2400">
              <a:latin typeface="Times New Roman" panose="02020603050405020304" charset="0"/>
            </a:endParaRPr>
          </a:p>
          <a:p>
            <a:pPr marL="0" indent="0">
              <a:buNone/>
            </a:pPr>
            <a:r>
              <a:rPr lang="tr-TR" altLang="en-US" sz="2400">
                <a:latin typeface="Times New Roman" panose="02020603050405020304" charset="0"/>
              </a:rPr>
              <a:t> - </a:t>
            </a:r>
            <a:r>
              <a:rPr lang="en-US" sz="2400">
                <a:latin typeface="Times New Roman" panose="02020603050405020304" charset="0"/>
              </a:rPr>
              <a:t>Varsa VIP oda,  </a:t>
            </a:r>
            <a:endParaRPr lang="en-US" sz="2400">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Odamı hemen temizleyin ibaresi bulunan oda,  </a:t>
            </a:r>
            <a:endParaRPr lang="en-US" sz="2400">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Check-out/check in oda,  </a:t>
            </a:r>
            <a:endParaRPr lang="en-US" sz="2400">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Check out oda,  </a:t>
            </a:r>
            <a:endParaRPr lang="en-US" sz="2400">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Müşterili oda.</a:t>
            </a:r>
            <a:endParaRPr lang="en-US" sz="2400">
              <a:latin typeface="Times New Roman" panose="02020603050405020304" charset="0"/>
            </a:endParaRPr>
          </a:p>
          <a:p>
            <a:r>
              <a:rPr lang="en-US" sz="2400">
                <a:latin typeface="Times New Roman" panose="02020603050405020304" charset="0"/>
                <a:sym typeface="+mn-ea"/>
              </a:rPr>
              <a:t>Müşterili oda hazırlanırken müşteri eşyaları düzeltilme ancak, müşteri eşyaları asla karıştırılmamalıdır.  </a:t>
            </a:r>
            <a:endParaRPr lang="en-US" sz="2400">
              <a:latin typeface="Times New Roman" panose="02020603050405020304" charset="0"/>
            </a:endParaRPr>
          </a:p>
          <a:p>
            <a:r>
              <a:rPr lang="en-US" sz="2400">
                <a:latin typeface="Times New Roman" panose="02020603050405020304" charset="0"/>
                <a:sym typeface="+mn-ea"/>
              </a:rPr>
              <a:t>Başka müşterilerin görebilecekleri şekilde tanıdık bir müşteriye fazla ilgi gösterilmemelidir.  </a:t>
            </a:r>
            <a:endParaRPr lang="en-US" sz="2400">
              <a:latin typeface="Times New Roman" panose="02020603050405020304" charset="0"/>
            </a:endParaRPr>
          </a:p>
          <a:p>
            <a:r>
              <a:rPr lang="en-US" sz="2400">
                <a:latin typeface="Times New Roman" panose="02020603050405020304" charset="0"/>
                <a:sym typeface="+mn-ea"/>
              </a:rPr>
              <a:t>Müşteri ile ilgili dedikodu yapmamalı,  önemli bir konu varsa ilgili yöneticiye haber verilmelidir. </a:t>
            </a:r>
            <a:endParaRPr lang="en-US" sz="2400">
              <a:latin typeface="Times New Roman" panose="02020603050405020304" charset="0"/>
            </a:endParaRPr>
          </a:p>
          <a:p>
            <a:r>
              <a:rPr lang="en-US" sz="2400">
                <a:latin typeface="Times New Roman" panose="02020603050405020304" charset="0"/>
                <a:sym typeface="+mn-ea"/>
              </a:rPr>
              <a:t>Aynı şekilde yöneticiler ve diğer çalışanlar hakkında dedikodu yapmamalı, yapanlarda dinlenmemeli ve uyarılmalıdır. </a:t>
            </a:r>
            <a:endParaRPr lang="en-US" sz="2400">
              <a:latin typeface="Times New Roman" panose="02020603050405020304" charset="0"/>
            </a:endParaRPr>
          </a:p>
          <a:p>
            <a:r>
              <a:rPr lang="en-US" sz="2400">
                <a:latin typeface="Times New Roman" panose="02020603050405020304" charset="0"/>
                <a:sym typeface="+mn-ea"/>
              </a:rPr>
              <a:t>Müşteri oda kapılarını dinlemeye veya kulak misafiri olmaya çalışılmamalıdır.</a:t>
            </a:r>
            <a:endParaRPr lang="en-US" sz="2400">
              <a:latin typeface="Times New Roman" panose="02020603050405020304" charset="0"/>
            </a:endParaRPr>
          </a:p>
          <a:p>
            <a:r>
              <a:rPr lang="en-US" sz="2400">
                <a:latin typeface="Times New Roman" panose="02020603050405020304" charset="0"/>
                <a:sym typeface="+mn-ea"/>
              </a:rPr>
              <a:t> Müşterilerinin unuttuğu veya kaybettiği bir eşya bulunduğu zaman hemen ilgili yöneticiye haber verilmeli asla saklamak yoluna gidilmemelidir.  </a:t>
            </a:r>
            <a:r>
              <a:rPr lang="en-US" sz="2400">
                <a:sym typeface="+mn-ea"/>
              </a:rPr>
              <a:t>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238760"/>
            <a:ext cx="12074525" cy="6069330"/>
          </a:xfrm>
        </p:spPr>
        <p:txBody>
          <a:bodyPr/>
          <a:p>
            <a:r>
              <a:rPr lang="en-US" sz="2000">
                <a:latin typeface="Times New Roman" panose="02020603050405020304" charset="0"/>
                <a:sym typeface="+mn-ea"/>
              </a:rPr>
              <a:t>Müşteri bahşiş verirse teşekkür ederek almalı, vermesi için herhangi bir davranışta bulunulmamalıdır.</a:t>
            </a:r>
            <a:endParaRPr lang="en-US" sz="2000">
              <a:latin typeface="Times New Roman" panose="02020603050405020304" charset="0"/>
              <a:sym typeface="+mn-ea"/>
            </a:endParaRPr>
          </a:p>
          <a:p>
            <a:r>
              <a:rPr lang="en-US" sz="2400">
                <a:latin typeface="Times New Roman" panose="02020603050405020304" charset="0"/>
              </a:rPr>
              <a:t>Asansör veya koridorlarda müşterileri birbiriyle tanıştırmak girişiminde bulunulmamalıdır.</a:t>
            </a:r>
            <a:endParaRPr lang="en-US" sz="2400">
              <a:latin typeface="Times New Roman" panose="02020603050405020304" charset="0"/>
            </a:endParaRPr>
          </a:p>
          <a:p>
            <a:r>
              <a:rPr lang="en-US" sz="2400">
                <a:latin typeface="Times New Roman" panose="02020603050405020304" charset="0"/>
              </a:rPr>
              <a:t>Müşteri ayrılırken tokalaşmak için önce davranılmamalı, müşterinin elini uzatması beklenmelidir.   </a:t>
            </a:r>
            <a:endParaRPr lang="en-US" sz="2400">
              <a:latin typeface="Times New Roman" panose="02020603050405020304" charset="0"/>
            </a:endParaRPr>
          </a:p>
          <a:p>
            <a:r>
              <a:rPr lang="en-US" sz="2400">
                <a:latin typeface="Times New Roman" panose="02020603050405020304" charset="0"/>
              </a:rPr>
              <a:t>Bellboy almadığı veya yetişemediği zamanlarda müşterilerin eşyalarını taşımalarına müsaade edilmemeli müşteriye yardımcı olunmalıdır.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715" y="190500"/>
            <a:ext cx="12137390" cy="582930"/>
          </a:xfrm>
        </p:spPr>
        <p:txBody>
          <a:bodyPr/>
          <a:p>
            <a:pPr algn="ctr"/>
            <a:r>
              <a:rPr lang="en-US" sz="2800" b="1">
                <a:solidFill>
                  <a:srgbClr val="FF0000"/>
                </a:solidFill>
                <a:latin typeface="Times New Roman" panose="02020603050405020304" charset="0"/>
              </a:rPr>
              <a:t>KAT HİZMETLERİ DEPARTMANINDA ÇALIŞANLARIN GÖREV TANIMLARI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715" y="1174750"/>
            <a:ext cx="12137390" cy="5601970"/>
          </a:xfrm>
        </p:spPr>
        <p:txBody>
          <a:bodyPr/>
          <a:p>
            <a:pPr>
              <a:buFont typeface="Arial" panose="020B0604020202020204" pitchFamily="34" charset="0"/>
              <a:buChar char="•"/>
            </a:pPr>
            <a:r>
              <a:rPr lang="en-US" sz="2800" b="1">
                <a:solidFill>
                  <a:srgbClr val="FF0000"/>
                </a:solidFill>
                <a:latin typeface="Times New Roman" panose="02020603050405020304" charset="0"/>
              </a:rPr>
              <a:t>Genel Kat Yöneticisi (Executive Housekeeper) </a:t>
            </a:r>
            <a:r>
              <a:rPr lang="tr-TR" altLang="en-US" sz="2800" b="1">
                <a:solidFill>
                  <a:srgbClr val="FF0000"/>
                </a:solidFill>
                <a:latin typeface="Times New Roman" panose="02020603050405020304" charset="0"/>
              </a:rPr>
              <a:t>:</a:t>
            </a: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Kat hizmetleri departmanının tepe yöneticisidir. Genel yöneticisi olarak da adlandırılır. Otelin temizlik koordinatörü olarak görev yapar. Başka bir ifadeyle, fonksiyonel olarak tüm birimlerin temizlik, dekorasyon ve bakımından sorumludur. Ayrıca, housekeeping departmanının yönetimi, organizasyonundan ve denetiminden doğrudan sorumlu yöneticisidir. Bayan genel kat yöneticisi, housekeeper; erkek genel kat yöneticisi gouvernante olarak adlandırılır. Kat hizmetleri departmanında, bu düzeyde yönetim için, en az 100 oda kapasitesi gerekmektedir.   </a:t>
            </a:r>
            <a:endParaRPr lang="tr-TR" altLang="en-US" sz="2400">
              <a:solidFill>
                <a:schemeClr val="tx1"/>
              </a:solidFill>
              <a:latin typeface="Times New Roman" panose="02020603050405020304" charset="0"/>
            </a:endParaRPr>
          </a:p>
          <a:p>
            <a:pPr marL="0" indent="0">
              <a:buNone/>
            </a:pPr>
            <a:endParaRPr lang="tr-TR" altLang="en-US" sz="2400" b="1">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2710" y="126365"/>
            <a:ext cx="11991340" cy="6591300"/>
          </a:xfrm>
        </p:spPr>
        <p:txBody>
          <a:bodyPr/>
          <a:p>
            <a:pPr marL="457200" indent="-457200"/>
            <a:r>
              <a:rPr lang="en-US" sz="2800" b="1">
                <a:solidFill>
                  <a:srgbClr val="FF0000"/>
                </a:solidFill>
                <a:latin typeface="Times New Roman" panose="02020603050405020304" charset="0"/>
              </a:rPr>
              <a:t>Genel Kat Yöneticisi Yardımcısı  (Asistant Housekeeper)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Genel kat yöneticisinin yardımcısıdır. Departman yöneticisi ile birlikte ve onun adına tüm departman işlerinden sorumlu olan ikinci önemli yöneticidir. Bu düzey yöneticilik için de yine otelin büyük otel statüsünde olması gerekir 100 oda ve üstü kapasiteye sahip olması gerekmektedir. </a:t>
            </a:r>
            <a:endParaRPr lang="en-US" sz="2400">
              <a:solidFill>
                <a:schemeClr val="tx1"/>
              </a:solidFill>
              <a:latin typeface="Times New Roman" panose="02020603050405020304" charset="0"/>
            </a:endParaRPr>
          </a:p>
          <a:p>
            <a:pPr marL="0" indent="0">
              <a:buNone/>
            </a:pPr>
            <a:endParaRPr lang="en-US" sz="2800">
              <a:solidFill>
                <a:schemeClr val="tx1"/>
              </a:solidFill>
              <a:latin typeface="Times New Roman" panose="02020603050405020304" charset="0"/>
            </a:endParaRPr>
          </a:p>
          <a:p>
            <a:pPr marL="457200" indent="-457200">
              <a:buFont typeface="Arial" panose="020B0604020202020204" pitchFamily="34" charset="0"/>
              <a:buChar char="•"/>
            </a:pPr>
            <a:r>
              <a:rPr lang="en-US" sz="2800" b="1">
                <a:solidFill>
                  <a:srgbClr val="FF0000"/>
                </a:solidFill>
                <a:latin typeface="Times New Roman" panose="02020603050405020304" charset="0"/>
              </a:rPr>
              <a:t>Kat Şefleri (Floor Supervisors)</a:t>
            </a:r>
            <a:r>
              <a:rPr lang="en-US" sz="2800">
                <a:solidFill>
                  <a:schemeClr val="tx1"/>
                </a:solidFill>
                <a:latin typeface="Times New Roman" panose="02020603050405020304" charset="0"/>
              </a:rPr>
              <a:t>  </a:t>
            </a:r>
            <a:endParaRPr lang="en-US" sz="2800">
              <a:solidFill>
                <a:schemeClr val="tx1"/>
              </a:solidFill>
              <a:latin typeface="Times New Roman" panose="02020603050405020304" charset="0"/>
            </a:endParaRPr>
          </a:p>
          <a:p>
            <a:pPr marL="0" indent="0">
              <a:buFont typeface="Arial" panose="020B0604020202020204" pitchFamily="34" charset="0"/>
              <a:buNone/>
            </a:pPr>
            <a:r>
              <a:rPr lang="en-US" sz="2400">
                <a:solidFill>
                  <a:schemeClr val="tx1"/>
                </a:solidFill>
                <a:latin typeface="Times New Roman" panose="02020603050405020304" charset="0"/>
              </a:rPr>
              <a:t>Belli kat ya da katlardan sorumlu genel kat yönetimine bağlı çalışan denetçilerdir. Bir kat şefi bir günde ortalama 50-70 odayı denetleyebilir. Odanın büyüklüğü, eşya sayısı, kişinin tecrübesi ve çalışma temposu kontrol edilecek oda sayısının belirlenmesinde etkili olmaktadır. </a:t>
            </a:r>
            <a:endParaRPr lang="en-US" sz="2400">
              <a:solidFill>
                <a:schemeClr val="tx1"/>
              </a:solidFill>
              <a:latin typeface="Times New Roman" panose="02020603050405020304" charset="0"/>
            </a:endParaRPr>
          </a:p>
          <a:p>
            <a:pPr marL="0" indent="0">
              <a:buFont typeface="Arial" panose="020B0604020202020204" pitchFamily="34" charset="0"/>
              <a:buNone/>
            </a:pPr>
            <a:r>
              <a:rPr lang="en-US" sz="2400">
                <a:solidFill>
                  <a:schemeClr val="tx1"/>
                </a:solidFill>
                <a:latin typeface="Times New Roman" panose="02020603050405020304" charset="0"/>
              </a:rPr>
              <a:t>Kat şefleri odalar yanında sorumlu oldukları katlara ait koridor, merdiven ve kat ofislerinin temizlenmesinden de sorumludurlar.</a:t>
            </a:r>
            <a:endParaRPr lang="en-US" sz="2400">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8260" y="170815"/>
            <a:ext cx="12035155" cy="6560820"/>
          </a:xfrm>
        </p:spPr>
        <p:txBody>
          <a:bodyPr/>
          <a:p>
            <a:r>
              <a:rPr lang="en-US" sz="2800" b="1">
                <a:solidFill>
                  <a:srgbClr val="FF0000"/>
                </a:solidFill>
                <a:latin typeface="Times New Roman" panose="02020603050405020304" charset="0"/>
              </a:rPr>
              <a:t>Kat Görevlisi (Vale/Fam)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Oda temizliğinden sorumlu (oda, banyo temizleme, oda tozunu alma, yatak yapma) görevli. Bu kişiler, bayan olursa maid, fam veya famme de chambre olarak; erkek olmaları durumunda ise, vale olarak adlandırılırlar. Oda ya da kat görevlileri, odaların yanı sıra, koridorların, merdivenlerin ve kat ofislerinin temizliğinden de sorumludurlar</a:t>
            </a:r>
            <a:r>
              <a:rPr lang="tr-TR" altLang="en-US" sz="2400">
                <a:solidFill>
                  <a:schemeClr val="tx1"/>
                </a:solidFill>
                <a:latin typeface="Times New Roman" panose="02020603050405020304" charset="0"/>
              </a:rPr>
              <a:t>.</a:t>
            </a:r>
            <a:endParaRPr lang="tr-TR" altLang="en-US" sz="2400">
              <a:solidFill>
                <a:schemeClr val="tx1"/>
              </a:solidFill>
              <a:latin typeface="Times New Roman" panose="02020603050405020304" charset="0"/>
            </a:endParaRPr>
          </a:p>
          <a:p>
            <a:pPr marL="0" indent="0">
              <a:buNone/>
            </a:pPr>
            <a:endParaRPr lang="tr-TR" altLang="en-US" sz="2800">
              <a:solidFill>
                <a:schemeClr val="tx1"/>
              </a:solidFill>
              <a:latin typeface="Times New Roman" panose="02020603050405020304" charset="0"/>
            </a:endParaRPr>
          </a:p>
          <a:p>
            <a:pPr marL="457200" indent="-457200"/>
            <a:r>
              <a:rPr lang="en-US" sz="2800" b="1">
                <a:solidFill>
                  <a:srgbClr val="FF0000"/>
                </a:solidFill>
                <a:latin typeface="Times New Roman" panose="02020603050405020304" charset="0"/>
              </a:rPr>
              <a:t>Meydancılar (Housemen)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Otellerde koridor, merdiven, camlar, duvarlar, havuz gibi genel alanların temizliğinden sorumlu olan temizlikçilerdir. Ayrıca, halıların yıkanması, yerlerin cilalanması, bahçe ve park temizliği gibi işlerle de ilgilenirler. Bu kişiler oda temizliğinde istihdam edilmezler. Büyük otellerdeki organizasyon yapısında, şef meydancıya (head houseman), küçük otellerde ise, kat şefi ne bağlı olarak çalışırlar. Genellikle erkek olmaları tercih edilir.  </a:t>
            </a:r>
            <a:endParaRPr 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8895" y="31750"/>
            <a:ext cx="12035155" cy="6774180"/>
          </a:xfrm>
        </p:spPr>
        <p:txBody>
          <a:bodyPr/>
          <a:p>
            <a:r>
              <a:rPr lang="en-US" sz="2800" b="1">
                <a:solidFill>
                  <a:srgbClr val="FF0000"/>
                </a:solidFill>
                <a:latin typeface="Times New Roman" panose="02020603050405020304" charset="0"/>
              </a:rPr>
              <a:t>Çamaşırhane Şefi (Linen Roomkeeper)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Kat hizmetleri departman yöneticisine bağlı olarak çalışır. Housekeeper adına çamaşırhaneye nezaret eder. Çamaşırhane personeli ve çamaşırhanede yürütülen (sayım, yıkama, kurutuma, ütüleme, kuru temizleme vb.) tüm işlerin yönetiminden sorumludur.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457200" indent="-457200"/>
            <a:r>
              <a:rPr lang="en-US" sz="2800" b="1">
                <a:solidFill>
                  <a:srgbClr val="FF0000"/>
                </a:solidFill>
                <a:latin typeface="Times New Roman" panose="02020603050405020304" charset="0"/>
              </a:rPr>
              <a:t> Yıkayıcılar (Washers)</a:t>
            </a:r>
            <a:r>
              <a:rPr lang="en-US" sz="2800">
                <a:solidFill>
                  <a:schemeClr val="tx1"/>
                </a:solidFill>
                <a:latin typeface="Times New Roman" panose="02020603050405020304" charset="0"/>
              </a:rPr>
              <a:t> </a:t>
            </a:r>
            <a:endParaRPr lang="en-US" sz="28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Çamaşırhanedeki tüm yıkama makinelerini kullanan ve yıkamadan sorumlu olan kişilerdir. Yıkama işlemlerinin otomatik olmayan makinelerde yapılması durumunda sorumluluk alanlarına sıkma işlemi de eklenebilmektedir. Kolalama, kurutmaya çamaşır taşıma, makineyi çalıştırma, durulama ve gerekiyorsa kaynatma işlerinden sorumludurlar.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r>
              <a:rPr lang="en-US" sz="2800" b="1">
                <a:solidFill>
                  <a:srgbClr val="FF0000"/>
                </a:solidFill>
                <a:latin typeface="Times New Roman" panose="02020603050405020304" charset="0"/>
                <a:sym typeface="+mn-ea"/>
              </a:rPr>
              <a:t>Ütücüler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Çamaşırhanede bulunan farklı  ütü gruplarında çalışan kişilerdir. Bilindiği gibi, bir otel çamaşırhanesinde, rulo, pres, el ve manken ütü olmak üzere dört grup ütü bulunabilir. Ütücüler, müşteri ve otel olarak farklı çamaşır türlerine göre bu ütülerin kullanımından sorumludur. Bazı otellerde ütücüler, kuru temizleme işleminden de sorumlu olabilirler. </a:t>
            </a:r>
            <a:endParaRPr lang="en-US" sz="2400">
              <a:latin typeface="Times New Roman" panose="02020603050405020304" charset="0"/>
            </a:endParaRPr>
          </a:p>
          <a:p>
            <a:pPr marL="0" indent="0">
              <a:buNone/>
            </a:pPr>
            <a:endParaRPr 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22225"/>
            <a:ext cx="12074525" cy="6664325"/>
          </a:xfrm>
        </p:spPr>
        <p:txBody>
          <a:bodyPr/>
          <a:p>
            <a:r>
              <a:rPr lang="en-US" sz="2800" b="1">
                <a:solidFill>
                  <a:srgbClr val="FF0000"/>
                </a:solidFill>
                <a:latin typeface="Times New Roman" panose="02020603050405020304" charset="0"/>
              </a:rPr>
              <a:t>Markalayıcılar (Seamstrees)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Çamaşırhanedeki tamir bakım işlerini yürüten, otelin kullandığı çamaşırları diken (çarşaf, masa örtüsü) ve markalama işini yapan kişilerdir. Markalama işlemi, makineyle yapılabileceği gibi elle ve iğne iplikle de yapılabilir. Terziler de bu grup personel içerisinde düşünülmektedir.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800" b="1">
                <a:solidFill>
                  <a:srgbClr val="FF0000"/>
                </a:solidFill>
                <a:latin typeface="Times New Roman" panose="02020603050405020304" charset="0"/>
                <a:sym typeface="+mn-ea"/>
              </a:rPr>
              <a:t>Taşıyıcılar (Valet)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Genellikle çamaşırhane personeli olmasına rağmen bazı otellerde kat hizmetleri departmanında, meydancılarla birlikte çalışan bu personel grubu çamaşırhaneden katlara, katlardan çamaşırhaneye çamaşır taşımaktan sorumludurlar. Bu nedenle, taşıyıcılar olarak adlandırılmışlardır. Taşıyıcılar, genellikle, çamaşırhane şefine bağlı olarak çalışırlar. </a:t>
            </a:r>
            <a:r>
              <a:rPr lang="en-US" sz="2400" b="1">
                <a:solidFill>
                  <a:srgbClr val="FF0000"/>
                </a:solidFill>
                <a:latin typeface="Times New Roman" panose="02020603050405020304" charset="0"/>
                <a:sym typeface="+mn-ea"/>
              </a:rPr>
              <a:t>  </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0800" y="372110"/>
            <a:ext cx="12089765" cy="718820"/>
          </a:xfrm>
        </p:spPr>
        <p:txBody>
          <a:bodyPr/>
          <a:p>
            <a:pPr algn="ctr"/>
            <a:r>
              <a:rPr lang="en-US" sz="2800" b="1">
                <a:solidFill>
                  <a:srgbClr val="FF0000"/>
                </a:solidFill>
                <a:latin typeface="Times New Roman" panose="02020603050405020304" charset="0"/>
              </a:rPr>
              <a:t>KAT HİZMETLERİ DEPARTMANI ÇALIŞANLARININ ORTAK ÖZELLİKLERİ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1435" y="1237615"/>
            <a:ext cx="12089765" cy="5577205"/>
          </a:xfrm>
        </p:spPr>
        <p:txBody>
          <a:bodyPr/>
          <a:p>
            <a:pPr marL="0" indent="0">
              <a:buNone/>
            </a:pPr>
            <a:r>
              <a:rPr lang="en-US" sz="2400">
                <a:latin typeface="Times New Roman" panose="02020603050405020304" charset="0"/>
              </a:rPr>
              <a:t>Kısaca anlatılmaya çalışılan personel yapısı ile birlikte bu kişilerin sahip olmaları gereken ortak özelliklerinin de bilinmesi gerekmektedir. Personelin ortak bazı özellikleri şu şekilde sıralanabilir:  </a:t>
            </a:r>
            <a:endParaRPr lang="en-US" sz="2400">
              <a:latin typeface="Times New Roman" panose="02020603050405020304" charset="0"/>
            </a:endParaRPr>
          </a:p>
          <a:p>
            <a:pPr marL="0" indent="0">
              <a:buNone/>
            </a:pPr>
            <a:endParaRPr lang="en-US" sz="2400">
              <a:latin typeface="Times New Roman" panose="02020603050405020304" charset="0"/>
              <a:sym typeface="+mn-ea"/>
            </a:endParaRPr>
          </a:p>
          <a:p>
            <a:r>
              <a:rPr lang="en-US" sz="2400">
                <a:latin typeface="Times New Roman" panose="02020603050405020304" charset="0"/>
                <a:sym typeface="+mn-ea"/>
              </a:rPr>
              <a:t>Fiziki görünüşü temiz ve bakımlı olmalı.  </a:t>
            </a:r>
            <a:endParaRPr lang="en-US" sz="2400">
              <a:latin typeface="Times New Roman" panose="02020603050405020304" charset="0"/>
            </a:endParaRPr>
          </a:p>
          <a:p>
            <a:pPr marL="457200" indent="-457200"/>
            <a:r>
              <a:rPr lang="en-US" sz="2400">
                <a:latin typeface="Times New Roman" panose="02020603050405020304" charset="0"/>
                <a:sym typeface="+mn-ea"/>
              </a:rPr>
              <a:t> En az lise mezunu olmalı.  </a:t>
            </a:r>
            <a:endParaRPr lang="en-US" sz="2400">
              <a:latin typeface="Times New Roman" panose="02020603050405020304" charset="0"/>
            </a:endParaRPr>
          </a:p>
          <a:p>
            <a:pPr marL="457200" indent="-457200"/>
            <a:r>
              <a:rPr lang="en-US" sz="2400">
                <a:latin typeface="Times New Roman" panose="02020603050405020304" charset="0"/>
                <a:sym typeface="+mn-ea"/>
              </a:rPr>
              <a:t> Düzenli, titiz ve tertipli olmalı.  </a:t>
            </a:r>
            <a:endParaRPr lang="en-US" sz="2400">
              <a:latin typeface="Times New Roman" panose="02020603050405020304" charset="0"/>
            </a:endParaRPr>
          </a:p>
          <a:p>
            <a:pPr marL="457200" indent="-457200"/>
            <a:r>
              <a:rPr lang="en-US" sz="2400">
                <a:latin typeface="Times New Roman" panose="02020603050405020304" charset="0"/>
                <a:sym typeface="+mn-ea"/>
              </a:rPr>
              <a:t>Yaptığı işi iyi bilmeli.   </a:t>
            </a:r>
            <a:endParaRPr lang="en-US" sz="2400">
              <a:latin typeface="Times New Roman" panose="02020603050405020304" charset="0"/>
            </a:endParaRPr>
          </a:p>
          <a:p>
            <a:pPr marL="457200" indent="-457200"/>
            <a:r>
              <a:rPr lang="en-US" sz="2400">
                <a:latin typeface="Times New Roman" panose="02020603050405020304" charset="0"/>
                <a:sym typeface="+mn-ea"/>
              </a:rPr>
              <a:t> İdareci durumunda olması halinde belli bir mesleki eğitimi almış olmalı ve bir yabancı dili iyi derecede konuşabilmeli. </a:t>
            </a:r>
            <a:endParaRPr lang="en-US" sz="2400">
              <a:latin typeface="Times New Roman" panose="02020603050405020304" charset="0"/>
            </a:endParaRPr>
          </a:p>
          <a:p>
            <a:pPr marL="457200" indent="-457200"/>
            <a:r>
              <a:rPr lang="en-US" sz="2400">
                <a:latin typeface="Times New Roman" panose="02020603050405020304" charset="0"/>
                <a:sym typeface="+mn-ea"/>
              </a:rPr>
              <a:t>Gereksiz zaman ve enerji harcamaktan kaçınmalı. </a:t>
            </a:r>
            <a:endParaRPr lang="en-US" sz="2400">
              <a:latin typeface="Times New Roman" panose="02020603050405020304" charset="0"/>
            </a:endParaRPr>
          </a:p>
          <a:p>
            <a:pPr marL="457200" indent="-457200"/>
            <a:r>
              <a:rPr lang="en-US" sz="2400">
                <a:latin typeface="Times New Roman" panose="02020603050405020304" charset="0"/>
                <a:sym typeface="+mn-ea"/>
              </a:rPr>
              <a:t>Yeterli pratiklikte ve becerikli olmalı.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675" y="208915"/>
            <a:ext cx="12138660" cy="6614160"/>
          </a:xfrm>
        </p:spPr>
        <p:txBody>
          <a:bodyPr/>
          <a:p>
            <a:r>
              <a:rPr lang="en-US" sz="2400">
                <a:latin typeface="Times New Roman" panose="02020603050405020304" charset="0"/>
              </a:rPr>
              <a:t> Uyumlu, çalışkan ve disiplinli olmalı.  </a:t>
            </a:r>
            <a:endParaRPr lang="en-US" sz="2400">
              <a:latin typeface="Times New Roman" panose="02020603050405020304" charset="0"/>
            </a:endParaRPr>
          </a:p>
          <a:p>
            <a:r>
              <a:rPr lang="en-US" sz="2400">
                <a:latin typeface="Times New Roman" panose="02020603050405020304" charset="0"/>
              </a:rPr>
              <a:t> İşi ile ilgili araç gereç ve makineleri kullanma bilgisine sahip olmalı.  </a:t>
            </a:r>
            <a:endParaRPr lang="en-US" sz="2400">
              <a:latin typeface="Times New Roman" panose="02020603050405020304" charset="0"/>
            </a:endParaRPr>
          </a:p>
          <a:p>
            <a:r>
              <a:rPr lang="en-US" sz="2400">
                <a:latin typeface="Times New Roman" panose="02020603050405020304" charset="0"/>
              </a:rPr>
              <a:t> Sağlıklı olmalı.  </a:t>
            </a:r>
            <a:endParaRPr lang="en-US" sz="2400">
              <a:latin typeface="Times New Roman" panose="02020603050405020304" charset="0"/>
            </a:endParaRPr>
          </a:p>
          <a:p>
            <a:endParaRPr lang="en-US" sz="2400">
              <a:latin typeface="Times New Roman" panose="02020603050405020304" charset="0"/>
            </a:endParaRPr>
          </a:p>
          <a:p>
            <a:pPr marL="0" indent="0" algn="ctr">
              <a:lnSpc>
                <a:spcPct val="70000"/>
              </a:lnSpc>
              <a:buNone/>
            </a:pPr>
            <a:r>
              <a:rPr lang="en-US" sz="2800" b="1">
                <a:solidFill>
                  <a:srgbClr val="FF0000"/>
                </a:solidFill>
                <a:latin typeface="Times New Roman" panose="02020603050405020304" charset="0"/>
                <a:sym typeface="+mn-ea"/>
              </a:rPr>
              <a:t>KAT HİZMETLERİ PERSONELİNİN DİKKAT ETMESİ GEREKEN DAVRANIŞLAR </a:t>
            </a:r>
            <a:endParaRPr lang="en-US" sz="2800" b="1">
              <a:solidFill>
                <a:srgbClr val="FF0000"/>
              </a:solidFill>
              <a:latin typeface="Times New Roman" panose="02020603050405020304" charset="0"/>
              <a:sym typeface="+mn-ea"/>
            </a:endParaRPr>
          </a:p>
          <a:p>
            <a:pPr marL="0" indent="0" algn="l">
              <a:buNone/>
            </a:pPr>
            <a:r>
              <a:rPr lang="en-US" sz="2400">
                <a:latin typeface="Times New Roman" panose="02020603050405020304" charset="0"/>
                <a:sym typeface="+mn-ea"/>
              </a:rPr>
              <a:t>Kat hizmetlerinde çalışan personelin bazı sosyal ve göreve dönük davranışları bilmesi gerekir. Bu davranışlara uyulması, müşteri ve diğer çalışanlar arasında iyi iletişimi sağlayacağı gibi, müşteri tatmininin sağlanması  ve olumlu işletme imajının sağlanmasına da katkı verecektir. Bu davranışlardan bazılarına aşağıda yer verilmektedir.</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algn="l"/>
            <a:r>
              <a:rPr lang="en-US" sz="2400">
                <a:latin typeface="Times New Roman" panose="02020603050405020304" charset="0"/>
                <a:sym typeface="+mn-ea"/>
              </a:rPr>
              <a:t>Müşteriye hizmet veren personelin temiz ve düzenli olması hizmet kalitesinin bir parçasıdır. Ayrıca, hoş bir görünüm müşteri ile iletişim kurabilmenin ilk şartıdır. Bu nedenle, kat personelinin fiziksel görünümüne dikkat etmesi gerekir.</a:t>
            </a:r>
            <a:endParaRPr lang="en-US" sz="2400">
              <a:latin typeface="Times New Roman" panose="02020603050405020304" charset="0"/>
              <a:sym typeface="+mn-ea"/>
            </a:endParaRPr>
          </a:p>
          <a:p>
            <a:pPr marL="0" indent="0" algn="l">
              <a:buNone/>
            </a:pPr>
            <a:endParaRPr lang="en-US" sz="2400">
              <a:latin typeface="Times New Roman" panose="02020603050405020304" charset="0"/>
              <a:sym typeface="+mn-ea"/>
            </a:endParaRPr>
          </a:p>
          <a:p>
            <a:pPr marL="0" indent="0" algn="l">
              <a:buNone/>
            </a:pPr>
            <a:r>
              <a:rPr lang="en-US" sz="2400">
                <a:latin typeface="Times New Roman" panose="02020603050405020304" charset="0"/>
                <a:sym typeface="+mn-ea"/>
              </a:rPr>
              <a:t>Temizlik ve dış görünüm açısından hatırlanması gereken önemli noktalar şunlardır: </a:t>
            </a:r>
            <a:endParaRPr lang="en-US" sz="2400">
              <a:latin typeface="Times New Roman" panose="02020603050405020304" charset="0"/>
              <a:sym typeface="+mn-ea"/>
            </a:endParaRPr>
          </a:p>
          <a:p>
            <a:pPr marL="0" indent="0" algn="l">
              <a:buNone/>
            </a:pPr>
            <a:endParaRPr lang="en-US" sz="2800" b="1">
              <a:solidFill>
                <a:srgbClr val="FF0000"/>
              </a:solidFill>
              <a:latin typeface="Times New Roman" panose="02020603050405020304" charset="0"/>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42545"/>
            <a:ext cx="12074525" cy="6764655"/>
          </a:xfrm>
        </p:spPr>
        <p:txBody>
          <a:bodyPr/>
          <a:p>
            <a:r>
              <a:rPr lang="en-US" sz="2400">
                <a:latin typeface="Times New Roman" panose="02020603050405020304" charset="0"/>
              </a:rPr>
              <a:t>Her gün duş alınmalıdır. Hoş olmayan vücut kokusu sorunu olan personel deodorant kullanmalıdır.   </a:t>
            </a:r>
            <a:endParaRPr lang="en-US" sz="2400">
              <a:latin typeface="Times New Roman" panose="02020603050405020304" charset="0"/>
            </a:endParaRPr>
          </a:p>
          <a:p>
            <a:r>
              <a:rPr lang="en-US" sz="2400">
                <a:latin typeface="Times New Roman" panose="02020603050405020304" charset="0"/>
              </a:rPr>
              <a:t>Yemeklerden sonra dişler fırçalanmalı  ve altı ayda bir düzenli olarak kontrol ettirilmelidir. Mesai saatleri içinde için de ağızda koku yapabilecek yiyecekler yenmemelidir.   </a:t>
            </a:r>
            <a:endParaRPr lang="en-US" sz="2400">
              <a:latin typeface="Times New Roman" panose="02020603050405020304" charset="0"/>
            </a:endParaRPr>
          </a:p>
          <a:p>
            <a:r>
              <a:rPr lang="en-US" sz="2400">
                <a:latin typeface="Times New Roman" panose="02020603050405020304" charset="0"/>
              </a:rPr>
              <a:t>Tırnaklar kısa ve temiz tutulmalı, bayan kat görevlileri canlı ve parlak renkli oje kullanmamalıdır. </a:t>
            </a:r>
            <a:endParaRPr lang="en-US" sz="2400">
              <a:latin typeface="Times New Roman" panose="02020603050405020304" charset="0"/>
            </a:endParaRPr>
          </a:p>
          <a:p>
            <a:r>
              <a:rPr lang="en-US" sz="2400">
                <a:latin typeface="Times New Roman" panose="02020603050405020304" charset="0"/>
              </a:rPr>
              <a:t>Erkek kat görevlileri her gün tıraş  olmalı ve bıyık bırakmamalı, bayan kat görevlileri ise aşırı makyaj yapmamalıdırlar. </a:t>
            </a:r>
            <a:endParaRPr lang="en-US" sz="2400">
              <a:latin typeface="Times New Roman" panose="02020603050405020304" charset="0"/>
            </a:endParaRPr>
          </a:p>
          <a:p>
            <a:r>
              <a:rPr lang="en-US" sz="2400">
                <a:latin typeface="Times New Roman" panose="02020603050405020304" charset="0"/>
              </a:rPr>
              <a:t>Bazı otellerde üniformalar, saç şekilleri vb. konular da yöresel kültür veya bölgesel kültür motifleri kullanılabilir. Örneğin kat şeflerinin modernize edilmiş milli kıyafet giymesinde olduğu gibi. Ancak, bunların aşırı kaçmaması ve kişinin statüsüne uygun olmasına dikkat edilmelidir. </a:t>
            </a:r>
            <a:endParaRPr lang="en-US" sz="2400">
              <a:latin typeface="Times New Roman" panose="02020603050405020304" charset="0"/>
            </a:endParaRPr>
          </a:p>
          <a:p>
            <a:r>
              <a:rPr lang="en-US" sz="2400">
                <a:latin typeface="Times New Roman" panose="02020603050405020304" charset="0"/>
                <a:sym typeface="+mn-ea"/>
              </a:rPr>
              <a:t>Bayan kat görevlilerinin yatak ve banyolara saçlarının dökülmemesi için saçları bone ya da üçgen eşarpla örtülü olmalıdır. </a:t>
            </a:r>
            <a:endParaRPr lang="en-US" sz="2400">
              <a:latin typeface="Times New Roman" panose="02020603050405020304" charset="0"/>
            </a:endParaRPr>
          </a:p>
          <a:p>
            <a:r>
              <a:rPr lang="en-US" sz="2400">
                <a:latin typeface="Times New Roman" panose="02020603050405020304" charset="0"/>
                <a:sym typeface="+mn-ea"/>
              </a:rPr>
              <a:t>Çalışma sırasında alyans ve dikkat çekmeyen türden küpe dışında hiçbir mücevherat takılmamalıdır.  </a:t>
            </a:r>
            <a:endParaRPr lang="en-US" sz="2400">
              <a:latin typeface="Times New Roman" panose="02020603050405020304" charset="0"/>
            </a:endParaRPr>
          </a:p>
          <a:p>
            <a:pPr marL="0" indent="0">
              <a:buNone/>
            </a:pPr>
            <a:endParaRPr lang="en-US" sz="2400">
              <a:latin typeface="Times New Roman" panose="02020603050405020304" charset="0"/>
            </a:endParaRPr>
          </a:p>
          <a:p>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11210</Words>
  <Application>WPS Presentation</Application>
  <PresentationFormat>Widescreen</PresentationFormat>
  <Paragraphs>127</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Times New Roman</vt:lpstr>
      <vt:lpstr>Microsoft YaHei</vt:lpstr>
      <vt:lpstr/>
      <vt:lpstr>Arial Unicode MS</vt:lpstr>
      <vt:lpstr>Calibri</vt:lpstr>
      <vt:lpstr>Blue Waves</vt:lpstr>
      <vt:lpstr>KAT HİZMETLERİ YÖNETİMİ</vt:lpstr>
      <vt:lpstr>KAT HİZMETLERİ DEPARTMANINDA ÇALIŞANLARIN GÖREV TANIMLARI </vt:lpstr>
      <vt:lpstr>PowerPoint 演示文稿</vt:lpstr>
      <vt:lpstr>PowerPoint 演示文稿</vt:lpstr>
      <vt:lpstr>PowerPoint 演示文稿</vt:lpstr>
      <vt:lpstr>PowerPoint 演示文稿</vt:lpstr>
      <vt:lpstr>KAT HİZMETLERİ DEPARTMANI ÇALIŞANLARININ ORTAK ÖZELLİKLERİ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2018-01-27T18:49:00Z</dcterms:created>
  <dcterms:modified xsi:type="dcterms:W3CDTF">2018-02-16T11:50:53Z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