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B8417-EE6E-475B-A799-520863B6E2E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144F5-3F4E-45BD-A479-D7A2709858F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15E0A7-3832-4303-99FE-68C9F0A42BF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F056A-4482-4D4F-AC43-4D07BA550B5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FE0F1-16B2-4B4A-8782-499940F0DA3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6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MASTİTİSLERİN TEDAVİSİ</a:t>
            </a:r>
            <a:br>
              <a:rPr lang="tr-TR" sz="36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</a:br>
            <a:endParaRPr lang="tr-TR" sz="3600" dirty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800" b="1" dirty="0" err="1" smtClean="0">
                <a:latin typeface="Gill Sans MT Condensed" pitchFamily="34" charset="0"/>
              </a:rPr>
              <a:t>Mastitislerde</a:t>
            </a:r>
            <a:r>
              <a:rPr lang="tr-TR" sz="2800" b="1" dirty="0" smtClean="0">
                <a:latin typeface="Gill Sans MT Condensed" pitchFamily="34" charset="0"/>
              </a:rPr>
              <a:t> korunma tedaviden daha etkili bir seçenektir</a:t>
            </a:r>
            <a:r>
              <a:rPr lang="tr-TR" sz="2800" dirty="0" smtClean="0">
                <a:latin typeface="Gill Sans MT Condensed" pitchFamily="34" charset="0"/>
              </a:rPr>
              <a:t>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err="1" smtClean="0">
                <a:latin typeface="Gill Sans MT Condensed" pitchFamily="34" charset="0"/>
              </a:rPr>
              <a:t>Mastitis</a:t>
            </a:r>
            <a:r>
              <a:rPr lang="tr-TR" sz="2800" dirty="0" smtClean="0">
                <a:latin typeface="Gill Sans MT Condensed" pitchFamily="34" charset="0"/>
              </a:rPr>
              <a:t> tedavisinde değişik seçenekler bulunmakla birlikte tedavi başarı oranı çok değişkendir (çoğu kez tatminkar değildir).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Klinik olarak hasta ineklerin tedavisi zaten zorunluluktur.</a:t>
            </a:r>
            <a:r>
              <a:rPr lang="tr-TR" sz="2400" dirty="0" smtClean="0">
                <a:latin typeface="Gill Sans MT Condensed" pitchFamily="34" charset="0"/>
              </a:rPr>
              <a:t> </a:t>
            </a:r>
            <a:endParaRPr lang="tr-TR" sz="2400" dirty="0">
              <a:latin typeface="Gill Sans M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Gill Sans MT Condensed" pitchFamily="34" charset="0"/>
              </a:rPr>
              <a:t>Yangıya bağlı ortaya çıkan </a:t>
            </a:r>
            <a:r>
              <a:rPr lang="tr-TR" sz="2800" dirty="0" err="1" smtClean="0">
                <a:latin typeface="Gill Sans MT Condensed" pitchFamily="34" charset="0"/>
              </a:rPr>
              <a:t>prostaglandinlerin</a:t>
            </a:r>
            <a:r>
              <a:rPr lang="tr-TR" sz="2800" dirty="0" smtClean="0">
                <a:latin typeface="Gill Sans MT Condensed" pitchFamily="34" charset="0"/>
              </a:rPr>
              <a:t> etkilerini ortadan kaldırmak için </a:t>
            </a:r>
            <a:r>
              <a:rPr lang="tr-TR" sz="2800" b="1" dirty="0" err="1" smtClean="0">
                <a:latin typeface="Gill Sans MT Condensed" pitchFamily="34" charset="0"/>
              </a:rPr>
              <a:t>non</a:t>
            </a:r>
            <a:r>
              <a:rPr lang="tr-TR" sz="2800" b="1" dirty="0" smtClean="0">
                <a:latin typeface="Gill Sans MT Condensed" pitchFamily="34" charset="0"/>
              </a:rPr>
              <a:t>-</a:t>
            </a:r>
            <a:r>
              <a:rPr lang="tr-TR" sz="2800" b="1" dirty="0" err="1" smtClean="0">
                <a:latin typeface="Gill Sans MT Condensed" pitchFamily="34" charset="0"/>
              </a:rPr>
              <a:t>steroidal</a:t>
            </a:r>
            <a:r>
              <a:rPr lang="tr-TR" sz="2800" b="1" dirty="0" smtClean="0">
                <a:latin typeface="Gill Sans MT Condensed" pitchFamily="34" charset="0"/>
              </a:rPr>
              <a:t> yapılı anti-</a:t>
            </a:r>
            <a:r>
              <a:rPr lang="tr-TR" sz="2800" b="1" dirty="0" err="1" smtClean="0">
                <a:latin typeface="Gill Sans MT Condensed" pitchFamily="34" charset="0"/>
              </a:rPr>
              <a:t>enflamatuvar</a:t>
            </a:r>
            <a:r>
              <a:rPr lang="tr-TR" sz="2800" b="1" dirty="0" smtClean="0">
                <a:latin typeface="Gill Sans MT Condensed" pitchFamily="34" charset="0"/>
              </a:rPr>
              <a:t> ilaçlar </a:t>
            </a:r>
            <a:r>
              <a:rPr lang="tr-TR" sz="2800" dirty="0" smtClean="0">
                <a:latin typeface="Gill Sans MT Condensed" pitchFamily="34" charset="0"/>
              </a:rPr>
              <a:t>damar içi verilmelidir.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b="1" dirty="0" err="1" smtClean="0">
                <a:latin typeface="Gill Sans MT Condensed" pitchFamily="34" charset="0"/>
              </a:rPr>
              <a:t>Perakut</a:t>
            </a:r>
            <a:r>
              <a:rPr lang="tr-TR" sz="2800" b="1" dirty="0" smtClean="0">
                <a:latin typeface="Gill Sans MT Condensed" pitchFamily="34" charset="0"/>
              </a:rPr>
              <a:t> </a:t>
            </a:r>
            <a:r>
              <a:rPr lang="tr-TR" sz="2800" b="1" dirty="0" err="1" smtClean="0">
                <a:latin typeface="Gill Sans MT Condensed" pitchFamily="34" charset="0"/>
              </a:rPr>
              <a:t>toksik</a:t>
            </a:r>
            <a:r>
              <a:rPr lang="tr-TR" sz="2800" b="1" dirty="0" smtClean="0">
                <a:latin typeface="Gill Sans MT Condensed" pitchFamily="34" charset="0"/>
              </a:rPr>
              <a:t> </a:t>
            </a:r>
            <a:r>
              <a:rPr lang="tr-TR" sz="2800" b="1" dirty="0" err="1" smtClean="0">
                <a:latin typeface="Gill Sans MT Condensed" pitchFamily="34" charset="0"/>
              </a:rPr>
              <a:t>mastitislerde</a:t>
            </a:r>
            <a:r>
              <a:rPr lang="tr-TR" sz="2800" b="1" dirty="0" smtClean="0">
                <a:latin typeface="Gill Sans MT Condensed" pitchFamily="34" charset="0"/>
              </a:rPr>
              <a:t> ise </a:t>
            </a:r>
            <a:r>
              <a:rPr lang="tr-TR" sz="2800" b="1" dirty="0" err="1" smtClean="0">
                <a:latin typeface="Gill Sans MT Condensed" pitchFamily="34" charset="0"/>
              </a:rPr>
              <a:t>non</a:t>
            </a:r>
            <a:r>
              <a:rPr lang="tr-TR" sz="2800" b="1" dirty="0" smtClean="0">
                <a:latin typeface="Gill Sans MT Condensed" pitchFamily="34" charset="0"/>
              </a:rPr>
              <a:t>-</a:t>
            </a:r>
            <a:r>
              <a:rPr lang="tr-TR" sz="2800" b="1" dirty="0" err="1" smtClean="0">
                <a:latin typeface="Gill Sans MT Condensed" pitchFamily="34" charset="0"/>
              </a:rPr>
              <a:t>steroidal</a:t>
            </a:r>
            <a:r>
              <a:rPr lang="tr-TR" sz="2800" b="1" dirty="0" smtClean="0">
                <a:latin typeface="Gill Sans MT Condensed" pitchFamily="34" charset="0"/>
              </a:rPr>
              <a:t> yapılı anti-</a:t>
            </a:r>
            <a:r>
              <a:rPr lang="tr-TR" sz="2800" b="1" dirty="0" err="1" smtClean="0">
                <a:latin typeface="Gill Sans MT Condensed" pitchFamily="34" charset="0"/>
              </a:rPr>
              <a:t>enflamatuvar</a:t>
            </a:r>
            <a:r>
              <a:rPr lang="tr-TR" sz="2800" b="1" dirty="0" smtClean="0">
                <a:latin typeface="Gill Sans MT Condensed" pitchFamily="34" charset="0"/>
              </a:rPr>
              <a:t> ilaçlar yerine </a:t>
            </a:r>
            <a:r>
              <a:rPr lang="tr-TR" sz="2800" b="1" dirty="0" err="1" smtClean="0">
                <a:latin typeface="Gill Sans MT Condensed" pitchFamily="34" charset="0"/>
              </a:rPr>
              <a:t>kortikosteroidler</a:t>
            </a:r>
            <a:r>
              <a:rPr lang="tr-TR" sz="2800" b="1" dirty="0" smtClean="0">
                <a:latin typeface="Gill Sans MT Condensed" pitchFamily="34" charset="0"/>
              </a:rPr>
              <a:t> tercih edilmeli</a:t>
            </a:r>
            <a:r>
              <a:rPr lang="tr-TR" sz="2800" dirty="0" smtClean="0">
                <a:latin typeface="Gill Sans MT Condensed" pitchFamily="34" charset="0"/>
              </a:rPr>
              <a:t>, diğer tip </a:t>
            </a:r>
            <a:r>
              <a:rPr lang="tr-TR" sz="2800" dirty="0" err="1" smtClean="0">
                <a:latin typeface="Gill Sans MT Condensed" pitchFamily="34" charset="0"/>
              </a:rPr>
              <a:t>mastitislerde</a:t>
            </a:r>
            <a:r>
              <a:rPr lang="tr-TR" sz="2800" dirty="0" smtClean="0">
                <a:latin typeface="Gill Sans MT Condensed" pitchFamily="34" charset="0"/>
              </a:rPr>
              <a:t> ise </a:t>
            </a:r>
            <a:r>
              <a:rPr lang="tr-TR" sz="2800" dirty="0" err="1" smtClean="0">
                <a:latin typeface="Gill Sans MT Condensed" pitchFamily="34" charset="0"/>
              </a:rPr>
              <a:t>kortikosteroidler</a:t>
            </a:r>
            <a:r>
              <a:rPr lang="tr-TR" sz="2800" dirty="0" smtClean="0">
                <a:latin typeface="Gill Sans MT Condensed" pitchFamily="34" charset="0"/>
              </a:rPr>
              <a:t> asla kullanılmamalıdır. </a:t>
            </a:r>
            <a:endParaRPr lang="tr-TR" sz="2800" dirty="0">
              <a:latin typeface="Gill Sans M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800" b="1" dirty="0" smtClean="0"/>
          </a:p>
          <a:p>
            <a:endParaRPr lang="tr-TR" sz="2800" b="1" dirty="0" smtClean="0"/>
          </a:p>
          <a:p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Sonuç olarak 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akut-</a:t>
            </a:r>
            <a:r>
              <a:rPr lang="tr-TR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toksik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 </a:t>
            </a:r>
            <a:r>
              <a:rPr lang="tr-TR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mastitislerde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 </a:t>
            </a:r>
            <a:r>
              <a:rPr lang="tr-TR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mastitise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 yol açan bakterinin bilinmesi antibiyotik kullanımına karar verme açısından son derece önemlidir ve </a:t>
            </a:r>
            <a:r>
              <a:rPr lang="tr-TR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endotoksemik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 tedavi, yaşamsal öneme sahiptir.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r>
              <a:rPr lang="tr-TR" b="1" dirty="0" err="1" smtClean="0">
                <a:latin typeface="Gill Sans MT Condensed" pitchFamily="34" charset="0"/>
              </a:rPr>
              <a:t>Subklinik</a:t>
            </a:r>
            <a:r>
              <a:rPr lang="tr-TR" b="1" dirty="0" smtClean="0">
                <a:latin typeface="Gill Sans MT Condensed" pitchFamily="34" charset="0"/>
              </a:rPr>
              <a:t> </a:t>
            </a:r>
            <a:r>
              <a:rPr lang="tr-TR" b="1" dirty="0" err="1" smtClean="0">
                <a:latin typeface="Gill Sans MT Condensed" pitchFamily="34" charset="0"/>
              </a:rPr>
              <a:t>Mastitislerin</a:t>
            </a:r>
            <a:r>
              <a:rPr lang="tr-TR" b="1" dirty="0" smtClean="0">
                <a:latin typeface="Gill Sans MT Condensed" pitchFamily="34" charset="0"/>
              </a:rPr>
              <a:t> Tedavisi</a:t>
            </a:r>
            <a:endParaRPr lang="tr-TR" b="1" dirty="0">
              <a:latin typeface="Gill Sans M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845840"/>
            <a:ext cx="8229600" cy="1143000"/>
          </a:xfrm>
        </p:spPr>
        <p:txBody>
          <a:bodyPr>
            <a:noAutofit/>
          </a:bodyPr>
          <a:lstStyle/>
          <a:p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Subklinik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Mastitis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Tedavisine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Karar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Vermeden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Önce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Dikkat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Edilmesi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Gerekli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Önemli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Noktalar</a:t>
            </a:r>
            <a:r>
              <a:rPr lang="tr-TR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/>
            </a:r>
            <a:br>
              <a:rPr lang="tr-TR" sz="32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</a:br>
            <a:endParaRPr lang="tr-TR" sz="3200" b="1" dirty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endParaRPr lang="tr-TR" sz="2800" dirty="0" smtClean="0"/>
          </a:p>
          <a:p>
            <a:r>
              <a:rPr lang="en-US" b="1" dirty="0" err="1" smtClean="0">
                <a:latin typeface="Gill Sans MT Condensed" pitchFamily="34" charset="0"/>
              </a:rPr>
              <a:t>Subklinik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mastitislerde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tedaviye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karar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vermeden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önce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yapılması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gerekli</a:t>
            </a:r>
            <a:r>
              <a:rPr lang="en-US" b="1" dirty="0" smtClean="0">
                <a:latin typeface="Gill Sans MT Condensed" pitchFamily="34" charset="0"/>
              </a:rPr>
              <a:t>  en </a:t>
            </a:r>
            <a:r>
              <a:rPr lang="en-US" b="1" dirty="0" err="1" smtClean="0">
                <a:latin typeface="Gill Sans MT Condensed" pitchFamily="34" charset="0"/>
              </a:rPr>
              <a:t>önemli</a:t>
            </a:r>
            <a:r>
              <a:rPr lang="en-US" b="1" dirty="0" smtClean="0">
                <a:latin typeface="Gill Sans MT Condensed" pitchFamily="34" charset="0"/>
              </a:rPr>
              <a:t> </a:t>
            </a:r>
            <a:r>
              <a:rPr lang="en-US" b="1" dirty="0" err="1" smtClean="0">
                <a:latin typeface="Gill Sans MT Condensed" pitchFamily="34" charset="0"/>
              </a:rPr>
              <a:t>işlem</a:t>
            </a:r>
            <a:r>
              <a:rPr lang="en-US" b="1" dirty="0" smtClean="0">
                <a:latin typeface="Gill Sans MT Condensed" pitchFamily="34" charset="0"/>
              </a:rPr>
              <a:t>, </a:t>
            </a:r>
            <a:r>
              <a:rPr lang="en-US" sz="2800" dirty="0" err="1" smtClean="0">
                <a:latin typeface="Gill Sans MT Condensed" pitchFamily="34" charset="0"/>
              </a:rPr>
              <a:t>mastitise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yol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açan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patojenin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tesbitidir</a:t>
            </a:r>
            <a:r>
              <a:rPr lang="en-US" sz="2800" dirty="0" smtClean="0">
                <a:latin typeface="Gill Sans MT Condensed" pitchFamily="34" charset="0"/>
              </a:rPr>
              <a:t>. 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S</a:t>
            </a:r>
            <a:r>
              <a:rPr lang="en-US" sz="2800" dirty="0" err="1" smtClean="0">
                <a:latin typeface="Gill Sans MT Condensed" pitchFamily="34" charset="0"/>
              </a:rPr>
              <a:t>ubklinik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mastitise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birçok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mikroorganizma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neden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ol</a:t>
            </a:r>
            <a:r>
              <a:rPr lang="tr-TR" sz="2800" dirty="0" smtClean="0">
                <a:latin typeface="Gill Sans MT Condensed" pitchFamily="34" charset="0"/>
              </a:rPr>
              <a:t>ur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ve</a:t>
            </a:r>
            <a:r>
              <a:rPr lang="en-US" sz="2800" dirty="0" smtClean="0">
                <a:latin typeface="Gill Sans MT Condensed" pitchFamily="34" charset="0"/>
              </a:rPr>
              <a:t> her </a:t>
            </a:r>
            <a:r>
              <a:rPr lang="en-US" sz="2800" dirty="0" err="1" smtClean="0">
                <a:latin typeface="Gill Sans MT Condensed" pitchFamily="34" charset="0"/>
              </a:rPr>
              <a:t>mikroorganizmanın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tedaviye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verdiği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yanıt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farklı</a:t>
            </a:r>
            <a:r>
              <a:rPr lang="tr-TR" sz="2800" dirty="0" smtClean="0">
                <a:latin typeface="Gill Sans MT Condensed" pitchFamily="34" charset="0"/>
              </a:rPr>
              <a:t>dır</a:t>
            </a:r>
            <a:r>
              <a:rPr lang="en-US" sz="2800" dirty="0" smtClean="0">
                <a:latin typeface="Gill Sans MT Condensed" pitchFamily="34" charset="0"/>
              </a:rPr>
              <a:t>. 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Gill Sans MT Condensed" pitchFamily="34" charset="0"/>
              </a:rPr>
              <a:t/>
            </a:r>
            <a:br>
              <a:rPr lang="tr-TR" b="1" dirty="0" smtClean="0">
                <a:latin typeface="Gill Sans MT Condensed" pitchFamily="34" charset="0"/>
              </a:rPr>
            </a:b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Subklinik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Mastitislerin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Tedavisi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/>
            </a:r>
            <a:br>
              <a:rPr lang="tr-TR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</a:br>
            <a:endParaRPr lang="tr-TR" dirty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>
                <a:latin typeface="Gill Sans MT Condensed" pitchFamily="34" charset="0"/>
              </a:rPr>
              <a:t>S</a:t>
            </a:r>
            <a:r>
              <a:rPr lang="en-US" sz="2800" dirty="0" err="1" smtClean="0">
                <a:latin typeface="Gill Sans MT Condensed" pitchFamily="34" charset="0"/>
              </a:rPr>
              <a:t>ubklinik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mastitislerin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tanısı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zordur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bu</a:t>
            </a:r>
            <a:r>
              <a:rPr lang="en-US" sz="2800" dirty="0" smtClean="0">
                <a:latin typeface="Gill Sans MT Condensed" pitchFamily="34" charset="0"/>
              </a:rPr>
              <a:t> form </a:t>
            </a:r>
            <a:r>
              <a:rPr lang="en-US" sz="2800" dirty="0" err="1" smtClean="0">
                <a:latin typeface="Gill Sans MT Condensed" pitchFamily="34" charset="0"/>
              </a:rPr>
              <a:t>mastitislerin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tanısı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için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indirekt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testlere</a:t>
            </a:r>
            <a:r>
              <a:rPr lang="en-US" sz="2800" dirty="0" smtClean="0">
                <a:latin typeface="Gill Sans MT Condensed" pitchFamily="34" charset="0"/>
              </a:rPr>
              <a:t> (</a:t>
            </a:r>
            <a:r>
              <a:rPr lang="en-US" sz="2800" dirty="0" err="1" smtClean="0">
                <a:latin typeface="Gill Sans MT Condensed" pitchFamily="34" charset="0"/>
              </a:rPr>
              <a:t>somatik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hücre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sayımı</a:t>
            </a:r>
            <a:r>
              <a:rPr lang="en-US" sz="2800" dirty="0" smtClean="0">
                <a:latin typeface="Gill Sans MT Condensed" pitchFamily="34" charset="0"/>
              </a:rPr>
              <a:t>, </a:t>
            </a:r>
            <a:r>
              <a:rPr lang="en-US" sz="2800" dirty="0" err="1" smtClean="0">
                <a:latin typeface="Gill Sans MT Condensed" pitchFamily="34" charset="0"/>
              </a:rPr>
              <a:t>bakteriyolojik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kültür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gibi</a:t>
            </a:r>
            <a:r>
              <a:rPr lang="en-US" sz="2800" dirty="0" smtClean="0">
                <a:latin typeface="Gill Sans MT Condensed" pitchFamily="34" charset="0"/>
              </a:rPr>
              <a:t>) </a:t>
            </a:r>
            <a:r>
              <a:rPr lang="en-US" sz="2800" dirty="0" err="1" smtClean="0">
                <a:latin typeface="Gill Sans MT Condensed" pitchFamily="34" charset="0"/>
              </a:rPr>
              <a:t>ihtiyaç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vardır</a:t>
            </a:r>
            <a:r>
              <a:rPr lang="en-US" sz="2800" dirty="0" smtClean="0">
                <a:latin typeface="Gill Sans MT Condensed" pitchFamily="34" charset="0"/>
              </a:rPr>
              <a:t>. 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S</a:t>
            </a:r>
            <a:r>
              <a:rPr lang="en-US" sz="2800" dirty="0" err="1" smtClean="0">
                <a:latin typeface="Gill Sans MT Condensed" pitchFamily="34" charset="0"/>
              </a:rPr>
              <a:t>ubklinik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mastitisler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kolayca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fark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edilmediklerinden</a:t>
            </a:r>
            <a:r>
              <a:rPr lang="en-US" sz="2800" dirty="0" smtClean="0">
                <a:latin typeface="Gill Sans MT Condensed" pitchFamily="34" charset="0"/>
              </a:rPr>
              <a:t>, </a:t>
            </a:r>
            <a:r>
              <a:rPr lang="en-US" sz="2800" dirty="0" err="1" smtClean="0">
                <a:latin typeface="Gill Sans MT Condensed" pitchFamily="34" charset="0"/>
              </a:rPr>
              <a:t>inekte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sürüde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uzun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süreli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seyrederler</a:t>
            </a:r>
            <a:r>
              <a:rPr lang="en-US" sz="2800" dirty="0" smtClean="0">
                <a:latin typeface="Gill Sans MT Condensed" pitchFamily="34" charset="0"/>
              </a:rPr>
              <a:t>, </a:t>
            </a:r>
            <a:r>
              <a:rPr lang="en-US" sz="2800" dirty="0" err="1" smtClean="0">
                <a:latin typeface="Gill Sans MT Condensed" pitchFamily="34" charset="0"/>
              </a:rPr>
              <a:t>hatta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sürü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içinde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yayılım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gösterirler</a:t>
            </a:r>
            <a:r>
              <a:rPr lang="en-US" sz="2800" dirty="0" smtClean="0">
                <a:latin typeface="Gill Sans MT Condensed" pitchFamily="34" charset="0"/>
              </a:rPr>
              <a:t>.  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Gill Sans MT Condensed" pitchFamily="34" charset="0"/>
              </a:rPr>
              <a:t>İneklerde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subklinik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mastitislerin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tedavisinde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antibiyotikler</a:t>
            </a:r>
            <a:r>
              <a:rPr lang="en-US" sz="2800" dirty="0" smtClean="0">
                <a:latin typeface="Gill Sans MT Condensed" pitchFamily="34" charset="0"/>
              </a:rPr>
              <a:t>, meme </a:t>
            </a:r>
            <a:r>
              <a:rPr lang="en-US" sz="2800" dirty="0" err="1" smtClean="0">
                <a:latin typeface="Gill Sans MT Condensed" pitchFamily="34" charset="0"/>
              </a:rPr>
              <a:t>içi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veya</a:t>
            </a:r>
            <a:r>
              <a:rPr lang="en-US" sz="2800" dirty="0" smtClean="0">
                <a:latin typeface="Gill Sans MT Condensed" pitchFamily="34" charset="0"/>
              </a:rPr>
              <a:t> meme </a:t>
            </a:r>
            <a:r>
              <a:rPr lang="en-US" sz="2800" dirty="0" err="1" smtClean="0">
                <a:latin typeface="Gill Sans MT Condensed" pitchFamily="34" charset="0"/>
              </a:rPr>
              <a:t>içi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ile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birlikte</a:t>
            </a:r>
            <a:r>
              <a:rPr lang="en-US" sz="2800" dirty="0" smtClean="0">
                <a:latin typeface="Gill Sans MT Condensed" pitchFamily="34" charset="0"/>
              </a:rPr>
              <a:t>, </a:t>
            </a:r>
            <a:r>
              <a:rPr lang="en-US" sz="2800" dirty="0" err="1" smtClean="0">
                <a:latin typeface="Gill Sans MT Condensed" pitchFamily="34" charset="0"/>
              </a:rPr>
              <a:t>parenteral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veril</a:t>
            </a:r>
            <a:r>
              <a:rPr lang="tr-TR" sz="2800" dirty="0" err="1" smtClean="0">
                <a:latin typeface="Gill Sans MT Condensed" pitchFamily="34" charset="0"/>
              </a:rPr>
              <a:t>ebilmektedir</a:t>
            </a:r>
            <a:r>
              <a:rPr lang="en-US" sz="2800" dirty="0" smtClean="0">
                <a:latin typeface="Gill Sans MT Condensed" pitchFamily="34" charset="0"/>
              </a:rPr>
              <a:t>. 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b="1" dirty="0" smtClean="0">
                <a:latin typeface="Gill Sans MT Condensed" pitchFamily="34" charset="0"/>
              </a:rPr>
              <a:t>S</a:t>
            </a:r>
            <a:r>
              <a:rPr lang="en-US" sz="2800" b="1" dirty="0" err="1" smtClean="0">
                <a:latin typeface="Gill Sans MT Condensed" pitchFamily="34" charset="0"/>
              </a:rPr>
              <a:t>treptokoklar</a:t>
            </a:r>
            <a:r>
              <a:rPr lang="en-US" sz="2800" dirty="0" err="1" smtClean="0">
                <a:latin typeface="Gill Sans MT Condensed" pitchFamily="34" charset="0"/>
              </a:rPr>
              <a:t>ın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neden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olduğu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mastitislerde</a:t>
            </a:r>
            <a:r>
              <a:rPr lang="en-US" sz="2800" dirty="0" smtClean="0">
                <a:latin typeface="Gill Sans MT Condensed" pitchFamily="34" charset="0"/>
              </a:rPr>
              <a:t> (</a:t>
            </a:r>
            <a:r>
              <a:rPr lang="en-US" sz="2800" i="1" dirty="0" smtClean="0">
                <a:latin typeface="Gill Sans MT Condensed" pitchFamily="34" charset="0"/>
              </a:rPr>
              <a:t>S. </a:t>
            </a:r>
            <a:r>
              <a:rPr lang="en-US" sz="2800" i="1" dirty="0" err="1" smtClean="0">
                <a:latin typeface="Gill Sans MT Condensed" pitchFamily="34" charset="0"/>
              </a:rPr>
              <a:t>uberis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dışındaki</a:t>
            </a:r>
            <a:r>
              <a:rPr lang="en-US" sz="2800" dirty="0" smtClean="0">
                <a:latin typeface="Gill Sans MT Condensed" pitchFamily="34" charset="0"/>
              </a:rPr>
              <a:t>) </a:t>
            </a:r>
            <a:r>
              <a:rPr lang="en-US" sz="2800" b="1" dirty="0" err="1" smtClean="0">
                <a:latin typeface="Gill Sans MT Condensed" pitchFamily="34" charset="0"/>
              </a:rPr>
              <a:t>sadece</a:t>
            </a:r>
            <a:r>
              <a:rPr lang="en-US" sz="2800" b="1" dirty="0" smtClean="0">
                <a:latin typeface="Gill Sans MT Condensed" pitchFamily="34" charset="0"/>
              </a:rPr>
              <a:t> meme </a:t>
            </a:r>
            <a:r>
              <a:rPr lang="en-US" sz="2800" b="1" dirty="0" err="1" smtClean="0">
                <a:latin typeface="Gill Sans MT Condensed" pitchFamily="34" charset="0"/>
              </a:rPr>
              <a:t>içi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tedavi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yeterli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iken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i="1" dirty="0" smtClean="0">
                <a:latin typeface="Gill Sans MT Condensed" pitchFamily="34" charset="0"/>
              </a:rPr>
              <a:t>S. </a:t>
            </a:r>
            <a:r>
              <a:rPr lang="en-US" sz="2800" i="1" dirty="0" err="1" smtClean="0">
                <a:latin typeface="Gill Sans MT Condensed" pitchFamily="34" charset="0"/>
              </a:rPr>
              <a:t>aureus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kaynaklı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mastitislerde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tedavi</a:t>
            </a:r>
            <a:r>
              <a:rPr lang="en-US" sz="2800" dirty="0" smtClean="0">
                <a:latin typeface="Gill Sans MT Condensed" pitchFamily="34" charset="0"/>
              </a:rPr>
              <a:t>, hem meme </a:t>
            </a:r>
            <a:r>
              <a:rPr lang="en-US" sz="2800" dirty="0" err="1" smtClean="0">
                <a:latin typeface="Gill Sans MT Condensed" pitchFamily="34" charset="0"/>
              </a:rPr>
              <a:t>içi</a:t>
            </a:r>
            <a:r>
              <a:rPr lang="en-US" sz="2800" dirty="0" smtClean="0">
                <a:latin typeface="Gill Sans MT Condensed" pitchFamily="34" charset="0"/>
              </a:rPr>
              <a:t> hem de </a:t>
            </a:r>
            <a:r>
              <a:rPr lang="en-US" sz="2800" dirty="0" err="1" smtClean="0">
                <a:latin typeface="Gill Sans MT Condensed" pitchFamily="34" charset="0"/>
              </a:rPr>
              <a:t>parenteral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yapılmalıdır</a:t>
            </a:r>
            <a:r>
              <a:rPr lang="en-US" sz="2800" dirty="0" smtClean="0">
                <a:latin typeface="Gill Sans MT Condensed" pitchFamily="34" charset="0"/>
              </a:rPr>
              <a:t>.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en-US" sz="2800" dirty="0" err="1" smtClean="0">
                <a:latin typeface="Gill Sans MT Condensed" pitchFamily="34" charset="0"/>
              </a:rPr>
              <a:t>Subklinik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mastitislerin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tedavisindeki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başarısızlık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veya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tedavi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edilmemesi</a:t>
            </a:r>
            <a:r>
              <a:rPr lang="en-US" sz="2800" dirty="0" smtClean="0">
                <a:latin typeface="Gill Sans MT Condensed" pitchFamily="34" charset="0"/>
              </a:rPr>
              <a:t>, </a:t>
            </a:r>
            <a:r>
              <a:rPr lang="en-US" sz="2800" dirty="0" err="1" smtClean="0">
                <a:latin typeface="Gill Sans MT Condensed" pitchFamily="34" charset="0"/>
              </a:rPr>
              <a:t>olgunun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kronik</a:t>
            </a:r>
            <a:r>
              <a:rPr lang="en-US" sz="2800" dirty="0" smtClean="0">
                <a:latin typeface="Gill Sans MT Condensed" pitchFamily="34" charset="0"/>
              </a:rPr>
              <a:t> hale </a:t>
            </a:r>
            <a:r>
              <a:rPr lang="en-US" sz="2800" dirty="0" err="1" smtClean="0">
                <a:latin typeface="Gill Sans MT Condensed" pitchFamily="34" charset="0"/>
              </a:rPr>
              <a:t>geçmesine</a:t>
            </a:r>
            <a:r>
              <a:rPr lang="tr-TR" sz="2800" dirty="0" smtClean="0">
                <a:latin typeface="Gill Sans MT Condensed" pitchFamily="34" charset="0"/>
              </a:rPr>
              <a:t> ve de </a:t>
            </a:r>
            <a:r>
              <a:rPr lang="en-US" sz="2800" dirty="0" err="1" smtClean="0">
                <a:latin typeface="Gill Sans MT Condensed" pitchFamily="34" charset="0"/>
              </a:rPr>
              <a:t>enfekte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inekler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sürü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içinde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enfeksiyonun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yayılması</a:t>
            </a:r>
            <a:r>
              <a:rPr lang="tr-TR" sz="2800" dirty="0" err="1" smtClean="0">
                <a:latin typeface="Gill Sans MT Condensed" pitchFamily="34" charset="0"/>
              </a:rPr>
              <a:t>na</a:t>
            </a:r>
            <a:r>
              <a:rPr lang="tr-TR" sz="2800" dirty="0" smtClean="0">
                <a:latin typeface="Gill Sans MT Condensed" pitchFamily="34" charset="0"/>
              </a:rPr>
              <a:t> neden olur</a:t>
            </a:r>
            <a:r>
              <a:rPr lang="en-US" sz="2800" dirty="0" smtClean="0">
                <a:latin typeface="Gill Sans MT Condensed" pitchFamily="34" charset="0"/>
              </a:rPr>
              <a:t>.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800" dirty="0" smtClean="0">
              <a:latin typeface="Gill Sans MT Condensed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Gill Sans MT Condensed" pitchFamily="34" charset="0"/>
              </a:rPr>
              <a:t>Sonuç</a:t>
            </a:r>
            <a:r>
              <a:rPr lang="en-US" sz="2800" b="1" dirty="0" smtClean="0"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latin typeface="Gill Sans MT Condensed" pitchFamily="34" charset="0"/>
              </a:rPr>
              <a:t>olarak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ineklerde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subklinik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mastitislerin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tanısı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ancak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rutinde</a:t>
            </a:r>
            <a:r>
              <a:rPr lang="en-US" sz="2800" dirty="0" smtClean="0">
                <a:latin typeface="Gill Sans MT Condensed" pitchFamily="34" charset="0"/>
              </a:rPr>
              <a:t> (</a:t>
            </a:r>
            <a:r>
              <a:rPr lang="en-US" sz="2800" dirty="0" err="1" smtClean="0">
                <a:latin typeface="Gill Sans MT Condensed" pitchFamily="34" charset="0"/>
              </a:rPr>
              <a:t>ör</a:t>
            </a:r>
            <a:r>
              <a:rPr lang="en-US" sz="2800" dirty="0" smtClean="0">
                <a:latin typeface="Gill Sans MT Condensed" pitchFamily="34" charset="0"/>
              </a:rPr>
              <a:t>. CMT </a:t>
            </a:r>
            <a:r>
              <a:rPr lang="en-US" sz="2800" dirty="0" err="1" smtClean="0">
                <a:latin typeface="Gill Sans MT Condensed" pitchFamily="34" charset="0"/>
              </a:rPr>
              <a:t>gibi</a:t>
            </a:r>
            <a:r>
              <a:rPr lang="en-US" sz="2800" dirty="0" smtClean="0">
                <a:latin typeface="Gill Sans MT Condensed" pitchFamily="34" charset="0"/>
              </a:rPr>
              <a:t>) </a:t>
            </a:r>
            <a:r>
              <a:rPr lang="en-US" sz="2800" dirty="0" err="1" smtClean="0">
                <a:latin typeface="Gill Sans MT Condensed" pitchFamily="34" charset="0"/>
              </a:rPr>
              <a:t>veya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laboratuvarda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gerçekleştirilen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bir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takım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testler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ile</a:t>
            </a:r>
            <a:r>
              <a:rPr lang="en-US" sz="2800" dirty="0" smtClean="0">
                <a:latin typeface="Gill Sans MT Condensed" pitchFamily="34" charset="0"/>
              </a:rPr>
              <a:t> </a:t>
            </a:r>
            <a:r>
              <a:rPr lang="en-US" sz="2800" dirty="0" err="1" smtClean="0">
                <a:latin typeface="Gill Sans MT Condensed" pitchFamily="34" charset="0"/>
              </a:rPr>
              <a:t>yapılır</a:t>
            </a:r>
            <a:r>
              <a:rPr lang="en-US" sz="2800" dirty="0" smtClean="0">
                <a:latin typeface="Gill Sans MT Condensed" pitchFamily="34" charset="0"/>
              </a:rPr>
              <a:t>. </a:t>
            </a:r>
            <a:endParaRPr lang="tr-TR" sz="2800" dirty="0" smtClean="0">
              <a:latin typeface="Gill Sans MT Condensed" pitchFamily="34" charset="0"/>
            </a:endParaRP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İşletme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açısından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düşünüldüğünde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,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subklinik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mastitis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yönünden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belirli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aralıklar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ile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(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ayda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bir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kez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)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mutlaka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bir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tarama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yapılmalı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ve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subklinik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mastitisli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inekler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tedavi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edilmelidir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. </a:t>
            </a:r>
            <a:endParaRPr lang="tr-TR" sz="2800" b="1" dirty="0" smtClean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tr-TR" sz="2800" b="1" dirty="0" err="1" smtClean="0">
                <a:latin typeface="Gill Sans MT Condensed" pitchFamily="34" charset="0"/>
              </a:rPr>
              <a:t>Mastitislerin</a:t>
            </a:r>
            <a:r>
              <a:rPr lang="tr-TR" sz="2800" b="1" dirty="0" smtClean="0">
                <a:latin typeface="Gill Sans MT Condensed" pitchFamily="34" charset="0"/>
              </a:rPr>
              <a:t> tedavisi</a:t>
            </a:r>
            <a:r>
              <a:rPr lang="tr-TR" sz="2800" dirty="0" smtClean="0">
                <a:latin typeface="Gill Sans MT Condensed" pitchFamily="34" charset="0"/>
              </a:rPr>
              <a:t>, tedavi sonrası başarının yüksek olduğu, </a:t>
            </a:r>
            <a:r>
              <a:rPr lang="tr-TR" sz="2800" dirty="0" err="1" smtClean="0">
                <a:latin typeface="Gill Sans MT Condensed" pitchFamily="34" charset="0"/>
              </a:rPr>
              <a:t>nükslerin</a:t>
            </a:r>
            <a:r>
              <a:rPr lang="tr-TR" sz="2800" dirty="0" smtClean="0">
                <a:latin typeface="Gill Sans MT Condensed" pitchFamily="34" charset="0"/>
              </a:rPr>
              <a:t> önleneceği düşünüldüğü ve yetiştiriciler tarafından ekonomik faydanın beklenildiği durumlarda düşünülmelidir.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 </a:t>
            </a:r>
            <a:r>
              <a:rPr lang="tr-TR" sz="2800" b="1" dirty="0" err="1" smtClean="0">
                <a:latin typeface="Gill Sans MT Condensed" pitchFamily="34" charset="0"/>
              </a:rPr>
              <a:t>Mastitis</a:t>
            </a:r>
            <a:r>
              <a:rPr lang="tr-TR" sz="2800" b="1" dirty="0" smtClean="0">
                <a:latin typeface="Gill Sans MT Condensed" pitchFamily="34" charset="0"/>
              </a:rPr>
              <a:t> sağaltımında amaç</a:t>
            </a:r>
            <a:r>
              <a:rPr lang="tr-TR" sz="2800" dirty="0" smtClean="0">
                <a:latin typeface="Gill Sans MT Condensed" pitchFamily="34" charset="0"/>
              </a:rPr>
              <a:t>, enfeksiyon etkenlerini meme dokusundan uzaklaştırmak, oluşan patolojik değişiklikleri ortadan kaldırmak ve satılabilir kalitede süt üretmektir. </a:t>
            </a:r>
          </a:p>
          <a:p>
            <a:endParaRPr 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916832"/>
            <a:ext cx="7859216" cy="4209331"/>
          </a:xfrm>
        </p:spPr>
        <p:txBody>
          <a:bodyPr>
            <a:normAutofit/>
          </a:bodyPr>
          <a:lstStyle/>
          <a:p>
            <a:r>
              <a:rPr lang="tr-TR" sz="2800" b="1" dirty="0" err="1" smtClean="0">
                <a:latin typeface="Gill Sans MT Condensed" pitchFamily="34" charset="0"/>
              </a:rPr>
              <a:t>Mastitis</a:t>
            </a:r>
            <a:r>
              <a:rPr lang="tr-TR" sz="2800" b="1" dirty="0" smtClean="0">
                <a:latin typeface="Gill Sans MT Condensed" pitchFamily="34" charset="0"/>
              </a:rPr>
              <a:t> sağaltımının başarısı</a:t>
            </a:r>
            <a:r>
              <a:rPr lang="tr-TR" sz="2800" dirty="0" smtClean="0">
                <a:latin typeface="Gill Sans MT Condensed" pitchFamily="34" charset="0"/>
              </a:rPr>
              <a:t>, erken tanı, doğru tedavi prosedürü ve </a:t>
            </a:r>
            <a:r>
              <a:rPr lang="tr-TR" sz="2800" dirty="0" err="1" smtClean="0">
                <a:latin typeface="Gill Sans MT Condensed" pitchFamily="34" charset="0"/>
              </a:rPr>
              <a:t>mastitise</a:t>
            </a:r>
            <a:r>
              <a:rPr lang="tr-TR" sz="2800" dirty="0" smtClean="0">
                <a:latin typeface="Gill Sans MT Condensed" pitchFamily="34" charset="0"/>
              </a:rPr>
              <a:t> neden mikroorganizma ile yakından ilişkilidir.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Özellikle zaman faktörü çok önemlidir.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Üzerinden uzun süre geçen olgularda, tedavi başarı oranı genellikle düşüktür.</a:t>
            </a:r>
            <a:endParaRPr lang="tr-TR" sz="2800" dirty="0">
              <a:latin typeface="Gill Sans M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Klinik </a:t>
            </a:r>
            <a:r>
              <a:rPr lang="tr-TR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Mastitislerin</a:t>
            </a: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Tedavisi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/>
            </a:r>
            <a:br>
              <a:rPr lang="tr-TR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</a:br>
            <a:endParaRPr lang="tr-TR" dirty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245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800" b="1" dirty="0" smtClean="0"/>
              <a:t>     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Akut </a:t>
            </a:r>
            <a:r>
              <a:rPr lang="tr-TR" sz="2800" b="1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Toksik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 (</a:t>
            </a:r>
            <a:r>
              <a:rPr lang="tr-TR" sz="2800" b="1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Perakut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) </a:t>
            </a:r>
            <a:r>
              <a:rPr lang="tr-TR" sz="2800" b="1" dirty="0" err="1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Mastitislerin</a:t>
            </a:r>
            <a:r>
              <a:rPr lang="tr-TR" sz="2800" b="1" dirty="0" smtClean="0">
                <a:solidFill>
                  <a:schemeClr val="bg2">
                    <a:lumMod val="50000"/>
                  </a:schemeClr>
                </a:solidFill>
                <a:latin typeface="Gill Sans MT Condensed" pitchFamily="34" charset="0"/>
              </a:rPr>
              <a:t> Tedavisi</a:t>
            </a:r>
          </a:p>
          <a:p>
            <a:pPr>
              <a:buNone/>
            </a:pPr>
            <a:endParaRPr lang="tr-TR" sz="2400" b="1" dirty="0" smtClean="0"/>
          </a:p>
          <a:p>
            <a:r>
              <a:rPr lang="tr-TR" sz="2800" dirty="0" smtClean="0">
                <a:latin typeface="Gill Sans MT Condensed" pitchFamily="34" charset="0"/>
              </a:rPr>
              <a:t>İneklerde akut </a:t>
            </a:r>
            <a:r>
              <a:rPr lang="tr-TR" sz="2800" dirty="0" err="1" smtClean="0">
                <a:latin typeface="Gill Sans MT Condensed" pitchFamily="34" charset="0"/>
              </a:rPr>
              <a:t>toksik</a:t>
            </a:r>
            <a:r>
              <a:rPr lang="tr-TR" sz="2800" dirty="0" smtClean="0">
                <a:latin typeface="Gill Sans MT Condensed" pitchFamily="34" charset="0"/>
              </a:rPr>
              <a:t> </a:t>
            </a:r>
            <a:r>
              <a:rPr lang="tr-TR" sz="2800" dirty="0" err="1" smtClean="0">
                <a:latin typeface="Gill Sans MT Condensed" pitchFamily="34" charset="0"/>
              </a:rPr>
              <a:t>mastitislere</a:t>
            </a:r>
            <a:r>
              <a:rPr lang="tr-TR" sz="2800" dirty="0" smtClean="0">
                <a:latin typeface="Gill Sans MT Condensed" pitchFamily="34" charset="0"/>
              </a:rPr>
              <a:t>, </a:t>
            </a:r>
            <a:r>
              <a:rPr lang="tr-TR" sz="2800" dirty="0" err="1" smtClean="0">
                <a:latin typeface="Gill Sans MT Condensed" pitchFamily="34" charset="0"/>
              </a:rPr>
              <a:t>genelikle</a:t>
            </a:r>
            <a:r>
              <a:rPr lang="tr-TR" sz="2800" dirty="0" smtClean="0">
                <a:latin typeface="Gill Sans MT Condensed" pitchFamily="34" charset="0"/>
              </a:rPr>
              <a:t> </a:t>
            </a:r>
            <a:r>
              <a:rPr lang="tr-TR" sz="2800" dirty="0" err="1" smtClean="0">
                <a:latin typeface="Gill Sans MT Condensed" pitchFamily="34" charset="0"/>
              </a:rPr>
              <a:t>koliform</a:t>
            </a:r>
            <a:r>
              <a:rPr lang="tr-TR" sz="2800" dirty="0" smtClean="0">
                <a:latin typeface="Gill Sans MT Condensed" pitchFamily="34" charset="0"/>
              </a:rPr>
              <a:t> grubu bakteriler sebep olmaktadır.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Bu tür olgularda hayvanın genel durumu ciddi şekilde etkilendiğinden, hayvan sahipleri acilen veteriner hekime başvurmalı ve 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tedavi direkt </a:t>
            </a:r>
            <a:r>
              <a:rPr lang="tr-TR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endotoksimiye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yönelik olmalıdır.</a:t>
            </a:r>
            <a:endParaRPr lang="tr-TR" sz="2800" b="1" dirty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71546"/>
            <a:ext cx="8329642" cy="5429288"/>
          </a:xfrm>
        </p:spPr>
        <p:txBody>
          <a:bodyPr>
            <a:noAutofit/>
          </a:bodyPr>
          <a:lstStyle/>
          <a:p>
            <a:r>
              <a:rPr lang="tr-TR" sz="2800" dirty="0" err="1" smtClean="0">
                <a:latin typeface="Gill Sans MT Condensed" pitchFamily="34" charset="0"/>
              </a:rPr>
              <a:t>Perakut</a:t>
            </a:r>
            <a:r>
              <a:rPr lang="tr-TR" sz="2800" dirty="0" smtClean="0">
                <a:latin typeface="Gill Sans MT Condensed" pitchFamily="34" charset="0"/>
              </a:rPr>
              <a:t> </a:t>
            </a:r>
            <a:r>
              <a:rPr lang="tr-TR" sz="2800" dirty="0" err="1" smtClean="0">
                <a:latin typeface="Gill Sans MT Condensed" pitchFamily="34" charset="0"/>
              </a:rPr>
              <a:t>mastitis</a:t>
            </a:r>
            <a:r>
              <a:rPr lang="tr-TR" sz="2800" dirty="0" smtClean="0">
                <a:latin typeface="Gill Sans MT Condensed" pitchFamily="34" charset="0"/>
              </a:rPr>
              <a:t> ile başka hastalıkların da birlikte seyredeceği unutulmamalıdır (</a:t>
            </a:r>
            <a:r>
              <a:rPr lang="tr-TR" sz="2800" dirty="0" err="1" smtClean="0">
                <a:latin typeface="Gill Sans MT Condensed" pitchFamily="34" charset="0"/>
              </a:rPr>
              <a:t>hipokalsemi</a:t>
            </a:r>
            <a:r>
              <a:rPr lang="tr-TR" sz="2800" dirty="0" smtClean="0">
                <a:latin typeface="Gill Sans MT Condensed" pitchFamily="34" charset="0"/>
              </a:rPr>
              <a:t> gibi).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İneklerde </a:t>
            </a:r>
            <a:r>
              <a:rPr lang="tr-TR" sz="2800" dirty="0" err="1" smtClean="0">
                <a:latin typeface="Gill Sans MT Condensed" pitchFamily="34" charset="0"/>
              </a:rPr>
              <a:t>hipokalsemi</a:t>
            </a:r>
            <a:r>
              <a:rPr lang="tr-TR" sz="2800" dirty="0" smtClean="0">
                <a:latin typeface="Gill Sans MT Condensed" pitchFamily="34" charset="0"/>
              </a:rPr>
              <a:t> şekillendiğinde kan dolaşımı bozulmakta, bu duruma bağlı şok ve </a:t>
            </a:r>
            <a:r>
              <a:rPr lang="tr-TR" sz="2800" dirty="0" err="1" smtClean="0">
                <a:latin typeface="Gill Sans MT Condensed" pitchFamily="34" charset="0"/>
              </a:rPr>
              <a:t>dehidrasyon</a:t>
            </a:r>
            <a:r>
              <a:rPr lang="tr-TR" sz="2800" dirty="0" smtClean="0">
                <a:latin typeface="Gill Sans MT Condensed" pitchFamily="34" charset="0"/>
              </a:rPr>
              <a:t> şekillenmektedir.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Şok ve </a:t>
            </a:r>
            <a:r>
              <a:rPr lang="tr-TR" sz="2800" dirty="0" err="1" smtClean="0">
                <a:latin typeface="Gill Sans MT Condensed" pitchFamily="34" charset="0"/>
              </a:rPr>
              <a:t>dehidrasyon</a:t>
            </a:r>
            <a:r>
              <a:rPr lang="tr-TR" sz="2800" dirty="0" smtClean="0">
                <a:latin typeface="Gill Sans MT Condensed" pitchFamily="34" charset="0"/>
              </a:rPr>
              <a:t> durumunda ilaçlar vücutta yeterince dağılamamakta ve bu nedenle tedavinin </a:t>
            </a:r>
            <a:r>
              <a:rPr lang="tr-TR" sz="2800" dirty="0" err="1" smtClean="0">
                <a:latin typeface="Gill Sans MT Condensed" pitchFamily="34" charset="0"/>
              </a:rPr>
              <a:t>prognozu</a:t>
            </a:r>
            <a:r>
              <a:rPr lang="tr-TR" sz="2800" dirty="0" smtClean="0">
                <a:latin typeface="Gill Sans MT Condensed" pitchFamily="34" charset="0"/>
              </a:rPr>
              <a:t> etkilenmektedir.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b="1" dirty="0" err="1" smtClean="0">
                <a:latin typeface="Gill Sans MT Condensed" pitchFamily="34" charset="0"/>
              </a:rPr>
              <a:t>Perakut</a:t>
            </a:r>
            <a:r>
              <a:rPr lang="tr-TR" sz="2800" b="1" dirty="0" smtClean="0">
                <a:latin typeface="Gill Sans MT Condensed" pitchFamily="34" charset="0"/>
              </a:rPr>
              <a:t> </a:t>
            </a:r>
            <a:r>
              <a:rPr lang="tr-TR" sz="2800" b="1" dirty="0" err="1" smtClean="0">
                <a:latin typeface="Gill Sans MT Condensed" pitchFamily="34" charset="0"/>
              </a:rPr>
              <a:t>mastitislerde</a:t>
            </a:r>
            <a:r>
              <a:rPr lang="tr-TR" sz="2800" b="1" dirty="0" smtClean="0">
                <a:latin typeface="Gill Sans MT Condensed" pitchFamily="34" charset="0"/>
              </a:rPr>
              <a:t> </a:t>
            </a:r>
            <a:r>
              <a:rPr lang="tr-TR" sz="2800" b="1" dirty="0" err="1" smtClean="0">
                <a:latin typeface="Gill Sans MT Condensed" pitchFamily="34" charset="0"/>
              </a:rPr>
              <a:t>hipokalsemi</a:t>
            </a:r>
            <a:r>
              <a:rPr lang="tr-TR" sz="2800" b="1" dirty="0" smtClean="0">
                <a:latin typeface="Gill Sans MT Condensed" pitchFamily="34" charset="0"/>
              </a:rPr>
              <a:t> geliştiği durumda</a:t>
            </a:r>
            <a:r>
              <a:rPr lang="tr-TR" sz="2800" dirty="0" smtClean="0">
                <a:latin typeface="Gill Sans MT Condensed" pitchFamily="34" charset="0"/>
              </a:rPr>
              <a:t>, kalsiyum verilmesi son derece önemlidir.</a:t>
            </a:r>
            <a:endParaRPr lang="tr-TR" sz="2800" dirty="0">
              <a:latin typeface="Gill Sans M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15060"/>
            <a:ext cx="8258204" cy="3286148"/>
          </a:xfrm>
        </p:spPr>
        <p:txBody>
          <a:bodyPr/>
          <a:lstStyle/>
          <a:p>
            <a:r>
              <a:rPr lang="tr-TR" sz="2800" b="1" dirty="0" err="1" smtClean="0">
                <a:latin typeface="Gill Sans MT Condensed" pitchFamily="34" charset="0"/>
              </a:rPr>
              <a:t>Endotoksik</a:t>
            </a:r>
            <a:r>
              <a:rPr lang="tr-TR" sz="2800" b="1" dirty="0" smtClean="0">
                <a:latin typeface="Gill Sans MT Condensed" pitchFamily="34" charset="0"/>
              </a:rPr>
              <a:t> şok durumunda öldürücü </a:t>
            </a:r>
            <a:r>
              <a:rPr lang="tr-TR" sz="2800" b="1" dirty="0" err="1" smtClean="0">
                <a:latin typeface="Gill Sans MT Condensed" pitchFamily="34" charset="0"/>
              </a:rPr>
              <a:t>metabolik</a:t>
            </a:r>
            <a:r>
              <a:rPr lang="tr-TR" sz="2800" b="1" dirty="0" smtClean="0">
                <a:latin typeface="Gill Sans MT Condensed" pitchFamily="34" charset="0"/>
              </a:rPr>
              <a:t> </a:t>
            </a:r>
            <a:r>
              <a:rPr lang="tr-TR" sz="2800" b="1" dirty="0" err="1" smtClean="0">
                <a:latin typeface="Gill Sans MT Condensed" pitchFamily="34" charset="0"/>
              </a:rPr>
              <a:t>asidozun</a:t>
            </a:r>
            <a:r>
              <a:rPr lang="tr-TR" sz="2800" b="1" dirty="0" smtClean="0">
                <a:latin typeface="Gill Sans MT Condensed" pitchFamily="34" charset="0"/>
              </a:rPr>
              <a:t> düzeltilmesi veya önlenmesi için </a:t>
            </a:r>
            <a:r>
              <a:rPr lang="tr-TR" sz="2800" dirty="0" smtClean="0">
                <a:latin typeface="Gill Sans MT Condensed" pitchFamily="34" charset="0"/>
              </a:rPr>
              <a:t>150-250 gr kadar %5’lik sodyum bikarbonat solüsyonu ilk 3-5 litre sıvı içerisinde damar içi verilmelidir.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Mide sondaları yardımı 4 saat aralıklar ile her defasında 20 litre kadar çeşme suyunun ilk 2-3 gün verilmesi de klinik iyileşme şansını arttırır.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5804" y="1500174"/>
            <a:ext cx="8229600" cy="4525963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Gill Sans MT Condensed" pitchFamily="34" charset="0"/>
              </a:rPr>
              <a:t>S. </a:t>
            </a:r>
            <a:r>
              <a:rPr lang="tr-TR" sz="2800" b="1" dirty="0" err="1" smtClean="0">
                <a:latin typeface="Gill Sans MT Condensed" pitchFamily="34" charset="0"/>
              </a:rPr>
              <a:t>aureus</a:t>
            </a:r>
            <a:r>
              <a:rPr lang="tr-TR" sz="2800" b="1" dirty="0" smtClean="0">
                <a:latin typeface="Gill Sans MT Condensed" pitchFamily="34" charset="0"/>
              </a:rPr>
              <a:t> </a:t>
            </a:r>
            <a:r>
              <a:rPr lang="tr-TR" sz="2800" dirty="0" smtClean="0">
                <a:latin typeface="Gill Sans MT Condensed" pitchFamily="34" charset="0"/>
              </a:rPr>
              <a:t>veya </a:t>
            </a:r>
            <a:r>
              <a:rPr lang="tr-TR" sz="2800" b="1" dirty="0" smtClean="0">
                <a:latin typeface="Gill Sans MT Condensed" pitchFamily="34" charset="0"/>
              </a:rPr>
              <a:t>S. </a:t>
            </a:r>
            <a:r>
              <a:rPr lang="tr-TR" sz="2800" b="1" dirty="0" err="1" smtClean="0">
                <a:latin typeface="Gill Sans MT Condensed" pitchFamily="34" charset="0"/>
              </a:rPr>
              <a:t>agalactia</a:t>
            </a:r>
            <a:r>
              <a:rPr lang="tr-TR" sz="2800" dirty="0" err="1" smtClean="0">
                <a:latin typeface="Gill Sans MT Condensed" pitchFamily="34" charset="0"/>
              </a:rPr>
              <a:t>’nın</a:t>
            </a:r>
            <a:r>
              <a:rPr lang="tr-TR" sz="2800" dirty="0" smtClean="0">
                <a:latin typeface="Gill Sans MT Condensed" pitchFamily="34" charset="0"/>
              </a:rPr>
              <a:t> neden olduğu </a:t>
            </a:r>
            <a:r>
              <a:rPr lang="tr-TR" sz="2800" dirty="0" err="1" smtClean="0">
                <a:latin typeface="Gill Sans MT Condensed" pitchFamily="34" charset="0"/>
              </a:rPr>
              <a:t>perakut</a:t>
            </a:r>
            <a:r>
              <a:rPr lang="tr-TR" sz="2800" dirty="0" smtClean="0">
                <a:latin typeface="Gill Sans MT Condensed" pitchFamily="34" charset="0"/>
              </a:rPr>
              <a:t> </a:t>
            </a:r>
            <a:r>
              <a:rPr lang="tr-TR" sz="2800" dirty="0" err="1" smtClean="0">
                <a:latin typeface="Gill Sans MT Condensed" pitchFamily="34" charset="0"/>
              </a:rPr>
              <a:t>mastitislerde</a:t>
            </a:r>
            <a:r>
              <a:rPr lang="tr-TR" sz="2800" dirty="0" smtClean="0">
                <a:latin typeface="Gill Sans MT Condensed" pitchFamily="34" charset="0"/>
              </a:rPr>
              <a:t>, antibiyotiklerin sistemik ve meme içi birlikte uygulanması bakteriyolojik iyileşme başarısını artırmaktadır.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b="1" dirty="0" smtClean="0">
                <a:latin typeface="Gill Sans MT Condensed" pitchFamily="34" charset="0"/>
              </a:rPr>
              <a:t>E. </a:t>
            </a:r>
            <a:r>
              <a:rPr lang="tr-TR" sz="2800" b="1" dirty="0" err="1" smtClean="0">
                <a:latin typeface="Gill Sans MT Condensed" pitchFamily="34" charset="0"/>
              </a:rPr>
              <a:t>coli</a:t>
            </a:r>
            <a:r>
              <a:rPr lang="tr-TR" sz="2800" dirty="0" err="1" smtClean="0">
                <a:latin typeface="Gill Sans MT Condensed" pitchFamily="34" charset="0"/>
              </a:rPr>
              <a:t>’ye</a:t>
            </a:r>
            <a:r>
              <a:rPr lang="tr-TR" sz="2800" dirty="0" smtClean="0">
                <a:latin typeface="Gill Sans MT Condensed" pitchFamily="34" charset="0"/>
              </a:rPr>
              <a:t> bağlı gelişen </a:t>
            </a:r>
            <a:r>
              <a:rPr lang="tr-TR" sz="2800" dirty="0" err="1" smtClean="0">
                <a:latin typeface="Gill Sans MT Condensed" pitchFamily="34" charset="0"/>
              </a:rPr>
              <a:t>perakut</a:t>
            </a:r>
            <a:r>
              <a:rPr lang="tr-TR" sz="2800" dirty="0" smtClean="0">
                <a:latin typeface="Gill Sans MT Condensed" pitchFamily="34" charset="0"/>
              </a:rPr>
              <a:t> veya akut </a:t>
            </a:r>
            <a:r>
              <a:rPr lang="tr-TR" sz="2800" dirty="0" err="1" smtClean="0">
                <a:latin typeface="Gill Sans MT Condensed" pitchFamily="34" charset="0"/>
              </a:rPr>
              <a:t>toksik</a:t>
            </a:r>
            <a:r>
              <a:rPr lang="tr-TR" sz="2800" dirty="0" smtClean="0">
                <a:latin typeface="Gill Sans MT Condensed" pitchFamily="34" charset="0"/>
              </a:rPr>
              <a:t> </a:t>
            </a:r>
            <a:r>
              <a:rPr lang="tr-TR" sz="2800" dirty="0" err="1" smtClean="0">
                <a:latin typeface="Gill Sans MT Condensed" pitchFamily="34" charset="0"/>
              </a:rPr>
              <a:t>mastitislerde</a:t>
            </a:r>
            <a:r>
              <a:rPr lang="tr-TR" sz="2800" dirty="0" smtClean="0">
                <a:latin typeface="Gill Sans MT Condensed" pitchFamily="34" charset="0"/>
              </a:rPr>
              <a:t> genel durum bozukluğundan </a:t>
            </a:r>
            <a:r>
              <a:rPr lang="tr-TR" sz="2800" dirty="0" err="1" smtClean="0">
                <a:latin typeface="Gill Sans MT Condensed" pitchFamily="34" charset="0"/>
              </a:rPr>
              <a:t>endotoksinler</a:t>
            </a:r>
            <a:r>
              <a:rPr lang="tr-TR" sz="2800" dirty="0" smtClean="0">
                <a:latin typeface="Gill Sans MT Condensed" pitchFamily="34" charset="0"/>
              </a:rPr>
              <a:t> sorumludur. 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O nedenle anti-</a:t>
            </a:r>
            <a:r>
              <a:rPr lang="tr-TR" sz="2800" dirty="0" err="1" smtClean="0">
                <a:latin typeface="Gill Sans MT Condensed" pitchFamily="34" charset="0"/>
              </a:rPr>
              <a:t>endotoksemik</a:t>
            </a:r>
            <a:r>
              <a:rPr lang="tr-TR" sz="2800" dirty="0" smtClean="0">
                <a:latin typeface="Gill Sans MT Condensed" pitchFamily="34" charset="0"/>
              </a:rPr>
              <a:t> tedavi yapılmalıdır (</a:t>
            </a:r>
            <a:r>
              <a:rPr lang="tr-TR" sz="2800" b="1" dirty="0" smtClean="0">
                <a:latin typeface="Gill Sans MT Condensed" pitchFamily="34" charset="0"/>
              </a:rPr>
              <a:t>E. </a:t>
            </a:r>
            <a:r>
              <a:rPr lang="tr-TR" sz="2800" b="1" dirty="0" err="1" smtClean="0">
                <a:latin typeface="Gill Sans MT Condensed" pitchFamily="34" charset="0"/>
              </a:rPr>
              <a:t>coli</a:t>
            </a:r>
            <a:r>
              <a:rPr lang="tr-TR" sz="2800" i="1" dirty="0" err="1" smtClean="0">
                <a:latin typeface="Gill Sans MT Condensed" pitchFamily="34" charset="0"/>
              </a:rPr>
              <a:t>’</a:t>
            </a:r>
            <a:r>
              <a:rPr lang="tr-TR" sz="2800" dirty="0" err="1" smtClean="0">
                <a:latin typeface="Gill Sans MT Condensed" pitchFamily="34" charset="0"/>
              </a:rPr>
              <a:t>nin</a:t>
            </a:r>
            <a:r>
              <a:rPr lang="tr-TR" sz="2800" dirty="0" smtClean="0">
                <a:latin typeface="Gill Sans MT Condensed" pitchFamily="34" charset="0"/>
              </a:rPr>
              <a:t> neden olduğu </a:t>
            </a:r>
            <a:r>
              <a:rPr lang="tr-TR" sz="2800" dirty="0" err="1" smtClean="0">
                <a:latin typeface="Gill Sans MT Condensed" pitchFamily="34" charset="0"/>
              </a:rPr>
              <a:t>mastitislerde</a:t>
            </a:r>
            <a:r>
              <a:rPr lang="tr-TR" sz="2800" dirty="0" smtClean="0">
                <a:latin typeface="Gill Sans MT Condensed" pitchFamily="34" charset="0"/>
              </a:rPr>
              <a:t> antibiyotik kullanımı pek önerilmemektedir).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Akut-</a:t>
            </a:r>
            <a:r>
              <a:rPr lang="tr-TR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toksik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veya </a:t>
            </a:r>
            <a:r>
              <a:rPr lang="tr-TR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perakut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</a:t>
            </a:r>
            <a:r>
              <a:rPr lang="tr-TR" sz="2800" b="1" dirty="0" err="1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mastitislerde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 tedavi prosedürü şu şekilde olmalıdır</a:t>
            </a: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  <a:latin typeface="Gill Sans MT Condensed" pitchFamily="34" charset="0"/>
              </a:rPr>
              <a:t>.</a:t>
            </a:r>
            <a:endParaRPr lang="tr-TR" sz="2800" dirty="0">
              <a:solidFill>
                <a:schemeClr val="bg2">
                  <a:lumMod val="25000"/>
                </a:schemeClr>
              </a:solidFill>
              <a:latin typeface="Gill Sans MT Condense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 smtClean="0"/>
          </a:p>
          <a:p>
            <a:endParaRPr lang="tr-TR" sz="2400" dirty="0" smtClean="0"/>
          </a:p>
          <a:p>
            <a:r>
              <a:rPr lang="tr-TR" sz="2800" dirty="0" smtClean="0">
                <a:latin typeface="Gill Sans MT Condensed" pitchFamily="34" charset="0"/>
              </a:rPr>
              <a:t>İki-3 saatte bir </a:t>
            </a:r>
            <a:r>
              <a:rPr lang="tr-TR" sz="2800" dirty="0" err="1" smtClean="0">
                <a:latin typeface="Gill Sans MT Condensed" pitchFamily="34" charset="0"/>
              </a:rPr>
              <a:t>oksitosin</a:t>
            </a:r>
            <a:r>
              <a:rPr lang="tr-TR" sz="2800" dirty="0" smtClean="0">
                <a:latin typeface="Gill Sans MT Condensed" pitchFamily="34" charset="0"/>
              </a:rPr>
              <a:t> yapılarak meme boşaltılmalıdır.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Fazla miktarda dengeli elektrolit solüsyonlar damar içi verilmelidir.</a:t>
            </a:r>
          </a:p>
          <a:p>
            <a:endParaRPr lang="tr-TR" sz="2800" dirty="0" smtClean="0">
              <a:latin typeface="Gill Sans MT Condensed" pitchFamily="34" charset="0"/>
            </a:endParaRPr>
          </a:p>
          <a:p>
            <a:r>
              <a:rPr lang="tr-TR" sz="2800" dirty="0" smtClean="0">
                <a:latin typeface="Gill Sans MT Condensed" pitchFamily="34" charset="0"/>
              </a:rPr>
              <a:t>Sıvının ilk 20 litresi 1-2 saatlik bir zaman diliminde, geri kalan bölümü ise (yaklaşık 60 litre sıvı olacak şekilde verilmeli) 12 saatlik bir sürede uygulanmalıdır.</a:t>
            </a:r>
            <a:endParaRPr lang="tr-TR" sz="2800" dirty="0">
              <a:latin typeface="Gill Sans M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19256" cy="3816423"/>
          </a:xfrm>
        </p:spPr>
        <p:txBody>
          <a:bodyPr>
            <a:normAutofit/>
          </a:bodyPr>
          <a:lstStyle/>
          <a:p>
            <a:r>
              <a:rPr lang="tr-TR" sz="2600" b="1" dirty="0" smtClean="0">
                <a:latin typeface="Gill Sans MT Condensed" pitchFamily="34" charset="0"/>
              </a:rPr>
              <a:t>İnek ayakta duramıyor ise </a:t>
            </a:r>
            <a:r>
              <a:rPr lang="tr-TR" sz="2600" dirty="0" smtClean="0">
                <a:latin typeface="Gill Sans MT Condensed" pitchFamily="34" charset="0"/>
              </a:rPr>
              <a:t>150-250 gr sodyum bikarbonat, verilmesi düşünülen sıvının ilk 3-5 litresi içinde uygulanmalıdır. </a:t>
            </a:r>
          </a:p>
          <a:p>
            <a:endParaRPr lang="tr-TR" sz="2600" dirty="0" smtClean="0">
              <a:latin typeface="Gill Sans MT Condensed" pitchFamily="34" charset="0"/>
            </a:endParaRPr>
          </a:p>
          <a:p>
            <a:r>
              <a:rPr lang="tr-TR" sz="2600" b="1" dirty="0" smtClean="0">
                <a:latin typeface="Gill Sans MT Condensed" pitchFamily="34" charset="0"/>
              </a:rPr>
              <a:t>Bu tedavi şekli ile ineğin hayati vücut sıvıları yerine konmuş olur,  toksinler sulandırılır ve </a:t>
            </a:r>
            <a:r>
              <a:rPr lang="tr-TR" sz="2600" b="1" dirty="0" err="1" smtClean="0">
                <a:latin typeface="Gill Sans MT Condensed" pitchFamily="34" charset="0"/>
              </a:rPr>
              <a:t>asidozis</a:t>
            </a:r>
            <a:r>
              <a:rPr lang="tr-TR" sz="2600" b="1" dirty="0" smtClean="0">
                <a:latin typeface="Gill Sans MT Condensed" pitchFamily="34" charset="0"/>
              </a:rPr>
              <a:t> önlenir. </a:t>
            </a:r>
          </a:p>
          <a:p>
            <a:endParaRPr lang="tr-TR" sz="2600" dirty="0" smtClean="0">
              <a:latin typeface="Gill Sans MT Condensed" pitchFamily="34" charset="0"/>
            </a:endParaRPr>
          </a:p>
          <a:p>
            <a:r>
              <a:rPr lang="tr-TR" sz="2600" dirty="0" smtClean="0">
                <a:latin typeface="Gill Sans MT Condensed" pitchFamily="34" charset="0"/>
              </a:rPr>
              <a:t>Sıvı tedavisinin ilk birkaç litresine 500 ml, %50’lik </a:t>
            </a:r>
            <a:r>
              <a:rPr lang="tr-TR" sz="2600" dirty="0" err="1" smtClean="0">
                <a:latin typeface="Gill Sans MT Condensed" pitchFamily="34" charset="0"/>
              </a:rPr>
              <a:t>dekstoz</a:t>
            </a:r>
            <a:r>
              <a:rPr lang="tr-TR" sz="2600" dirty="0" smtClean="0">
                <a:latin typeface="Gill Sans MT Condensed" pitchFamily="34" charset="0"/>
              </a:rPr>
              <a:t> eklenmelidir. </a:t>
            </a:r>
          </a:p>
          <a:p>
            <a:endParaRPr lang="tr-TR" dirty="0"/>
          </a:p>
        </p:txBody>
      </p:sp>
      <p:pic>
        <p:nvPicPr>
          <p:cNvPr id="292866" name="Resim 1" descr="DSC012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7406" y="4572008"/>
            <a:ext cx="181328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693</Words>
  <Application>Microsoft Office PowerPoint</Application>
  <PresentationFormat>Ekran Gösterisi (4:3)</PresentationFormat>
  <Paragraphs>77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 MASTİTİSLERİN TEDAVİSİ </vt:lpstr>
      <vt:lpstr>Slayt 2</vt:lpstr>
      <vt:lpstr>Slayt 3</vt:lpstr>
      <vt:lpstr> Klinik Mastitislerin Tedavisi </vt:lpstr>
      <vt:lpstr>Slayt 5</vt:lpstr>
      <vt:lpstr>Slayt 6</vt:lpstr>
      <vt:lpstr>Slayt 7</vt:lpstr>
      <vt:lpstr>Akut-toksik veya perakut mastitislerde tedavi prosedürü şu şekilde olmalıdır.</vt:lpstr>
      <vt:lpstr>Slayt 9</vt:lpstr>
      <vt:lpstr>Slayt 10</vt:lpstr>
      <vt:lpstr>Slayt 11</vt:lpstr>
      <vt:lpstr>Subklinik Mastitislerin Tedavisi</vt:lpstr>
      <vt:lpstr> Subklinik Mastitis Tedavisine Karar Vermeden Önce Dikkat Edilmesi Gerekli Önemli Noktalar </vt:lpstr>
      <vt:lpstr> Subklinik Mastitislerin Tedavisi </vt:lpstr>
      <vt:lpstr>Slayt 15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MASTİTİSLERİN TEDAVİSİ </dc:title>
  <dc:creator>Ayhan Bastan</dc:creator>
  <cp:lastModifiedBy>Ayhan Bastan</cp:lastModifiedBy>
  <cp:revision>1</cp:revision>
  <dcterms:created xsi:type="dcterms:W3CDTF">2017-10-25T14:12:21Z</dcterms:created>
  <dcterms:modified xsi:type="dcterms:W3CDTF">2017-10-25T14:13:02Z</dcterms:modified>
</cp:coreProperties>
</file>