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88058-1E17-4C88-BC2E-E4B1013A7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176AE-3C5D-49CD-AB11-11544D9DF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4117E-23B4-489A-83D1-9A834614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1614B-0B7C-4628-A947-FDA07FDD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7F8BC-A1CF-4EC6-AB7C-5AC7E196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3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9556-C1F2-4C3C-B065-CC19C5284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62442-CD9F-43CF-91E9-7D266498C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530E1-913C-49F3-983D-54E147DD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CDBEC-804F-4F13-A901-F2AFEFD1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27E22-2EF5-4E11-A0FD-309A608C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0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5544B-32D3-4380-9229-229F0C285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02C5E-30F0-4C07-836E-F7106798E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B6033-4F52-41CA-BD26-D6131D03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88649-6C7E-4525-8FA4-26A64680A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5E485-EB3B-4564-8B25-4DDFB1F7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6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270BF-4AF3-4236-B542-F1130E126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617CF-AA2B-41A9-B5C8-7D57FD992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90F05-1977-49E5-A4E8-8D175764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886B7-3E76-48F3-8F30-8397191A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6DD05-6896-4F4E-845E-0F0A8AC4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8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8F71-80F5-4146-8783-CC09B83D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4ADD3-B6A5-4A2C-9AC1-E3EEA3D7F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6C4AA-7FC5-428C-9D1B-87DA7881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395E5-65D3-45BA-BE56-9E75C31D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23509-0B63-4FBC-9C0A-E34E8FE8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04F5E-B869-41FB-8E4F-25FB476C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FC13B-929A-483D-8BD6-A58910D62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AD19B-399F-4A19-A536-4AA96BC60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91ED7-946C-4E23-98FE-3B91BE96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ED7A1-AAF2-4C11-AFB7-29EF98DB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7EA27-FC88-4538-BC24-DADE82CC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9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4BB6-B269-4676-A3B4-1B4095C5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73C20-6377-4C08-925F-CCDE96133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E669E-9332-44BD-8F09-A631988B2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11DCA9-2449-4D8E-89C9-575052E61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0D0D1-8914-4106-AAAA-590E26DED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8A9BEE-2406-44DB-9AB9-822B9979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D22B8-27B8-4924-B655-B9051A82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EC018-A666-4901-9F36-D38FF88D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4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BAB4-863A-40C3-AC3A-FE8A7CE9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7C4E91-EB5E-4033-8E46-F7154A568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9D198-CF09-4338-A091-F4DFB5EA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2E9B8-4813-402D-B64F-CACBDB230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52AF5-218D-4BCC-B151-ABE82407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0F3AFB-7F9C-4FC5-8BAE-EE66D4B3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A8D17-A05E-4A4C-93E1-3E1763D8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0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F5AF-37FF-48E7-A03F-6E7002B56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BC1B3-0058-4A0D-A1C7-388C9B2A5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0A5B8-C099-4FA2-BE2F-A878FBEA5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A8B60-582E-4729-833E-2193AD19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8D047-1E8D-4890-83A1-69EA3760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629EF-5BB2-4844-9526-1770880E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8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D1A6-1E85-4F42-8003-ED8AAD97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87B3D-88BA-4A5B-879E-B13D97AB4E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480BF-9C14-4F8F-B195-DF2115E5A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9489C-016F-488B-958E-5A5EE06D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DF8FD-7126-45D1-A1EA-1EDDE4A2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E6D3E-C7CA-4026-864B-8323926B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5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B7E26-8B0D-4D9F-902D-DED2732F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80356-D678-48B4-A822-8A2EE2F4B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C515E-ECCA-45EB-8B13-5A8882AEA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623B9-462E-48A6-89B5-087C889D2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CB5AB-A24D-4858-B654-E35472E94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5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D7E5B-EE42-476F-AA32-DC275FE76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KRD309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DD845-01F6-4A66-9329-9C5CDCBA3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8" y="4481268"/>
            <a:ext cx="9144000" cy="706193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Tanışma</a:t>
            </a:r>
            <a:r>
              <a:rPr lang="en-US" sz="3600" b="1" dirty="0"/>
              <a:t>, </a:t>
            </a:r>
            <a:r>
              <a:rPr lang="en-US" sz="3600" b="1" dirty="0" err="1"/>
              <a:t>dersin</a:t>
            </a:r>
            <a:r>
              <a:rPr lang="en-US" sz="3600" b="1" dirty="0"/>
              <a:t> </a:t>
            </a:r>
            <a:r>
              <a:rPr lang="en-US" sz="3600" b="1" dirty="0" err="1"/>
              <a:t>tanıtımı</a:t>
            </a:r>
            <a:r>
              <a:rPr lang="en-US" sz="3600" b="1" dirty="0"/>
              <a:t> </a:t>
            </a:r>
            <a:r>
              <a:rPr lang="en-US" sz="3600" b="1" dirty="0" err="1"/>
              <a:t>ve</a:t>
            </a:r>
            <a:r>
              <a:rPr lang="en-US" sz="3600" b="1" dirty="0"/>
              <a:t> </a:t>
            </a:r>
            <a:r>
              <a:rPr lang="en-US" sz="3600" b="1" dirty="0" err="1"/>
              <a:t>planlanması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8105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ECF4-FEDC-4F1C-B67D-E1E1F1CE4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7E66838-CB62-48D6-8B9C-10DE6C1509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019433"/>
              </p:ext>
            </p:extLst>
          </p:nvPr>
        </p:nvGraphicFramePr>
        <p:xfrm>
          <a:off x="838200" y="140678"/>
          <a:ext cx="8938846" cy="675528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062126">
                  <a:extLst>
                    <a:ext uri="{9D8B030D-6E8A-4147-A177-3AD203B41FA5}">
                      <a16:colId xmlns:a16="http://schemas.microsoft.com/office/drawing/2014/main" val="129500822"/>
                    </a:ext>
                  </a:extLst>
                </a:gridCol>
                <a:gridCol w="7876720">
                  <a:extLst>
                    <a:ext uri="{9D8B030D-6E8A-4147-A177-3AD203B41FA5}">
                      <a16:colId xmlns:a16="http://schemas.microsoft.com/office/drawing/2014/main" val="1065783268"/>
                    </a:ext>
                  </a:extLst>
                </a:gridCol>
              </a:tblGrid>
              <a:tr h="309664">
                <a:tc>
                  <a:txBody>
                    <a:bodyPr/>
                    <a:lstStyle/>
                    <a:p>
                      <a:pPr marL="63500" marR="0">
                        <a:lnSpc>
                          <a:spcPts val="13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380"/>
                        </a:spcBef>
                        <a:spcAft>
                          <a:spcPts val="15"/>
                        </a:spcAft>
                      </a:pPr>
                      <a:r>
                        <a:rPr lang="tr-TR" sz="20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Konusal İzlence ve Tahmini Ders İşleme Programı*</a:t>
                      </a:r>
                      <a:endParaRPr lang="en-US" sz="2000" b="1" kern="0"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A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827143"/>
                  </a:ext>
                </a:extLst>
              </a:tr>
              <a:tr h="309664">
                <a:tc>
                  <a:txBody>
                    <a:bodyPr/>
                    <a:lstStyle/>
                    <a:p>
                      <a:pPr marL="63500" marR="0">
                        <a:lnSpc>
                          <a:spcPts val="13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Haftalar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0" algn="ctr">
                        <a:lnSpc>
                          <a:spcPts val="13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r-TR" sz="2000" b="1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Konular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A5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6451023"/>
                  </a:ext>
                </a:extLst>
              </a:tr>
              <a:tr h="404946">
                <a:tc>
                  <a:txBody>
                    <a:bodyPr/>
                    <a:lstStyle/>
                    <a:p>
                      <a:pPr marL="63500" marR="0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Hafta 1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0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Tanışma, dersin tanıtımı ve planlanması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557430"/>
                  </a:ext>
                </a:extLst>
              </a:tr>
              <a:tr h="443057">
                <a:tc>
                  <a:txBody>
                    <a:bodyPr/>
                    <a:lstStyle/>
                    <a:p>
                      <a:pPr marL="63500" marR="0"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Hafta 2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0">
                        <a:spcBef>
                          <a:spcPts val="47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Nesws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in Korean #1 </a:t>
                      </a:r>
                      <a:r>
                        <a:rPr lang="ko-K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세계 안보를 위협하는 에볼라 바이러스 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961529"/>
                  </a:ext>
                </a:extLst>
              </a:tr>
              <a:tr h="411614">
                <a:tc>
                  <a:txBody>
                    <a:bodyPr/>
                    <a:lstStyle/>
                    <a:p>
                      <a:pPr marL="6350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Hafta 3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-(</a:t>
                      </a: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Nesws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Korean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#2 </a:t>
                      </a:r>
                      <a:r>
                        <a:rPr lang="ko-K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사람 손보다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100</a:t>
                      </a:r>
                      <a:r>
                        <a:rPr lang="ko-K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배 민감한 로봇 손가락 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922257"/>
                  </a:ext>
                </a:extLst>
              </a:tr>
              <a:tr h="358256">
                <a:tc>
                  <a:txBody>
                    <a:bodyPr/>
                    <a:lstStyle/>
                    <a:p>
                      <a:pPr marL="63500" marR="0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Hafta 4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0"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Nesws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Korean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#3 </a:t>
                      </a:r>
                      <a:r>
                        <a:rPr lang="ko-K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관객이 </a:t>
                      </a:r>
                      <a:r>
                        <a:rPr lang="ko-KR" sz="20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웃을때마다</a:t>
                      </a:r>
                      <a:r>
                        <a:rPr lang="ko-K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돈을 받는 코미디 클럽 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6091419"/>
                  </a:ext>
                </a:extLst>
              </a:tr>
              <a:tr h="409709">
                <a:tc>
                  <a:txBody>
                    <a:bodyPr/>
                    <a:lstStyle/>
                    <a:p>
                      <a:pPr marL="63500" marR="0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Hafta 5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0"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Nesws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Korean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#4 3D </a:t>
                      </a: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Gulim" panose="020B0600000101010101" pitchFamily="34" charset="-127"/>
                          <a:ea typeface="Tahoma" panose="020B0604030504040204" pitchFamily="34" charset="0"/>
                          <a:cs typeface="Gulim" panose="020B0600000101010101" pitchFamily="34" charset="-127"/>
                        </a:rPr>
                        <a:t>프린터로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Gulim" panose="020B0600000101010101" pitchFamily="34" charset="-127"/>
                          <a:ea typeface="Tahoma" panose="020B0604030504040204" pitchFamily="34" charset="0"/>
                          <a:cs typeface="Gulim" panose="020B0600000101010101" pitchFamily="34" charset="-127"/>
                        </a:rPr>
                        <a:t>권총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Gulim" panose="020B0600000101010101" pitchFamily="34" charset="-127"/>
                          <a:ea typeface="Tahoma" panose="020B0604030504040204" pitchFamily="34" charset="0"/>
                          <a:cs typeface="Gulim" panose="020B0600000101010101" pitchFamily="34" charset="-127"/>
                        </a:rPr>
                        <a:t>만든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Gulim" panose="020B0600000101010101" pitchFamily="34" charset="-127"/>
                          <a:ea typeface="Tahoma" panose="020B0604030504040204" pitchFamily="34" charset="0"/>
                          <a:cs typeface="Gulim" panose="020B0600000101010101" pitchFamily="34" charset="-127"/>
                        </a:rPr>
                        <a:t>일본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Gulim" panose="020B0600000101010101" pitchFamily="34" charset="-127"/>
                          <a:ea typeface="Tahoma" panose="020B0604030504040204" pitchFamily="34" charset="0"/>
                          <a:cs typeface="Gulim" panose="020B0600000101010101" pitchFamily="34" charset="-127"/>
                        </a:rPr>
                        <a:t>남성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Gulim" panose="020B0600000101010101" pitchFamily="34" charset="-127"/>
                          <a:ea typeface="Tahoma" panose="020B0604030504040204" pitchFamily="34" charset="0"/>
                          <a:cs typeface="Gulim" panose="020B0600000101010101" pitchFamily="34" charset="-127"/>
                        </a:rPr>
                        <a:t>구속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94395"/>
                  </a:ext>
                </a:extLst>
              </a:tr>
              <a:tr h="436388">
                <a:tc>
                  <a:txBody>
                    <a:bodyPr/>
                    <a:lstStyle/>
                    <a:p>
                      <a:pPr marL="63500" marR="0"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Hafta 6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0"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Nesws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Korean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#5 </a:t>
                      </a:r>
                      <a:r>
                        <a:rPr lang="ko-K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호화열차를 타고 감상하는 가을 경치 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251685"/>
                  </a:ext>
                </a:extLst>
              </a:tr>
              <a:tr h="436388">
                <a:tc>
                  <a:txBody>
                    <a:bodyPr/>
                    <a:lstStyle/>
                    <a:p>
                      <a:pPr marL="63500" marR="0"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Hafta 7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0">
                        <a:spcBef>
                          <a:spcPts val="495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Değerlendirme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ko-K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번역 및 통역 연습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ko-K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주제에 맞는 토론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708115"/>
                  </a:ext>
                </a:extLst>
              </a:tr>
              <a:tr h="404946">
                <a:tc>
                  <a:txBody>
                    <a:bodyPr/>
                    <a:lstStyle/>
                    <a:p>
                      <a:pPr marL="63500" marR="0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Hafta 8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0">
                        <a:spcBef>
                          <a:spcPts val="365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Ara sınav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2035672"/>
                  </a:ext>
                </a:extLst>
              </a:tr>
              <a:tr h="410662">
                <a:tc>
                  <a:txBody>
                    <a:bodyPr/>
                    <a:lstStyle/>
                    <a:p>
                      <a:pPr marL="6350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Hafta 9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Flippedlearning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(Ters-Yüz Sınıf Sistemi) açıklama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3782848"/>
                  </a:ext>
                </a:extLst>
              </a:tr>
              <a:tr h="410662">
                <a:tc>
                  <a:txBody>
                    <a:bodyPr/>
                    <a:lstStyle/>
                    <a:p>
                      <a:pPr marL="63500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Hafta 10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0">
                        <a:spcBef>
                          <a:spcPts val="4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Nesws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in Korean #5 </a:t>
                      </a:r>
                      <a:r>
                        <a:rPr lang="ko-K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졸업을 미루는 대학생들 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918989"/>
                  </a:ext>
                </a:extLst>
              </a:tr>
              <a:tr h="424953">
                <a:tc>
                  <a:txBody>
                    <a:bodyPr/>
                    <a:lstStyle/>
                    <a:p>
                      <a:pPr marL="63500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Hafta 11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Nesws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Korean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#7 </a:t>
                      </a:r>
                      <a:r>
                        <a:rPr lang="ko-K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한국 여성들의 지나친 다이어트의 원인 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471327"/>
                  </a:ext>
                </a:extLst>
              </a:tr>
              <a:tr h="298230">
                <a:tc>
                  <a:txBody>
                    <a:bodyPr/>
                    <a:lstStyle/>
                    <a:p>
                      <a:pPr marL="63500" marR="0"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Hafta 12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0">
                        <a:spcBef>
                          <a:spcPts val="445"/>
                        </a:spcBef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Nesws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Korean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#8 </a:t>
                      </a:r>
                      <a:r>
                        <a:rPr lang="ko-K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대학만큼 들어가기 어려운 유치원 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407140"/>
                  </a:ext>
                </a:extLst>
              </a:tr>
              <a:tr h="417331">
                <a:tc>
                  <a:txBody>
                    <a:bodyPr/>
                    <a:lstStyle/>
                    <a:p>
                      <a:pPr marL="63500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Hafta 13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0">
                        <a:spcBef>
                          <a:spcPts val="420"/>
                        </a:spcBef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Nesws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Korean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#9 </a:t>
                      </a:r>
                      <a:r>
                        <a:rPr lang="ko-K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하루 평균 스마트폰 사용 시간은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3</a:t>
                      </a:r>
                      <a:r>
                        <a:rPr lang="ko-K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시간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r>
                        <a:rPr lang="ko-K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분 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881538"/>
                  </a:ext>
                </a:extLst>
              </a:tr>
              <a:tr h="323956">
                <a:tc>
                  <a:txBody>
                    <a:bodyPr/>
                    <a:lstStyle/>
                    <a:p>
                      <a:pPr marL="63500" marR="0"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Hafta 14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Nesws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tr-TR" sz="2000" dirty="0" err="1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Korean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#10 2</a:t>
                      </a:r>
                      <a:r>
                        <a:rPr lang="ko-K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억</a:t>
                      </a: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Malgun Gothic" panose="020B0503020000020004" pitchFamily="34" charset="-127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ko-K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천만 </a:t>
                      </a:r>
                      <a:r>
                        <a:rPr lang="ko-KR" sz="20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년전</a:t>
                      </a:r>
                      <a:r>
                        <a:rPr lang="ko-K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 거대 공룡 무덤 발견 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671630"/>
                  </a:ext>
                </a:extLst>
              </a:tr>
              <a:tr h="506895">
                <a:tc>
                  <a:txBody>
                    <a:bodyPr/>
                    <a:lstStyle/>
                    <a:p>
                      <a:pPr marL="63500" marR="0">
                        <a:spcBef>
                          <a:spcPts val="650"/>
                        </a:spcBef>
                        <a:spcAft>
                          <a:spcPts val="0"/>
                        </a:spcAft>
                      </a:pP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Hafta 1</a:t>
                      </a:r>
                      <a:r>
                        <a:rPr lang="tr-TR" sz="20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A58"/>
                    </a:solidFill>
                  </a:tcPr>
                </a:tc>
                <a:tc>
                  <a:txBody>
                    <a:bodyPr/>
                    <a:lstStyle/>
                    <a:p>
                      <a:pPr marL="65405" marR="0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Değerlendirme, dersin sonlandırılması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D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451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496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BA1B8-A2D3-4A8F-B413-905C3D67D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259618"/>
            <a:ext cx="1307123" cy="1325563"/>
          </a:xfrm>
        </p:spPr>
        <p:txBody>
          <a:bodyPr/>
          <a:lstStyle/>
          <a:p>
            <a:r>
              <a:rPr lang="ko-KR" altLang="en-US"/>
              <a:t>교재</a:t>
            </a:r>
            <a:endParaRPr lang="en-US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120105D0-FB02-4160-A483-3A49B0594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2922" y="0"/>
            <a:ext cx="46618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458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190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Gulim</vt:lpstr>
      <vt:lpstr>Malgun Gothic</vt:lpstr>
      <vt:lpstr>Arial</vt:lpstr>
      <vt:lpstr>Calibri</vt:lpstr>
      <vt:lpstr>Calibri Light</vt:lpstr>
      <vt:lpstr>Tahoma</vt:lpstr>
      <vt:lpstr>Office Theme</vt:lpstr>
      <vt:lpstr>KRD309</vt:lpstr>
      <vt:lpstr>PowerPoint Presentation</vt:lpstr>
      <vt:lpstr>교재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3</cp:revision>
  <dcterms:created xsi:type="dcterms:W3CDTF">2020-05-15T13:21:42Z</dcterms:created>
  <dcterms:modified xsi:type="dcterms:W3CDTF">2020-05-15T13:33:56Z</dcterms:modified>
</cp:coreProperties>
</file>