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302" r:id="rId11"/>
    <p:sldId id="265" r:id="rId12"/>
    <p:sldId id="266" r:id="rId13"/>
    <p:sldId id="306" r:id="rId14"/>
    <p:sldId id="295" r:id="rId15"/>
    <p:sldId id="267" r:id="rId16"/>
    <p:sldId id="304" r:id="rId17"/>
    <p:sldId id="269" r:id="rId18"/>
    <p:sldId id="281" r:id="rId19"/>
    <p:sldId id="282" r:id="rId20"/>
    <p:sldId id="268" r:id="rId21"/>
    <p:sldId id="270" r:id="rId22"/>
    <p:sldId id="271" r:id="rId23"/>
    <p:sldId id="273" r:id="rId24"/>
    <p:sldId id="274" r:id="rId25"/>
    <p:sldId id="303" r:id="rId26"/>
    <p:sldId id="275" r:id="rId27"/>
    <p:sldId id="280" r:id="rId28"/>
    <p:sldId id="276" r:id="rId29"/>
    <p:sldId id="277" r:id="rId30"/>
    <p:sldId id="298" r:id="rId31"/>
    <p:sldId id="300" r:id="rId32"/>
    <p:sldId id="299" r:id="rId33"/>
    <p:sldId id="283" r:id="rId34"/>
    <p:sldId id="284" r:id="rId35"/>
    <p:sldId id="286" r:id="rId36"/>
    <p:sldId id="287" r:id="rId37"/>
    <p:sldId id="288" r:id="rId38"/>
    <p:sldId id="289" r:id="rId39"/>
    <p:sldId id="290" r:id="rId40"/>
    <p:sldId id="292" r:id="rId41"/>
    <p:sldId id="293" r:id="rId42"/>
    <p:sldId id="301"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29.08.2019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29.08.2019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29.08.2019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29.08.2019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29.08.2019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29.08.2019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29.08.2019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29.08.2019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29.08.2019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29.08.2019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29.08.2019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29.08.2019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187624" y="1700808"/>
            <a:ext cx="7200800" cy="175432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sz="3600" dirty="0" smtClean="0"/>
              <a:t>Türk Veteriner Hekimleri Birliği Hizmetlerinin Yürütülmesine İlişkin Uygulama Yönetmeliği</a:t>
            </a:r>
            <a:endParaRPr lang="tr-TR" sz="3600" dirty="0"/>
          </a:p>
        </p:txBody>
      </p:sp>
      <p:sp>
        <p:nvSpPr>
          <p:cNvPr id="5" name="Dikdörtgen 4"/>
          <p:cNvSpPr/>
          <p:nvPr/>
        </p:nvSpPr>
        <p:spPr>
          <a:xfrm>
            <a:off x="1916832" y="4692045"/>
            <a:ext cx="5454352" cy="830997"/>
          </a:xfrm>
          <a:prstGeom prst="rect">
            <a:avLst/>
          </a:prstGeom>
        </p:spPr>
        <p:txBody>
          <a:bodyPr wrap="square">
            <a:spAutoFit/>
          </a:bodyPr>
          <a:lstStyle/>
          <a:p>
            <a:r>
              <a:rPr lang="tr-TR" sz="2400" dirty="0" smtClean="0"/>
              <a:t>Yayımlandığı </a:t>
            </a:r>
            <a:r>
              <a:rPr lang="tr-TR" sz="2400" dirty="0"/>
              <a:t>R.G. Tarih:    </a:t>
            </a:r>
            <a:r>
              <a:rPr lang="tr-TR" sz="2400" dirty="0" smtClean="0"/>
              <a:t>13/09/2006 </a:t>
            </a:r>
            <a:endParaRPr lang="tr-TR" sz="2400" dirty="0"/>
          </a:p>
          <a:p>
            <a:r>
              <a:rPr lang="tr-TR" sz="2400" dirty="0"/>
              <a:t>Yayımlandığı R.G. Sayı:       </a:t>
            </a:r>
            <a:r>
              <a:rPr lang="tr-TR" sz="2400" dirty="0" smtClean="0"/>
              <a:t>26288</a:t>
            </a:r>
            <a:endParaRPr lang="tr-TR" sz="2400" dirty="0"/>
          </a:p>
        </p:txBody>
      </p:sp>
    </p:spTree>
    <p:extLst>
      <p:ext uri="{BB962C8B-B14F-4D97-AF65-F5344CB8AC3E}">
        <p14:creationId xmlns:p14="http://schemas.microsoft.com/office/powerpoint/2010/main" val="1429792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3" name="Metin kutusu 2"/>
          <p:cNvSpPr txBox="1"/>
          <p:nvPr/>
        </p:nvSpPr>
        <p:spPr>
          <a:xfrm>
            <a:off x="515825" y="3356992"/>
            <a:ext cx="6048672" cy="2246769"/>
          </a:xfrm>
          <a:prstGeom prst="rect">
            <a:avLst/>
          </a:prstGeom>
          <a:noFill/>
        </p:spPr>
        <p:txBody>
          <a:bodyPr wrap="square" rtlCol="0">
            <a:spAutoFit/>
          </a:bodyPr>
          <a:lstStyle/>
          <a:p>
            <a:r>
              <a:rPr lang="tr-TR" sz="2800" dirty="0" smtClean="0"/>
              <a:t>Veteriner hekim acil durumlarda hayvanlara ilk yardımda bulunabilir mi?</a:t>
            </a:r>
          </a:p>
          <a:p>
            <a:endParaRPr lang="tr-TR" sz="2800" dirty="0"/>
          </a:p>
          <a:p>
            <a:endParaRPr lang="tr-TR" sz="2800" dirty="0" smtClean="0"/>
          </a:p>
          <a:p>
            <a:r>
              <a:rPr lang="tr-TR" sz="2800" dirty="0" smtClean="0"/>
              <a:t>İlk yardımda bulunmaya zorunlu mudur?</a:t>
            </a:r>
            <a:endParaRPr lang="tr-TR" sz="2800" dirty="0"/>
          </a:p>
        </p:txBody>
      </p:sp>
      <p:pic>
        <p:nvPicPr>
          <p:cNvPr id="4" name="Picture 4" descr="http://t2.gstatic.com/images?q=tbn:ANd9GcQz_MZlU-1IxwJJdHwJaEAJMNmfdHlVxlUDJ_7wE8E3bMEg-4nmXYDGv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268760"/>
            <a:ext cx="2073002" cy="5014424"/>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2123728" y="2534888"/>
            <a:ext cx="2081211" cy="646331"/>
          </a:xfrm>
          <a:prstGeom prst="rect">
            <a:avLst/>
          </a:prstGeom>
        </p:spPr>
        <p:txBody>
          <a:bodyPr wrap="none">
            <a:spAutoFit/>
          </a:bodyPr>
          <a:lstStyle/>
          <a:p>
            <a:r>
              <a:rPr lang="tr-TR" sz="3600" b="1" dirty="0">
                <a:solidFill>
                  <a:srgbClr val="C00000"/>
                </a:solidFill>
                <a:effectLst>
                  <a:outerShdw blurRad="38100" dist="38100" dir="2700000" algn="tl">
                    <a:srgbClr val="000000">
                      <a:alpha val="43137"/>
                    </a:srgbClr>
                  </a:outerShdw>
                </a:effectLst>
              </a:rPr>
              <a:t>İlk yardım</a:t>
            </a:r>
            <a:endParaRPr lang="tr-TR" sz="3600" dirty="0">
              <a:solidFill>
                <a:srgbClr val="C00000"/>
              </a:solidFill>
              <a:effectLst>
                <a:outerShdw blurRad="38100" dist="38100" dir="2700000" algn="tl">
                  <a:srgbClr val="000000">
                    <a:alpha val="43137"/>
                  </a:srgbClr>
                </a:outerShdw>
              </a:effectLst>
            </a:endParaRPr>
          </a:p>
        </p:txBody>
      </p:sp>
      <p:sp>
        <p:nvSpPr>
          <p:cNvPr id="6" name="Metin kutusu 5"/>
          <p:cNvSpPr txBox="1"/>
          <p:nvPr/>
        </p:nvSpPr>
        <p:spPr>
          <a:xfrm>
            <a:off x="2835691" y="976372"/>
            <a:ext cx="3176469"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8. Bölüm: Deontoloji</a:t>
            </a:r>
            <a:endParaRPr lang="tr-TR" sz="2800" dirty="0"/>
          </a:p>
        </p:txBody>
      </p:sp>
    </p:spTree>
    <p:extLst>
      <p:ext uri="{BB962C8B-B14F-4D97-AF65-F5344CB8AC3E}">
        <p14:creationId xmlns:p14="http://schemas.microsoft.com/office/powerpoint/2010/main" val="3660290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07012" y="2132856"/>
            <a:ext cx="8640959" cy="2246769"/>
          </a:xfrm>
          <a:prstGeom prst="rect">
            <a:avLst/>
          </a:prstGeom>
        </p:spPr>
        <p:txBody>
          <a:bodyPr wrap="square">
            <a:spAutoFit/>
          </a:bodyPr>
          <a:lstStyle/>
          <a:p>
            <a:pPr algn="ctr"/>
            <a:r>
              <a:rPr lang="tr-TR" sz="2800" dirty="0" smtClean="0"/>
              <a:t>Veteriner hekim, görevi ve uzmanlığı ne olursa olsun, zorunlu ve acil durumlarda hayvanlar üzerinde ilk yardım yapabilir. </a:t>
            </a:r>
          </a:p>
          <a:p>
            <a:pPr algn="ctr"/>
            <a:endParaRPr lang="tr-TR" sz="2800" dirty="0"/>
          </a:p>
          <a:p>
            <a:pPr algn="ctr"/>
            <a:r>
              <a:rPr lang="tr-TR" sz="2800" dirty="0" smtClean="0"/>
              <a:t>Ancak, bir zorlama karşısında bunu </a:t>
            </a:r>
            <a:r>
              <a:rPr lang="tr-TR" sz="2800" dirty="0" err="1" smtClean="0"/>
              <a:t>red</a:t>
            </a:r>
            <a:r>
              <a:rPr lang="tr-TR" sz="2800" dirty="0" smtClean="0"/>
              <a:t> hakkına sahiptir.</a:t>
            </a:r>
            <a:endParaRPr lang="tr-TR" sz="2800" dirty="0"/>
          </a:p>
        </p:txBody>
      </p:sp>
      <p:sp>
        <p:nvSpPr>
          <p:cNvPr id="4" name="Dikdörtgen 3"/>
          <p:cNvSpPr/>
          <p:nvPr/>
        </p:nvSpPr>
        <p:spPr>
          <a:xfrm>
            <a:off x="3666904" y="1502749"/>
            <a:ext cx="2880320" cy="646331"/>
          </a:xfrm>
          <a:prstGeom prst="rect">
            <a:avLst/>
          </a:prstGeom>
        </p:spPr>
        <p:txBody>
          <a:bodyPr wrap="square">
            <a:spAutoFit/>
          </a:bodyPr>
          <a:lstStyle/>
          <a:p>
            <a:r>
              <a:rPr lang="tr-TR" sz="3600" b="1" dirty="0">
                <a:solidFill>
                  <a:srgbClr val="C00000"/>
                </a:solidFill>
                <a:effectLst>
                  <a:outerShdw blurRad="38100" dist="38100" dir="2700000" algn="tl">
                    <a:srgbClr val="000000">
                      <a:alpha val="43137"/>
                    </a:srgbClr>
                  </a:outerShdw>
                </a:effectLst>
              </a:rPr>
              <a:t>İlk yardım</a:t>
            </a:r>
            <a:endParaRPr lang="tr-TR" sz="3600" dirty="0">
              <a:solidFill>
                <a:srgbClr val="C00000"/>
              </a:solidFill>
              <a:effectLst>
                <a:outerShdw blurRad="38100" dist="38100" dir="2700000" algn="tl">
                  <a:srgbClr val="000000">
                    <a:alpha val="43137"/>
                  </a:srgbClr>
                </a:outerShdw>
              </a:effectLst>
            </a:endParaRPr>
          </a:p>
        </p:txBody>
      </p:sp>
      <p:pic>
        <p:nvPicPr>
          <p:cNvPr id="1026" name="Picture 2" descr="http://www.timurca.com/wp-content/uploads/2012/01/sa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780" y="4648106"/>
            <a:ext cx="3506568" cy="1972445"/>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6" name="Metin kutusu 5"/>
          <p:cNvSpPr txBox="1"/>
          <p:nvPr/>
        </p:nvSpPr>
        <p:spPr>
          <a:xfrm>
            <a:off x="3110269" y="908720"/>
            <a:ext cx="3234444"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8. Bölüm: Deontoloji</a:t>
            </a:r>
            <a:endParaRPr lang="tr-TR" sz="2800" dirty="0"/>
          </a:p>
        </p:txBody>
      </p:sp>
    </p:spTree>
    <p:extLst>
      <p:ext uri="{BB962C8B-B14F-4D97-AF65-F5344CB8AC3E}">
        <p14:creationId xmlns:p14="http://schemas.microsoft.com/office/powerpoint/2010/main" val="1092370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2406367"/>
            <a:ext cx="8064896" cy="1384995"/>
          </a:xfrm>
          <a:prstGeom prst="rect">
            <a:avLst/>
          </a:prstGeom>
        </p:spPr>
        <p:txBody>
          <a:bodyPr wrap="square">
            <a:spAutoFit/>
          </a:bodyPr>
          <a:lstStyle/>
          <a:p>
            <a:pPr algn="ctr"/>
            <a:r>
              <a:rPr lang="tr-TR" sz="2800" dirty="0" smtClean="0"/>
              <a:t>Veteriner </a:t>
            </a:r>
            <a:r>
              <a:rPr lang="tr-TR" sz="2800" dirty="0"/>
              <a:t>hekim, meslek ve sanatını uygulaması sırasında öğrendiği sırları, kanunî zorunluluk olmadıkça açıklayamaz.</a:t>
            </a:r>
          </a:p>
        </p:txBody>
      </p:sp>
      <p:sp>
        <p:nvSpPr>
          <p:cNvPr id="3" name="Dikdörtgen 2"/>
          <p:cNvSpPr/>
          <p:nvPr/>
        </p:nvSpPr>
        <p:spPr>
          <a:xfrm>
            <a:off x="1705633" y="1760036"/>
            <a:ext cx="6187912" cy="646331"/>
          </a:xfrm>
          <a:prstGeom prst="rect">
            <a:avLst/>
          </a:prstGeom>
        </p:spPr>
        <p:txBody>
          <a:bodyPr wrap="none">
            <a:spAutoFit/>
          </a:bodyPr>
          <a:lstStyle/>
          <a:p>
            <a:r>
              <a:rPr lang="tr-TR" sz="3600" b="1" dirty="0">
                <a:solidFill>
                  <a:srgbClr val="C00000"/>
                </a:solidFill>
                <a:effectLst>
                  <a:outerShdw blurRad="38100" dist="38100" dir="2700000" algn="tl">
                    <a:srgbClr val="000000">
                      <a:alpha val="43137"/>
                    </a:srgbClr>
                  </a:outerShdw>
                </a:effectLst>
              </a:rPr>
              <a:t>Meslekî </a:t>
            </a:r>
            <a:r>
              <a:rPr lang="tr-TR" sz="3600" b="1" dirty="0" smtClean="0">
                <a:solidFill>
                  <a:srgbClr val="C00000"/>
                </a:solidFill>
                <a:effectLst>
                  <a:outerShdw blurRad="38100" dist="38100" dir="2700000" algn="tl">
                    <a:srgbClr val="000000">
                      <a:alpha val="43137"/>
                    </a:srgbClr>
                  </a:outerShdw>
                </a:effectLst>
              </a:rPr>
              <a:t>sırların </a:t>
            </a:r>
            <a:r>
              <a:rPr lang="tr-TR" sz="3600" b="1" dirty="0">
                <a:solidFill>
                  <a:srgbClr val="C00000"/>
                </a:solidFill>
                <a:effectLst>
                  <a:outerShdw blurRad="38100" dist="38100" dir="2700000" algn="tl">
                    <a:srgbClr val="000000">
                      <a:alpha val="43137"/>
                    </a:srgbClr>
                  </a:outerShdw>
                </a:effectLst>
              </a:rPr>
              <a:t>açıklanmaması</a:t>
            </a:r>
            <a:endParaRPr lang="tr-TR" sz="3600" dirty="0">
              <a:solidFill>
                <a:srgbClr val="C00000"/>
              </a:solidFill>
              <a:effectLst>
                <a:outerShdw blurRad="38100" dist="38100" dir="2700000" algn="tl">
                  <a:srgbClr val="000000">
                    <a:alpha val="43137"/>
                  </a:srgbClr>
                </a:outerShdw>
              </a:effectLst>
            </a:endParaRPr>
          </a:p>
        </p:txBody>
      </p:sp>
      <p:sp>
        <p:nvSpPr>
          <p:cNvPr id="4" name="Metin kutusu 3"/>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pic>
        <p:nvPicPr>
          <p:cNvPr id="5" name="Picture 2" descr="http://www.inegolhaber.com.tr/d/news/121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223" y="3933056"/>
            <a:ext cx="3902680" cy="2630106"/>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852459" y="945536"/>
            <a:ext cx="3231709"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8. Bölüm: Deontoloji</a:t>
            </a:r>
            <a:endParaRPr lang="tr-TR" sz="2800" dirty="0"/>
          </a:p>
        </p:txBody>
      </p:sp>
    </p:spTree>
    <p:extLst>
      <p:ext uri="{BB962C8B-B14F-4D97-AF65-F5344CB8AC3E}">
        <p14:creationId xmlns:p14="http://schemas.microsoft.com/office/powerpoint/2010/main" val="3094179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rrowheads="1"/>
          </p:cNvSpPr>
          <p:nvPr>
            <p:ph type="title"/>
          </p:nvPr>
        </p:nvSpPr>
        <p:spPr>
          <a:xfrm>
            <a:off x="0" y="274638"/>
            <a:ext cx="9144000" cy="274637"/>
          </a:xfrm>
          <a:solidFill>
            <a:schemeClr val="accent6">
              <a:lumMod val="20000"/>
              <a:lumOff val="80000"/>
            </a:schemeClr>
          </a:solidFill>
        </p:spPr>
        <p:txBody>
          <a:bodyPr>
            <a:normAutofit fontScale="90000"/>
          </a:bodyPr>
          <a:lstStyle/>
          <a:p>
            <a:r>
              <a:rPr lang="tr-TR" altLang="tr-TR" sz="2400" dirty="0">
                <a:solidFill>
                  <a:srgbClr val="FF6600"/>
                </a:solidFill>
                <a:effectLst/>
              </a:rPr>
              <a:t>VETERİNER HEKİMİN SIR SAKLAMA YÜKÜMLÜLÜĞÜ</a:t>
            </a:r>
            <a:r>
              <a:rPr lang="tr-TR" altLang="tr-TR" sz="3200" dirty="0">
                <a:effectLst/>
              </a:rPr>
              <a:t> </a:t>
            </a:r>
          </a:p>
        </p:txBody>
      </p:sp>
      <p:sp>
        <p:nvSpPr>
          <p:cNvPr id="109571" name="Rectangle 3"/>
          <p:cNvSpPr>
            <a:spLocks noGrp="1" noChangeArrowheads="1"/>
          </p:cNvSpPr>
          <p:nvPr>
            <p:ph type="body" idx="1"/>
          </p:nvPr>
        </p:nvSpPr>
        <p:spPr>
          <a:xfrm>
            <a:off x="179512" y="836712"/>
            <a:ext cx="8208912" cy="5544616"/>
          </a:xfrm>
        </p:spPr>
        <p:txBody>
          <a:bodyPr>
            <a:normAutofit lnSpcReduction="10000"/>
          </a:bodyPr>
          <a:lstStyle/>
          <a:p>
            <a:pPr>
              <a:lnSpc>
                <a:spcPct val="80000"/>
              </a:lnSpc>
              <a:buFont typeface="Wingdings" panose="05000000000000000000" pitchFamily="2" charset="2"/>
              <a:buNone/>
            </a:pPr>
            <a:r>
              <a:rPr lang="tr-TR" altLang="tr-TR" sz="1400" dirty="0">
                <a:solidFill>
                  <a:srgbClr val="FF6600"/>
                </a:solidFill>
                <a:effectLst/>
                <a:latin typeface="Comic Sans MS" panose="030F0702030302020204" pitchFamily="66" charset="0"/>
              </a:rPr>
              <a:t>	</a:t>
            </a:r>
            <a:r>
              <a:rPr lang="tr-TR" altLang="tr-TR" sz="2000" b="1" dirty="0">
                <a:solidFill>
                  <a:srgbClr val="FF6600"/>
                </a:solidFill>
                <a:effectLst/>
                <a:latin typeface="Comic Sans MS" panose="030F0702030302020204" pitchFamily="66" charset="0"/>
              </a:rPr>
              <a:t>Uygulama Yönetmeliği</a:t>
            </a:r>
          </a:p>
          <a:p>
            <a:pPr>
              <a:lnSpc>
                <a:spcPct val="80000"/>
              </a:lnSpc>
            </a:pPr>
            <a:r>
              <a:rPr lang="tr-TR" altLang="tr-TR" sz="2000" dirty="0">
                <a:effectLst/>
                <a:latin typeface="Comic Sans MS" panose="030F0702030302020204" pitchFamily="66" charset="0"/>
              </a:rPr>
              <a:t>Veteriner hekim, meslek ve sanatını uygulaması sırasında öğrendiği sırları, yasal zorunluluk olmadıkça açıklayamaz.</a:t>
            </a:r>
            <a:r>
              <a:rPr lang="tr-TR" altLang="tr-TR" sz="2000" dirty="0">
                <a:latin typeface="Comic Sans MS" panose="030F0702030302020204" pitchFamily="66" charset="0"/>
              </a:rPr>
              <a:t> </a:t>
            </a:r>
          </a:p>
          <a:p>
            <a:pPr>
              <a:lnSpc>
                <a:spcPct val="80000"/>
              </a:lnSpc>
              <a:buFont typeface="Wingdings" panose="05000000000000000000" pitchFamily="2" charset="2"/>
              <a:buNone/>
            </a:pPr>
            <a:endParaRPr lang="tr-TR" altLang="tr-TR" sz="2000" dirty="0">
              <a:effectLst/>
              <a:latin typeface="Comic Sans MS" panose="030F0702030302020204" pitchFamily="66" charset="0"/>
            </a:endParaRPr>
          </a:p>
          <a:p>
            <a:pPr>
              <a:lnSpc>
                <a:spcPct val="80000"/>
              </a:lnSpc>
              <a:buFont typeface="Wingdings" panose="05000000000000000000" pitchFamily="2" charset="2"/>
              <a:buNone/>
            </a:pPr>
            <a:r>
              <a:rPr lang="tr-TR" altLang="tr-TR" sz="2000" dirty="0">
                <a:effectLst/>
                <a:latin typeface="Comic Sans MS" panose="030F0702030302020204" pitchFamily="66" charset="0"/>
              </a:rPr>
              <a:t>	</a:t>
            </a:r>
            <a:r>
              <a:rPr lang="tr-TR" altLang="tr-TR" sz="2000" b="1" dirty="0">
                <a:solidFill>
                  <a:srgbClr val="FF6600"/>
                </a:solidFill>
                <a:effectLst/>
                <a:latin typeface="Comic Sans MS" panose="030F0702030302020204" pitchFamily="66" charset="0"/>
              </a:rPr>
              <a:t>Veteriner Hekimlik Meslek Etiği Kuralları (TVHB BK - 13 Ağustos 2000)</a:t>
            </a:r>
          </a:p>
          <a:p>
            <a:pPr>
              <a:lnSpc>
                <a:spcPct val="80000"/>
              </a:lnSpc>
            </a:pPr>
            <a:r>
              <a:rPr lang="tr-TR" altLang="tr-TR" sz="2000" dirty="0">
                <a:effectLst/>
                <a:latin typeface="Comic Sans MS" panose="030F0702030302020204" pitchFamily="66" charset="0"/>
              </a:rPr>
              <a:t>Hekim, hasta sahibinden mesleğini uygularken öğrendiği sırları açıklayamaz. Hastanın ölmesi ya da o hekimle ilişkisinin sona ermesi, hekimin bu yükümlülüğünü ortadan kaldırmaz.</a:t>
            </a:r>
          </a:p>
          <a:p>
            <a:pPr>
              <a:lnSpc>
                <a:spcPct val="80000"/>
              </a:lnSpc>
            </a:pPr>
            <a:endParaRPr lang="tr-TR" altLang="tr-TR" sz="2000" dirty="0">
              <a:effectLst/>
              <a:latin typeface="Comic Sans MS" panose="030F0702030302020204" pitchFamily="66" charset="0"/>
            </a:endParaRPr>
          </a:p>
          <a:p>
            <a:pPr>
              <a:lnSpc>
                <a:spcPct val="80000"/>
              </a:lnSpc>
            </a:pPr>
            <a:r>
              <a:rPr lang="tr-TR" altLang="tr-TR" sz="2000" dirty="0">
                <a:effectLst/>
                <a:latin typeface="Comic Sans MS" panose="030F0702030302020204" pitchFamily="66" charset="0"/>
              </a:rPr>
              <a:t>Hasta sahibinin onam vermesi yada öteki hayvan ve insanların yaşamını tehlikeye sokması durumunda hayvan sahibinin kişilik haklarının zedelenmemesi koşuluyla, hekim bu sırrı saklamakla yükümlü değildir.</a:t>
            </a:r>
          </a:p>
          <a:p>
            <a:pPr>
              <a:lnSpc>
                <a:spcPct val="80000"/>
              </a:lnSpc>
            </a:pPr>
            <a:endParaRPr lang="tr-TR" altLang="tr-TR" sz="2000" dirty="0">
              <a:effectLst/>
              <a:latin typeface="Comic Sans MS" panose="030F0702030302020204" pitchFamily="66" charset="0"/>
            </a:endParaRPr>
          </a:p>
          <a:p>
            <a:pPr>
              <a:lnSpc>
                <a:spcPct val="80000"/>
              </a:lnSpc>
            </a:pPr>
            <a:r>
              <a:rPr lang="tr-TR" altLang="tr-TR" sz="2000" dirty="0">
                <a:effectLst/>
                <a:latin typeface="Comic Sans MS" panose="030F0702030302020204" pitchFamily="66" charset="0"/>
              </a:rPr>
              <a:t>Yasal zorunluluk durumlarında hekimin rapor düzenlemesi de, meslek sırrının açıklanması anlamına gelmez.</a:t>
            </a:r>
          </a:p>
          <a:p>
            <a:pPr>
              <a:lnSpc>
                <a:spcPct val="80000"/>
              </a:lnSpc>
            </a:pPr>
            <a:endParaRPr lang="tr-TR" altLang="tr-TR" sz="2000" dirty="0">
              <a:effectLst/>
              <a:latin typeface="Comic Sans MS" panose="030F0702030302020204" pitchFamily="66" charset="0"/>
            </a:endParaRPr>
          </a:p>
          <a:p>
            <a:pPr>
              <a:lnSpc>
                <a:spcPct val="80000"/>
              </a:lnSpc>
            </a:pPr>
            <a:r>
              <a:rPr lang="tr-TR" altLang="tr-TR" sz="2000" dirty="0">
                <a:effectLst/>
                <a:latin typeface="Comic Sans MS" panose="030F0702030302020204" pitchFamily="66" charset="0"/>
              </a:rPr>
              <a:t>Hekim tanık ya da bilirkişi olarak mahkemeye çağrıldığında olayın meslek sırrı olduğunu ileri sürerek bu görevlerinden çekilebilir.  </a:t>
            </a:r>
            <a:r>
              <a:rPr lang="tr-TR" altLang="tr-TR" sz="2000" dirty="0"/>
              <a:t> </a:t>
            </a:r>
          </a:p>
          <a:p>
            <a:pPr>
              <a:lnSpc>
                <a:spcPct val="80000"/>
              </a:lnSpc>
            </a:pPr>
            <a:endParaRPr lang="tr-TR" altLang="tr-TR" sz="2000" dirty="0">
              <a:effectLst/>
              <a:latin typeface="Comic Sans MS" panose="030F0702030302020204" pitchFamily="66" charset="0"/>
            </a:endParaRPr>
          </a:p>
          <a:p>
            <a:pPr algn="ctr">
              <a:lnSpc>
                <a:spcPct val="80000"/>
              </a:lnSpc>
              <a:buFont typeface="Wingdings" panose="05000000000000000000" pitchFamily="2" charset="2"/>
              <a:buNone/>
            </a:pPr>
            <a:endParaRPr lang="tr-TR" altLang="tr-TR" sz="2000" dirty="0">
              <a:solidFill>
                <a:srgbClr val="FF6600"/>
              </a:solidFill>
              <a:effectLst/>
              <a:latin typeface="Comic Sans MS" panose="030F0702030302020204" pitchFamily="66" charset="0"/>
            </a:endParaRPr>
          </a:p>
          <a:p>
            <a:pPr>
              <a:lnSpc>
                <a:spcPct val="80000"/>
              </a:lnSpc>
            </a:pPr>
            <a:endParaRPr lang="tr-TR" altLang="tr-TR" sz="2000" dirty="0">
              <a:solidFill>
                <a:srgbClr val="FF6600"/>
              </a:solidFill>
              <a:effectLst/>
              <a:latin typeface="Comic Sans MS" panose="030F0702030302020204" pitchFamily="66" charset="0"/>
            </a:endParaRPr>
          </a:p>
          <a:p>
            <a:pPr>
              <a:lnSpc>
                <a:spcPct val="80000"/>
              </a:lnSpc>
            </a:pPr>
            <a:endParaRPr lang="tr-TR" altLang="tr-TR" sz="2000" b="1" dirty="0">
              <a:solidFill>
                <a:srgbClr val="FF6600"/>
              </a:solidFill>
              <a:effectLst/>
              <a:latin typeface="Comic Sans MS" panose="030F0702030302020204" pitchFamily="66" charset="0"/>
            </a:endParaRPr>
          </a:p>
        </p:txBody>
      </p:sp>
    </p:spTree>
    <p:extLst>
      <p:ext uri="{BB962C8B-B14F-4D97-AF65-F5344CB8AC3E}">
        <p14:creationId xmlns:p14="http://schemas.microsoft.com/office/powerpoint/2010/main" val="3174566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3" name="Dikdörtgen 2"/>
          <p:cNvSpPr/>
          <p:nvPr/>
        </p:nvSpPr>
        <p:spPr>
          <a:xfrm>
            <a:off x="410703" y="2044005"/>
            <a:ext cx="8682633" cy="646331"/>
          </a:xfrm>
          <a:prstGeom prst="rect">
            <a:avLst/>
          </a:prstGeom>
        </p:spPr>
        <p:txBody>
          <a:bodyPr wrap="none">
            <a:spAutoFit/>
          </a:bodyPr>
          <a:lstStyle/>
          <a:p>
            <a:r>
              <a:rPr lang="tr-TR" sz="3600" b="1" dirty="0">
                <a:solidFill>
                  <a:srgbClr val="C00000"/>
                </a:solidFill>
                <a:effectLst>
                  <a:outerShdw blurRad="38100" dist="38100" dir="2700000" algn="tl">
                    <a:srgbClr val="000000">
                      <a:alpha val="43137"/>
                    </a:srgbClr>
                  </a:outerShdw>
                </a:effectLst>
              </a:rPr>
              <a:t>Kişisel veya meslekî bilgilerin </a:t>
            </a:r>
            <a:r>
              <a:rPr lang="tr-TR" sz="3600" b="1" dirty="0" smtClean="0">
                <a:solidFill>
                  <a:srgbClr val="C00000"/>
                </a:solidFill>
                <a:effectLst>
                  <a:outerShdw blurRad="38100" dist="38100" dir="2700000" algn="tl">
                    <a:srgbClr val="000000">
                      <a:alpha val="43137"/>
                    </a:srgbClr>
                  </a:outerShdw>
                </a:effectLst>
              </a:rPr>
              <a:t>açıklanmaması</a:t>
            </a:r>
            <a:endParaRPr lang="tr-TR" sz="3600" dirty="0">
              <a:solidFill>
                <a:srgbClr val="C00000"/>
              </a:solidFill>
              <a:effectLst>
                <a:outerShdw blurRad="38100" dist="38100" dir="2700000" algn="tl">
                  <a:srgbClr val="000000">
                    <a:alpha val="43137"/>
                  </a:srgbClr>
                </a:outerShdw>
              </a:effectLst>
            </a:endParaRPr>
          </a:p>
        </p:txBody>
      </p:sp>
      <p:sp>
        <p:nvSpPr>
          <p:cNvPr id="4" name="Dikdörtgen 3"/>
          <p:cNvSpPr/>
          <p:nvPr/>
        </p:nvSpPr>
        <p:spPr>
          <a:xfrm>
            <a:off x="611560" y="2690336"/>
            <a:ext cx="8280920" cy="2554545"/>
          </a:xfrm>
          <a:prstGeom prst="rect">
            <a:avLst/>
          </a:prstGeom>
        </p:spPr>
        <p:txBody>
          <a:bodyPr wrap="square">
            <a:spAutoFit/>
          </a:bodyPr>
          <a:lstStyle/>
          <a:p>
            <a:pPr algn="ctr"/>
            <a:r>
              <a:rPr lang="tr-TR" dirty="0"/>
              <a:t> </a:t>
            </a:r>
            <a:r>
              <a:rPr lang="tr-TR" sz="3200" dirty="0"/>
              <a:t>Adlî ve idarî makamlar ile meslek organlarının mevzuata uygun istemleri dışında bir veteriner hekim dolaylı yolla bile olsa meslektaşı aleyhine kullanılabilecek kişisel veya meslekî her türlü bilgiyi vermekten sakınmalıdır.</a:t>
            </a:r>
          </a:p>
        </p:txBody>
      </p:sp>
      <p:sp>
        <p:nvSpPr>
          <p:cNvPr id="5" name="Metin kutusu 4"/>
          <p:cNvSpPr txBox="1"/>
          <p:nvPr/>
        </p:nvSpPr>
        <p:spPr>
          <a:xfrm>
            <a:off x="2841162" y="980728"/>
            <a:ext cx="3243006"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8. Bölüm: Deontoloji</a:t>
            </a:r>
            <a:endParaRPr lang="tr-TR" sz="2800" dirty="0"/>
          </a:p>
        </p:txBody>
      </p:sp>
    </p:spTree>
    <p:extLst>
      <p:ext uri="{BB962C8B-B14F-4D97-AF65-F5344CB8AC3E}">
        <p14:creationId xmlns:p14="http://schemas.microsoft.com/office/powerpoint/2010/main" val="3874135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563888" y="1981630"/>
            <a:ext cx="4320480" cy="646331"/>
          </a:xfrm>
          <a:prstGeom prst="rect">
            <a:avLst/>
          </a:prstGeom>
          <a:noFill/>
        </p:spPr>
        <p:txBody>
          <a:bodyPr wrap="square" rtlCol="0">
            <a:spAutoFit/>
          </a:bodyPr>
          <a:lstStyle/>
          <a:p>
            <a:r>
              <a:rPr lang="tr-TR" sz="3600" b="1" dirty="0" smtClean="0">
                <a:solidFill>
                  <a:srgbClr val="C00000"/>
                </a:solidFill>
                <a:effectLst>
                  <a:outerShdw blurRad="38100" dist="38100" dir="2700000" algn="tl">
                    <a:srgbClr val="000000">
                      <a:alpha val="43137"/>
                    </a:srgbClr>
                  </a:outerShdw>
                </a:effectLst>
              </a:rPr>
              <a:t>Medya karşısında…</a:t>
            </a:r>
            <a:endParaRPr lang="tr-TR" sz="3600" b="1" dirty="0">
              <a:solidFill>
                <a:srgbClr val="C00000"/>
              </a:solidFill>
              <a:effectLst>
                <a:outerShdw blurRad="38100" dist="38100" dir="2700000" algn="tl">
                  <a:srgbClr val="000000">
                    <a:alpha val="43137"/>
                  </a:srgbClr>
                </a:outerShdw>
              </a:effectLst>
            </a:endParaRPr>
          </a:p>
        </p:txBody>
      </p:sp>
      <p:sp>
        <p:nvSpPr>
          <p:cNvPr id="3" name="Metin kutusu 2"/>
          <p:cNvSpPr txBox="1"/>
          <p:nvPr/>
        </p:nvSpPr>
        <p:spPr>
          <a:xfrm>
            <a:off x="2555776" y="2627961"/>
            <a:ext cx="6336704" cy="3970318"/>
          </a:xfrm>
          <a:prstGeom prst="rect">
            <a:avLst/>
          </a:prstGeom>
          <a:noFill/>
        </p:spPr>
        <p:txBody>
          <a:bodyPr wrap="square" rtlCol="0">
            <a:spAutoFit/>
          </a:bodyPr>
          <a:lstStyle/>
          <a:p>
            <a:pPr algn="ctr"/>
            <a:r>
              <a:rPr lang="tr-TR" sz="2800" dirty="0" smtClean="0"/>
              <a:t>Yazılı basın, radyo, televizyon gibi medya organlarından yararlanma </a:t>
            </a:r>
            <a:r>
              <a:rPr lang="tr-TR" sz="2800" dirty="0"/>
              <a:t>durumunda olan her veteriner hekim, meslek organları tarafından saptanmış meslek politikasına ve kanunlara uymak zorundadır. </a:t>
            </a:r>
            <a:endParaRPr lang="tr-TR" sz="2800" dirty="0" smtClean="0"/>
          </a:p>
          <a:p>
            <a:pPr algn="ctr"/>
            <a:endParaRPr lang="tr-TR" sz="2800" dirty="0"/>
          </a:p>
          <a:p>
            <a:pPr algn="ctr"/>
            <a:r>
              <a:rPr lang="tr-TR" sz="2800" dirty="0" smtClean="0"/>
              <a:t>Kişisel </a:t>
            </a:r>
            <a:r>
              <a:rPr lang="tr-TR" sz="2800" dirty="0"/>
              <a:t>düşüncelerini mesleğinin, kurumunun veya biriminin görüşü gibi yansıtamaz.</a:t>
            </a:r>
          </a:p>
        </p:txBody>
      </p:sp>
      <p:sp>
        <p:nvSpPr>
          <p:cNvPr id="4" name="Metin kutusu 3"/>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5" name="AutoShape 2" descr="data:image/jpeg;base64,/9j/4AAQSkZJRgABAQAAAQABAAD/2wCEAAkGBhQSERUUExQWFRUWGR8aGRgYGSEeHBseIiAfIB8fHyEdHSYiHB4kHB8cHzAgJCcpLCwsHB8yNTAqNSYrLCkBCQoKDgwOGg8PGi8kHyU0Li8xNDIuLCwvLCssLC8sLywtLCwsLCwsNSwpLCwsLCwsLCwsLCksLCwsLCwsLCwsLP/AABEIALgAuAMBIgACEQEDEQH/xAAcAAACAgMBAQAAAAAAAAAAAAAFBgQHAAIDAQj/xABHEAACAQIEBAQEAwYDBAgHAAABAgMEEQAFEiEGMUFREyJhcQcygZEUI6FCUmKxwdEVM3IWJJLwFzVTY4KisuFDc3SDwtLi/8QAGwEAAwEBAQEBAAAAAAAAAAAAAwQFAgYBAAf/xAAzEQACAQMDAgUCBgEEAwAAAAABAgMABBESITEFQRMiUWFxgZEUIzKhscHRM+Hw8QY0Uv/aAAwDAQACEQMRAD8AauJeKKiKpkRJNKgiwsOw9MC/9s6v/tf/ACj+2Jmc0scmZSLK+hLi577DYe+DtDRUrzeClMCgW/ikbE9rkXPvjn9E0kjYfG5FdSJLaGJA0eTjJ2rvw1xKBRvPVSqqqxBdrAAbWwz67jFPfFbK5YcsnWGRRTJKPEjZbsSWQrpboAcGcw4gzDLpqP8AFzQywTyNG5ji06bi6et+f2xagUiMBua525ZTIzIMD+KscyADc298Vb8QaqSrnaBIrpAwUOGAOtgCVsfm2IvbHlZxS1TPG73EQnjSOJTYFiQdTnrYC9u9gOROOme8Vw0+YzJUhSFeN441iu5IC2m136DUtvQYakttRMR57ivenXRiYXAG3b6c0M4HpJknVShI3IbpYEqd+nmwycR1EliFU2Cs23Oy/MfphXh+JlK5EThlVtWp4ktpbxGZRbqGU3JHXDHScYROGJUnW5ABFz4TAavc7Xt64iy/+Olp/EIO1fdY6qs5Bc4JozwznrLTyrKgQ06g8+aldQv67frhfqvibUOhaKBVUc2N2A/kMEslqhUx1mpA0bOtgBYsOQVrc9gPvgZx3VtHBFBYLrbUEUWAVdgLDux/TFW1ZRIIGXLfsBUOYv8Ah/FV8Afc1tlsGZV8Yk/EaIySBby3tt+yL/rgxwvwQ9NOZpZBIdJA53ueZu3ptgPw7FG1LHNUSyIocRQpGxUAg9QvMsQb36Yh5JLJUTbTzKPzXltIbCO/lC3PPnuOWKDBiGUbD4paMoNDMCWPvVl5hL+TJpJDBGt0INjbc7D3O2KjqKWsMjKloypBOmQXJa+nW17uxIO1/YYY+HadmpGkaSRmnjmFmZmASzWIUnnt9cKpzOphkaTSjeI6vqC6lYqCBbt7cwcR5nIygJ2ODiux6OA514XVjbPp7VvJRuYxJMEQnYSBl8x7Og5Huw5dRglkGaT0iSOGBjRgHiY7kk2uP3ffrgCYSFUTiwUswjGzsWIJ1H9ldh6n9cFMppJqrxIkS5kZWZ+SqFvYe2+w9MWbIyvCfG/TtzzXPdbS2jugbb/U3yF49vrTpX10eYQQ6LgNMFYHmNiSPt1xLzF5adoYaSEBWPmbTsBfrbr1ucCM6yj8DRoI2OvxQxb+K1tvTpbHLJc5qa2URmUR6RquqDexHPfljn7mWJbgonJ4q/Z2872qyvjAzn59cUz5rUWqKVO7sfoEP98VnmMnjyVhjawSYxsxFtBVidLW5I2xDcrjfri06WlkiDvNL4thcWQLa1yeR3v/AEGIkHElLMCokUFujr/MG1x9cPxEgNq4NT32dGTldx6VXD8WSpL+c0upYgg5BgxI1uNuoFr45zZ/LOs8cbMqSSajyCLGQb6jba5O/e22Hw/D+Jz52DRcwgWwU/wNqJUfw3I9MRqn4ahvKs2iMckVNh6m7eY+pufbA1tgXwz+X43qk/U0WLVHD+Z+3zSdS5kB4y62OqHQP+8bYAkd7E4zFg8PcBx0zF2bxX/ZJFtPsLn74zFZrmNDhAcVyP4KeYl5CATk/et8syxGq6mZgCwcKt+nlBP13546cPyVLPK1QNC3siWG253wpZ/nMsFbMYn03IuLc9h3xtwtmc09VoeV7OCWsbXsNvb2xyy3SeKIwDnJruGspfAMrEEYHyB7VC+JM/iZLXNz/wB5H6Oo/ph1zzL466lQRsr6JYpFZSCAUdW6d1uPrjasy2kgpZEn0+AxJfxWuDc36+uFzIuPMno1MNO3gxlr/wCW+i52vcj0G+KkeVUBuajSeZiV4ohmPBWmdZYAChkRpIm+XZgdS9iOdvfuQYHxi4Tnq6ZGpl1OjXZQBqdbWAB62O9r4e6SujlQPG6ujC4ZTcEe4x2BGGhMwYP3FLIoQYU7elfJ4y5oqkQMLSRkhx11WJI+gsPocPXDVDJUx2iXUyWuB2PI/f8AQ4uKfhelebx2gjMvLWV33Ft++218dsryWCmBEESRg89Iw+/UcjjelLqyFwRk7VmT5eYoERrFgBqNuZ7+uK/zuZajOURvkjZV39BqP/mOLNe9tsJ/EXDVKZvFdGLubkB9I2sL7DEz8VHBqkkOPeiTWryIscfYj7Ctf9ikLlEqXCI5kEVlOhjcXvz6nY41qOEI4ApE7KRCYTZVuwN9/ff9MTaSrZV0U8QQfw7n7nHmYoYIXmlUSN5bAn133t64lN1aSUFbcHHqRtTidNTI1jfbaueX5UVpH5kJCyJtufKe3fAThqtjgp6ypnUt4QDNt5rAG+22/qcSU+JLAW8Bf+M//riFNmcFfIsU9IrCRxe0jC+1rnTa+3fC8E0aMvnyTz7k96tGxnWJlMY9jttimbK+HaKpginFMAJkWQAk3GoA77898HMvyyKBNESBF52GBVDwJRRFTHDpKEMv5j7Ecti3IduWC+YZek8bRyAlG5i5F/qpBH3xdLsdiagCJAcgCo+dZOlTGEe9gb7G2ImS8JxU0muMve1vMb88bZvk2qAJFM1OVCqrg3sB0sTY9r88LvC2Z1SZi9JPUCdVj16tNiNxYH1sf1wAwIW1kb1Ri8RoWCvsORTjmGYCPSLFmc2VRzPU8+luZxWmd5R4LXF9DEgAixUjfSfYEEEcxh64kpJPy5oioeK9w5sCrWvvyBuB+uE7iDMNShGZXkLmR9Buq+UKFB6mw3wxgYzU0M2rGKIcEZ6yyCBzdG+S/wCyedvY77dLYPzSTR15csopvww1AtYq6u51Wty0Egn0HbCfwfRGSqQjlGdbH6WA+pw18RziNi2i+qIhmDaSFBLHodgLna972scCkcJgmj4ydqKf47FYXa2pggBBuWIuBb2ufYHGYXahxDJG80bBVEkq2k176ApULoG9msACLXY48xqs0YruEKeWQyOpLNz3IxEoMrpIKmyArKqk73ta25vy5YY5pQqlibAC5J6DEJZEqYTswRwRuLEryuPS3LARBHq16aKbqbToDHHpmq3z6sNZU6r+IqkiBB1tzZA1gWvzkOwFgATgNLSVd20whFjPmVQpttc3vcubbkb4l1sEQlAhmWT8O3lY7AebVpfuoN/OtwL74HjNZoCyNGAzM7XI3u4sSp62A2INiCcZujv5f0+o/uq/SoMLuB4ncN2+PbFTDRSqinQ0Bb5VVrJISL+XSfKx3NuR6WO2DPD/ABPPSxK0lpIWbSAWu42P25HZsLSoV8JpRZolASMc9jqBf93c308z6YmUUDToseyAylmkb5bsAoHqb9PXFm01yQfnjbse+K5Pq6wRXeLVvNvkDjOdv96tmPMVmg8SF1AYbORsPcX6dscMpolVi3jvK5G+pgQNxyVdhgDlHDyNHVU6yAjaMEMWttdiV5K2stcDpbG2S8LrlvjVDS61WJrjTbYWb+lvriZIQG8vFVIAGh85w3pUvi7j2GhsmkyzEXEam1h3Yn5R9ye2EZfjXIHvLRxsnXQ51gemoWPttgRSZXLXVNi1nlJeRyL6V67dbXCge3rhizL4UU0kNqaofxreXWbqx7EWGkHbccrjvhJJHm3A8tNPFHD5W5qwOGuI4K2ES07XXkQRZlPUMOh/53wUkiBFiAR2OKf+G3CeYZfX/mCIRSLaVVlDHqUawHO9x7E4tT/HYdJbxF0i1zv+0bLbbcE7Ai9zyw6BtSR5qJxBlkBgfxLRoNyygAjr264XF4Wjj8Gpp3ZxqUhW635WO1jfvhhz/NoxDIAomKFQyb82tYHbnuDbGubOEjp1AC6pYxpHS29sJzRRliWA2xT0FxKiaVY75+OKr7hfiuu/xOvP4GRyTCGjM62pxZrC9rENcnyjpiweCuLFzClWdUMZ1MrITcqym1r2F+/Lrhb4K/66zn3p/wD0vgBPnn+DVWaw8klj/FU4/wC8fylR/wCIg+yYepCmWauOdQVcMQ8JIZhGkpOoSFDdvKALDkL3PP0wA4ByuWkzWSOoPmWFjqJuCLrvc9P5YdOAuG/wmX08JJDgCSQjq7eZgfvb6YDcTZVPNVVJSFypoZIlbazuwJAG/W4H0x9T9tcMsTxdiP3pwmzGndSrSxEEWILruPvhMi4Si1HVVxBL7WYFrdOZsD9DhJPBchG+Vz70whsEi2k0jVLfxL3JA25jfviRWcJl9dsnmXXHIg0rFsWYaXH5mxAVdh3bocfUhVsZWaSnTRHLGO5LrcnuTfGtcgeoiuA0bI2/MHY7e1iD98Uz/sNOGriMtmKTm8KmOIaNpPLfxT4YDMhBW5OjkMXPw5E8dNTRPGQUgjDG48rBACp3ve/YYFLEJAM9t69DYoo9KrFSVBK3Kk9CRY+2xtjMdEkGPMbyK8rjmVJ4sTx3trUrftcWwrZpnMlLQKJEDys/gqiN817ja3W29ueG16lb2LKD7j++FL4gZisFPFIoi/z1/McEohIN2Onc3+X64IoLeUVqIASBj2qrIaGaBw/huoAJIYbgKdye9jbcemLHpqdY6YMIyCyl/wDSOpX9zbtbC7Ucc0ECqIgrIscukENct4iNoW/7LWJ35WAwTouMaaUrplaSORmL6lI0KyldNu97cttsT5+lTsR4ZYDvj2qj1XqqTx6nAUjvUHLaCLxwksDMrMqliWGgt8vqbnvixv8AZ9BCIk8iqystuYKsGHve1vrhRkzyOSanCopdpgXXtp8qEdD5d+uH6adUXU7BVHMsQAPcnlhxfFUaJGJ+a520WPcrUOChFPBogW5UEgMeZJuSx7k3JPrhMzLP3qzVxhSqxUz3W4PmDLq3HOwBA+uG7N88higMrSLoIJDKwuR1K99Iudr8jgHwf+FWWqpolbWjWZnOrxFstyD1ALAEet+uMyKWGBVeF0QEtztignBUIFQ630mSIqrexBNvW2/0w3ZzCaeIvChsOYQ2IG9yLg36X9h2woV2VNTy6N1sbxOOo6W9QNiMEnzSokTQ8o08jpWxI977fTHPx9QW1jaKQEMOKp3Fv4ziVCCDipFLUG6y+GzSHUNQkBJ1je3IDku/ZRjxbBIGcMIWdGDF1KgIrOCRpGxtqt3AtjahUkxWQ+EXChuh57d7euGv/D4yioVGlbaR2ty+ww90uaaaMtN67fFTLhFVsLSt+NaGhknRSviSeIgktfSxFtgNvLawNyMBl4oeqqKZWRVCyg7HnzHXDtxDlomp2j1BAbbncCxws5VwWqTRuJwxVg1tPO2PbtZmlATjbP3qhZSWyQt4n698faps3AC/4ga2KomhZypljS2iTTyDX3tjvxRwBT189PNNq1QG4tyYXDaW23Fx+pwfjqlLFQRqABI6gG9iffHDMs5ipwDK6oDsL9cVM+tSACTgVA4wzR6emMsYF1ZefKxNjibkmarUwJKvJhy7HkR9DgTxjmcZy6RwQyyKAnqSRbHP4b05WiUn9pmI9r4xq8+Kb8Jfw2s85xR3NJLRP5tJIIB9T29cJdfWxwUsiCYxE6RrZnd/MeZsbi+kgchzwy5opeVh0jTV9f8AkYE1cKinmJp0eR7sLpcEoPLr9b3t/TCaTu8pA2A/esJBG2Ne+aDZLXu0WmCs1BblmXzPqPK+u5VegFu+CclZVl9S1AC3FlKA7W3v7nfCtwlmUEkrhYPBmKm9idJANyAD8tttvflhqmlK2sMCkup/F0Iefai3XT4rdtGCPr/iuuW1FSsmqWfxFG2kIFv7nHmOUdd3GPMek3ef+qVCRCk7jDhNpq2uLUcshlePwp1jDhV0gPbcbnkD0O+HrhzIony94fwvgpI8jCCZBZCT5fLc7XseeCmf8Tx0wC7vK3yxrzPv2Hr74WI/iisQCzIZJCSW8K2lRfZbk+Ygcziq2UXWdqzAjTuUiGT/ABVKZxw9UUzu1VGysG0KSLBm/hPLSF3FvTBfhg2KKeTLb78jiw8949oqyPw6ikkkW9xcqCD3BBuD7Y2o5st1wPHSMwXRGrX2Xfy61LcwTzPPFSHqayjSBvQupdOlWL8wYB/52otwHkMiMzzR2C7JqAuG6kdh0wPzji2pSeRFk8qsQBpHL7Ya4+MYfGeJroUJGo28xHa2+ItNTU1TNKn4XYb+IQRqJ7dcc7eym6wY2waf6Xbp08YlTUMe33qTkOfr+EjlqZFUu+gM1hdi1gB6nlbDAMU78RMrqY46RYZIxAtZGqK6EsJNbaXZuqC4FutsMUef11JmNHTVksUsdSjgPHHotIDcAfTT98MxAhADzQZyDIxUYFPVZRpKumRQynoRgGuW0SN8t7HkxYj7E2xC4p4imSvoaKnKhpizzEre0S87X5X3F/THSqX8x/8AUf54QvmVAG0gn3Few5O2aPLmsVrX2HS2NXz+IdSemw/vhXzDMEhTU/UgAdST0x1hy2aZFliAUNY2Y8x/fBrWSaRdTL5fWhyaFbSDvRivzpHQqA19umOGVH81fr/LGf4HJ/D98Y+XTxjVGEZxyDNYdje38N8MNGrMG71kMRRDNMu1ESo3hyoDZ7XBHVWHVf1HTFb1H4jMqnUIxIkPlIBsp36Fv3jv7bYea+qqRANaQame0is5CrESb2P7T6fpfGmTwyR3EEMCwGUFWRj5oiDdrfvg225EY9ePV8Uzb3IiBwMt29qGHhKoq5FasZUiT5YY+XsT7be222HOKMKoUAAAWAHQDp9sKz8WyRyiKdYkfx1U2Y2ELhyj3NvMShB6YlrnM7VskKiJoo01sRq1AkeRCb6dRsTy2Fu+NBQOKHJM0mAeB9qJV8FtTjqhDe1r3+mK8zjJKh5vGgqHR/3STYG1iR0F+1sGY+LKqQsppUC30O3jA2JF9tvNsb2xIRcRLuQxyAx96fg8S3OTj+aBcOcL+A7TSSeJK4Nz0F+fuT398Gaq1uYuDe1xf9cdah9KM3ZSfsL4r/gziNZCXmN2a5J9T/TD3TbJ7xjIT+mkOq9QdRrIyT/FO1JOsgJAsQbEHHuBmVVwMrgcrX9sZiiwKkqaVjfWob1oTnWXzpLUJIfzpN1c7CQXN1U38pZbC1+mnriOOISI6aF2tokPjApYhQy6QfLfYA/1x3q/jPMXv+DhKDkGclre+mwP0w8cIcXUmZKxRAsq/PE6rqHqDyYHuP0wGeQXLBlO+Me1UrF/wUfhSLqGSR2O/qd80k5lxNGzQskl2E7FmKqCkd7aRYbqVub7nGtDmDzZgJiw8FZQgNgAVLeVANtRJIPpzxbv+Hx/9mn/AAj+2PWpkA+VQBvyG2BiI6sk/amH6gnhlY03IxvvzQfLcj8N55iqmR3Yrv06b9LnEJJKkgRzyiN3kFvDAJCDex/dBIsWt19b4K5xmWmNBGwDSnyt0C21M/bZQT72wkVnFcKpaiTxJifMZVN5BbfzX5+nK30x4URKFAJZzxnj6YqBnWXJHWFYq9o5dYe0t9G/mUKRsenPDXx9wzNWUkRgK/ioJEmiYmw1Lz37H+gxWec1T1mj/dxG8a6Xe9lsO4Pygc+vYYsngXPmZ3pJN2hACnuFsp/Xf2OPUcZqh1G1cQozHccjb+q24eyaVs0rKuoQKwSOGEA3CppDtv3LEfr3xKqx+Y/+o/zw0YWKv52/1HCnUBlVqJCcE1XvxWmeNaaQfIrtq9yBb9NQ+uLK4EqfEy+mf95P6nAXOKFZoXR01gi+n27euDXB0aRZfAF8qKm1+gucULe4X8IIyMaTQGT80sOaGcV8ZywTiCCNXbSCbgki/oPT164WIs6zCrqPw/i+E+9wBpC253tc/r1w5a/NJOq6EF3d/wBpgo5X52sALYr3hkNPVhSSomLa2BsSLlmAPS5sL9sNWM6TozKuw7kc/FSL5HjkUM3Pb0FMf/RlI+8lXqJ/hLfqXw9UkKwxrGNlUBR9B+mK0z2upg0awiQRIZWkF2F2ACAbnlqHPEimyX8+mhldn/IaWUh2tbfSBY8h3643KCU1OcAb8VqB1jciNd+OadOI6UtEfDMSybW8RVYNbkpvy3Ox74S5+KqxXI0pqt+ZDoCs21tSMAdQtY25jpccmWv4Zhr4oxKzKyC/kaxsdhf0sv6HAisySko4vBlkmqGY3jTYyqf4CoBAPrhaFhMuMbHcEc1bJSDEucsOVI2PwfWk7h7O9BigMSsDNqJbc3ICgjbYrz++LFUYRpK6nSTVPZpFN1K+Z1I5eKyaVb2Fz64nT8WTKNQWJ4ybB11W9jc3U+h398TG6dJPLojYHHvVHqF6vhrcGJlB52PNNbLfY8jioc34Ilp6hvAceGTcA3uL9LDn6Yesr42jJtUIVH7yG4HuDv8AYn2w0HhSnqSsyStYi2pCtiPtinaw3PTycjGah/iIboeU5qtqOQwpp3L9T7f1xmGOsyRUZt9gxFz6HGY9ZixyaKAAMV4PhbRtEVapk8a27rsoP+i3K/Qm/rhayn4eZlQ10UyGGyyWv4oHiJezDSRfdeh5G2Leqst0Rs0YvJuexY79bEA77YXoa4yL4kkbMVII1OLrpPK1hfe5sevsMISzQW2NZxmmR4kgJ5puGaRhiuoXF739NzvyuBzGOL5lFKukP/mRlwQD8v7242HYnHWKotGGcaNrkMRt7nl9cBqz4gUERs1QhP8ADdv5C2HAcjIoaRu/6Rmt80ogfw3iDUljHIbW+dQL26AsALdL451fCVDEhdoVCqLnnyGPKb4h0DmwqEB/iBH8xbB2KpSRdSMGU9Qbj7480g0XMsWxBA+oqquFMjWqqGmZRHTxnUR07hbnoOZwX4IjM2Yz1C/5Y1W9dR2/QX+2JtNwPUGJYJJ1SEc1iU3buST3w25XlUdPGI4l0qPuT3PrgKx7in7m8Uq2DnIx8D/JresrxGQCCb9rf1OAE73Ynub4LZlBrkRb28pwLqIgiqWNi3JcLTB3bHapYIArkBgg8FqaNBsCwB+pJ/njlVUgj03b5jp9jgwtIPDCHe3XGzAWjZPWvA2GzS78QKjwqBlUW1lU+hO/6C2AfDeWU70ULtKY5VdiGRgHBJta3W4A2th0zXLUmhKTjWo3525cj6HC5lcMUB/IgUN+9uzfrg8nUoLSIRnIPsKTNm80/ibYx3qTHwBTorXdyGQqdRHU6ieWxvviNSZKpmXwndrRiIsx/ZFrdPTBRcvmmN5DpHY/2/vg1SUKxiyj698TzPcX3lI0p3zyR6e1OLbwwbgZak7ivPpqNnVFsrpGsT22Ftev3O62B9cKkGmSqamd5FZzpeVbana12uW+WO3K3O9ztbFq5plkVTGYpBcfqD0I7HFcZ/wxJTMHYtpXZKhB5kHLTIBzW21+g5dsXCNUAji2I59x7fHpXltJHHcmS4G2MA//ACfUj+6F5Vw1BOupTPpaXQmy3A0gl33+UE9Mcqamhhp3mEkpYSGHSApRzYkXB5pax35XNsD2p6mHQEL6b3Ro7spJFiQVHMjYg2PcY6pQmJbVBPPUIAd78ruR8u3T5vbEyGGSSTTGh1fauuu7iGKEyTzAocbc5HpUvL6aJ5IGZG0TEjQp5Nq0mxO5W+4PPmOmJdHxC9HVSeF/lCRgY77EBiNr8j64FwVUjTIyLd1K6EUbC3IADoMPvDPANm8eqsXJLCMcgSb+bufTljr5CIYwJzqOMY96/LP9edmtV0rnI9hQ3M+HZJ5C920SEsqtfkTcbdOdrY9w5zg/iIlPQM59g2388eY5+r+DSKvGdQYyIJBKijqPzVX+IHn/AKhcDEWj4vABV4zpa9ypu2/M77E4hxcORR1ARp5Y2EfjKQgDKAGJDb+VrC4998RJXSYSMt7x2JawXWpIW5UbK1zyGx3OB20VpdYiuk37HJp3qtnPAGnsnJUbkEcD+6d+JainqYy8iNJGiRFV1lR+YXvcA2JAA54B5bV0UDakogT3Z9Vva42xJq0AppSt9JSl06udgHH8wcdMu4SUwePPJ4SWvsN7ev8AbE29knWfwoeBVnp/gfhQ8xO/oTvsOwqVFmlLWSJDJRpZzp1bXHtYXwz5JwZT0jFoFZSRYjWxB+hNr+uF4cMCnaKpgZplHmCWAZtiQF6XPLfvgBwhxzV/i8wLUdVKPEHk1r+QFViEIJsCf4cM2hl0nxeaRv5I8gQE6frz9atwLiLmMgVCzSeEo3L3AsP/ABC2IfCnEsdfSx1MYIWQHyk7qQbEG3W+EjinihMwy6dkjYRxVKxhmsRIVbcqB0vYfXDTtpUmpqLqYCj3/ShloYKakEjbXoa3/FpthihMU6LJGUdTurrpYEehsRik5vhfXtF4giXlfw9dn/sD6XxB+GnGD0NcsDkiCZ9EiEHyOTYN/CdRsfT2wGN2b9QoskaqMqa+hDTqeYB3vuBz7++NzjA2PC2GKBUSvqkiRmlcKg5k2tbt64S67jgIt0PhoWusjqAzL2RALsP4jYeuA/GmakVLeKSyiTTGlrooAXUxX9pvMLA/XbA+qyOKSdV/ESuzx+KzMg2TRqFt/pp5DGJmSMYAy3vwKdsrMzfmSkrHvjG5OOfimQfESRgxhCTAAkjdZAO+nrb0viHT/EyUgK467stibdrHbEnh3g1I5FZJJEZombzppcA+TY3spBOrvuOmAX4NnkK/jBVItw6SajIN7HQCCb3A3XsLi2GbedMBZU+ooN104OzvaykADOCP77U5cPQiec1MVYzXsHjKKNhewYelzY/qcNrc7YqSppHp/wAPLSpOrlWLEqSfmtZgBYA2vbth5yzP5JaR5HjZJEVtQKkbhb3F8Emt1jGuM7VOtrpp28OQeb9q8zCqoIHZCYkll8ulbhiTyBCnbn1wv13C8bEaUVe9hivuDqTxq6BSbXbV7kXYD7jFq5zm8dIQJ9S33BCEj7gWHthMvID5TVq/6csDrGvmJGaHUOWSwi0R8Pfmo3++J16oH/Oc/X/2xAX4gUX/AGp/4G/tg9k1alVH4sJ1Jci5Ftxz54KvmOWNTpLWWFclCB8UPqaacsGEjfLpO/Tnb74zBmNgQWuAoNtRIAJ9CTYj1xmD4T1pbz1UcCVEh8aSRkBXSZH5strWAtdzbb+bY8lmUL4cYKpe5v8AM56Fum3RRsL9eeLVz/hymCtIYUaRiFXUW3ZjYX35dbemFOHiCgpXKpTeIyeXxbjzEcyATYb4FaPb2nmYEt71S6g171X8uLCp6Dv8/wCKMTZWXy6ADZ5BCntZmP8A+Rx3zKip6NI42jed5NgGY22t0vYe1sR6rjMVFM0kaFDDLHsxBB3Pb2xwqviCWCkQrqBvcm9u9tuuI91PEJWZjgn2zVK0tLkRrGFyAd98b4FNWZyiP8LGoADSgWHQKpP25YV/hz/1jnP/ANSv8mxrBxM1XWU10CaXPI35j2GClLwA0OYSVcFXJGkzh5oNIKuQD15gb35E7nDFtMsupl4/2pK7t3g0rINzv+5pITO2yhc4pASpX86l/wDvWUafVWKnbqDh74d4XWly+kpyBqjKM3rJuSfox/QY34g+HsFXW01XIWD09vKLWezal1XF9jviZxa7LAGQ2ZXVgelwevoeWDzOEQs3ApWNS7BRXGohaJDLI7W5kFyAgve17+wvbv3xFbORK6uJURUYeXVe/dtrX3ta/S/fbb/a8PHpaByxFiu2k/XtgXGRHEUJFyDYdvQeg5XxFu+rrGVEOGzTa2jYOvbFSKzMHAlZJV1usgjJm2DNZYwBYKVF9QIsdhub4LZTDapkUyFhGiKo8Qn1Yst/nuV8xuSOwx1PDgNPJFqsXcuHt8ratS2HQLZRb0xNyzKlp1YLc6mZ2Ym7MzG5JPXt7AdsXBuM0jSfxfwi5aSVAZY5DqePkytYDVGe9unX12siVlLMGZ43aQadBIFnVbWKutrjba42254t3O8yaOKWRLt4YJKqbHp6HFe1PHcMhDNTMWHJvEAP3ABP1xmZo5BiTY+oqt0tLyMkwAMndT7+npRzPc3nhoqYrD4yNEmo3a4aynfTvv36HvhJ8I1VastPG8Sl1ZmY8mvdjf8Aphx4yztpKaCnSIyGaESvZraFGncHkdz1wm5PRTRTBSjFSyi1uRI1LcDkdO+ErmR0UlBnarXTlXwXY4Db9+R8Vc0eYEE6uWNqmqWSnkZTcaG+9jthezqodVCqpuSB9TyH1xF4PzJixp3QhZA5DE7kjysLctuWJfSLi6JIn4PrXISyokoUVT1DUvHIjxkh1IKkc7/87YtLhn4oNPKlPPBdnOnUt7b/ALynkMCG+G1VSVCTRKlSsbagt9JNu4P/AL4aW4tqV3/wuXxO4tb72vjpBXU388NwBoUNtznBFJvxW4fip542iUJ4qsWUbC4I3A6Xv+mDvAUpXLlXfTJM4bSNyu1wDfa/K/a+BWY8J5lmU/izRrELWGo2Cr6AbnffDjT5EKOmgiLXKs3m5XLemFL2V4oWdBv2oNxKhtkt2bLZ3xvWokBCRqZNSl9N0ubsp9QNlJ8nLT6Y9xJyiog8U65E8VWOldYNrqqtt1Plt9TjMfWssjxK0mx71BkiKtjFGM+gLRXUamRlcDvpNyPci+OMFFSNH4qxxFLXvpFreu23tgxbCnxRlUJDAVS0hk+cMw0uOvlLCxPcYZb1r6M74JxQXK41rlrBGViTXGV2sAq6tyBbnz+uOdHwSJbiOqicjnpF7fZsEMq4FBiCLWM0JNyIgAG92BJPtfDZlOTRU6BIkCj9T79zhN7NJSDIKqNfmHIgfb49velnKOBHhnjkMqkIb2Cnf9cOKTqb2INtjY8sD8yybxnVi7qqggqptqv3OMjnjjPhKpHSwH8z198Hjiit1wu2amzXEt0+ZORXq8S0xfQJ4td7adYvccxzx1zXLVqI9BJXcEFeYI5Y+faE/wC+JJKh0eMGfY8i1z0/5tj6GRWLKwYaNJ8tuZJUg39AGFvX0wZ0DjSw2pm8tRalSjZzvSz/ALLyod5ogOVypB+2q18EYsspkRkZ1Yt8xZhq/wD5t2xNzWEHw2IUhG1EEAk2Btpvya9t8VnxjmiR1Q8ajjeBrOu2h9/m8wNma99vbCCWVvAdSqM1qFZbw6cn1q205Y3tiJldQrwxsnyMoK+1tsS74oCppGDil7iysanjEiKhBbS+pb3BHuMLeWZtRMQJqSJL/tKt1HuCLgeu+DlRWmZagsV0RMyiNgLMF5lidxcg2I5YSc1pBFM6DkDtfsQCL+tjY40Yx3r2OZt9Jqz3yuCRReONl0BACoI0bELy+XYG2KurPiZSxSuuk21ovkSzhRFoZj3KtawPTDvwBVloGQ//AA229iL2+98fO+eZRJTyFZkZJJGZwGFjo1G3/Eb/AEA74dtIEmJV6yXK7irmoOLoT8hZ1WP8tnWxaQFiNug8x2OCOTZwsld+Wg0LExNxYgnzNbtcm3bFbcOwNI7wqNT3NlHUjmPtf7DFt8K5S8NI5lWzkMd/mAtyJ/W2PLm1hgUBajQSzzXOl+M5ozNmirCJW2BUGw3JJ5KO5JNhjpQ1TMgMihGP7OrVb3Nhv6C+AtQjPFRqpAJW66uWvwjpv3sbn6YWW+GtSSSalLnvr3/XE4sw4FdJHFEc6n01Y1RUKilmICgXuTYffCznPEdC58KeQgqwJXcbg3sSOmOldlaEUtPOXYbAFb6SyKNm62Nid/XAXjbLKNJSZC6SzDUGAJVbbXIHTGXJxRbWKNnAYnfOMVLn4DoK386JmUsxYvE3Mnfe4Nt98Zjb4f5KItbx1CzRuALKCLEdTcne22PcaVQRkitT3UsLmNJDgV3454sNNTp4X+bN8hO+kWuW9bbAdycU6MkqKt2KRSVEg+drajf1ZiBc9unbDnx0/iVGwKrHAmhSLWBBa1vsPphxySheCCJIdlWNWfbdmYXNjbzEkH7jCQJnmZc7CvCBBCrY3aqNyziCpyqpJQNGVP5kL7Bh2K8r9mHvj6OyXN46mCKeMnRIoYX5i/Q+oNx7jC/nOVwVNhLTLNLuokkQEAX3sb2t2Hcj1xtSJJBBFHDEYwqMSkSggOWGwvsbHUSNr3BvhyPA8uaSkbVvimwnAHMcmjkdi1RKhvyEmkL7DEdq2pLH5gr1AjWyX0xi12N+jEP5jyutsLvG/CKqZqtprXIsmncm1gL35nHsmwzijWiB5NJbGeO+9d8wrajL2DiX8VT33DW1L9R/PDxllek0SyIbq4uP+e45YqLIskJpampe4jEbIv8AE39QDb64dvhdq/Bm/LxG0+21/wBb4HE5zin72BFjLA5KnBPr/wBUY4o4eFZD4eto2BurLzB359xvywlQ/CmZ2Vaiq1xJsqre4HUC/LFmscK3FlbChAeSbWwssULbt9ANvfB1iDtip8fUJbZMKdv8+lHElip41UsqKoAFyBsPfHakrUlXXGwZbkXHLbFNVtbAj/mFmP7iMHKn1kba47C/vhlyvjaOkpadEimqTM0pUIoDDQRqBBPPzDlfrjR0DyhskUIwzhRLIhCnue9FOLKSKFxMYmbWd7PZCw5ahzO3bnbChNI80hO7O5vYDqfT9PpgvV/FGKeLS1BUujB22KG4iYCQgh99JI3HQ9scY/idTUqF1y6eNbOdXk38Nwj7697OQNj1x6WJoSqF4p54XyY00OlvnY6m9PT6C31vjM74apaoq1TCjlPlZunXn2v0OJNXmgSES2J1BdK9SWtpH3PP3wsSZlRFj+LnWSQGxTzaFPYAC23K53xjVpOQcUaOIycAn4GaOZdktIkzSxJGJWNyy2vc8+uxNumDLC4tivcyOVSKTFKsEg+V49Qt7gDliZwVxPIZWpahtTqPI/7wG/18pDA9r4wZcnejmyIQuoO3IIx9acig2Fhty9P7YV82eY5hTDfwgSbA73Cm7Efui4HphX+J+cS0+YwPHIyWiUkA7EeI9wRyO2GetihGYU8rySNJITGir8qkJqN+oFt+1yMGViu4GaHPZYiSR2wGyR8g8VP4m4hSl0eIG0texUX6fpzwkZ5XUtRSgiVlkiLaI3uzEG21+2wPPbFiZ1QwTR+HPp0nlc239D3wnJwJRMz2qHAjbS1yAAbcrkDC0isdhjFUbGSBAGfUGB7bg0N+GJf8W2m+jQdXbpp/X+uMw/ZJlNPTDRDYE7ne7Hbme+388ZjUaaVxSfULj8ROZFGBSzxxl1p1k/ZkTQf9S3/mp/TE/h/imNIlinYqYwFDdGA5bjra18ZjMc/NO0F6wTvT8cYntF1dqgGCF6h5I0sjC5LLa56kDsR/XBTKMjWRy7IrJ51IO9zqGnnyAXVt3a+PMZhbpcrSX7k+9K3ahUAFSMu4X0SAuQUiZzEgvYFmJ1nuwXyjtv3wpcc17VNWKcLIY4T5tCljc8zYdgbD3xmMx1E3AFDsW0uWxuBUyTK6msVIEiNNSpb5vma3p+tu+HrLMvWGJYkFlQWGMxmNoO9CmmZ/J2FCuNc6empi8YuxIUHot+p/l7kYrNKkfiEjkMjGYLrkDWdi9rAMeSC9jaxNj02xmMwzMdFsCvdsH4ofS0WW9cPvpTI9j61vRcP08jzBEmIjkWJRrUFiSwJuRa1gNsSWy6n0ArVyQmhllUOsYYkTEAc+o0EXHrjMZiYuEwQK6KZDOxjdjgYrlBQwiKMpmMiIrFY9NMq6SLMQtt7G4B6dMe5rk0A1QTV7MFDKVNMptr3bcdSbN7qO2MxmLNvAroCfeuN6jM1vO8acAgVY2bIFhgNzoRku3YWK6vSxIOBp+GdIdyZfXz/+2MxmEWUE71SinkRQUOKRIMiSprTDTX8IHdibmw+Zv7e4wcoadWzpVh+SEBTblZU02+5AxmMwqgH71fmkYl1J4T+aEfGgf75F/wDIH/rfFl5fkEYdJ/N4lg3PbUYwhNvVQPtjzGYcpG8/9OD6/wA0O43oXk8IpE0hXVYAArvbysDawblqB2tgNW5PJqlUUx80+rUEU+UoQNN9j5r8+V79ce4zA2Xek4rlkUDFEODMleOUvLEVYQRKpYcvLZgN+YsBj3GYzG0G1J3Mpd8mv//Z"/>
          <p:cNvSpPr>
            <a:spLocks noChangeAspect="1" noChangeArrowheads="1"/>
          </p:cNvSpPr>
          <p:nvPr/>
        </p:nvSpPr>
        <p:spPr bwMode="auto">
          <a:xfrm>
            <a:off x="63500" y="-684213"/>
            <a:ext cx="1409700" cy="1409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data:image/jpeg;base64,/9j/4AAQSkZJRgABAQAAAQABAAD/2wCEAAkGBhQSERUUExQWFRUWGR8aGRgYGSEeHBseIiAfIB8fHyEdHSYiHB4kHB8cHzAgJCcpLCwsHB8yNTAqNSYrLCkBCQoKDgwOGg8PGi8kHyU0Li8xNDIuLCwvLCssLC8sLywtLCwsLCwsNSwpLCwsLCwsLCwsLCksLCwsLCwsLCwsLP/AABEIALgAuAMBIgACEQEDEQH/xAAcAAACAgMBAQAAAAAAAAAAAAAFBgQHAAIDAQj/xABHEAACAQIEBAQEAwYDBAgHAAABAgMEEQAFEiEGMUFREyJhcQcygZEUI6FCUmKxwdEVM3IWJJLwFzVTY4KisuFDc3SDwtLi/8QAGwEAAwEBAQEBAAAAAAAAAAAAAwQFAgYBAAf/xAAzEQACAQMDAgUCBgEEAwAAAAABAgMABBESITEFQRMiUWFxgZEUIzKhscHRM+Hw8QY0Uv/aAAwDAQACEQMRAD8AauJeKKiKpkRJNKgiwsOw9MC/9s6v/tf/ACj+2Jmc0scmZSLK+hLi577DYe+DtDRUrzeClMCgW/ikbE9rkXPvjn9E0kjYfG5FdSJLaGJA0eTjJ2rvw1xKBRvPVSqqqxBdrAAbWwz67jFPfFbK5YcsnWGRRTJKPEjZbsSWQrpboAcGcw4gzDLpqP8AFzQywTyNG5ji06bi6et+f2xagUiMBua525ZTIzIMD+KscyADc298Vb8QaqSrnaBIrpAwUOGAOtgCVsfm2IvbHlZxS1TPG73EQnjSOJTYFiQdTnrYC9u9gOROOme8Vw0+YzJUhSFeN441iu5IC2m136DUtvQYakttRMR57ivenXRiYXAG3b6c0M4HpJknVShI3IbpYEqd+nmwycR1EliFU2Cs23Oy/MfphXh+JlK5EThlVtWp4ktpbxGZRbqGU3JHXDHScYROGJUnW5ABFz4TAavc7Xt64iy/+Olp/EIO1fdY6qs5Bc4JozwznrLTyrKgQ06g8+aldQv67frhfqvibUOhaKBVUc2N2A/kMEslqhUx1mpA0bOtgBYsOQVrc9gPvgZx3VtHBFBYLrbUEUWAVdgLDux/TFW1ZRIIGXLfsBUOYv8Ah/FV8Afc1tlsGZV8Yk/EaIySBby3tt+yL/rgxwvwQ9NOZpZBIdJA53ueZu3ptgPw7FG1LHNUSyIocRQpGxUAg9QvMsQb36Yh5JLJUTbTzKPzXltIbCO/lC3PPnuOWKDBiGUbD4paMoNDMCWPvVl5hL+TJpJDBGt0INjbc7D3O2KjqKWsMjKloypBOmQXJa+nW17uxIO1/YYY+HadmpGkaSRmnjmFmZmASzWIUnnt9cKpzOphkaTSjeI6vqC6lYqCBbt7cwcR5nIygJ2ODiux6OA514XVjbPp7VvJRuYxJMEQnYSBl8x7Og5Huw5dRglkGaT0iSOGBjRgHiY7kk2uP3ffrgCYSFUTiwUswjGzsWIJ1H9ldh6n9cFMppJqrxIkS5kZWZ+SqFvYe2+w9MWbIyvCfG/TtzzXPdbS2jugbb/U3yF49vrTpX10eYQQ6LgNMFYHmNiSPt1xLzF5adoYaSEBWPmbTsBfrbr1ucCM6yj8DRoI2OvxQxb+K1tvTpbHLJc5qa2URmUR6RquqDexHPfljn7mWJbgonJ4q/Z2872qyvjAzn59cUz5rUWqKVO7sfoEP98VnmMnjyVhjawSYxsxFtBVidLW5I2xDcrjfri06WlkiDvNL4thcWQLa1yeR3v/AEGIkHElLMCokUFujr/MG1x9cPxEgNq4NT32dGTldx6VXD8WSpL+c0upYgg5BgxI1uNuoFr45zZ/LOs8cbMqSSajyCLGQb6jba5O/e22Hw/D+Jz52DRcwgWwU/wNqJUfw3I9MRqn4ahvKs2iMckVNh6m7eY+pufbA1tgXwz+X43qk/U0WLVHD+Z+3zSdS5kB4y62OqHQP+8bYAkd7E4zFg8PcBx0zF2bxX/ZJFtPsLn74zFZrmNDhAcVyP4KeYl5CATk/et8syxGq6mZgCwcKt+nlBP13546cPyVLPK1QNC3siWG253wpZ/nMsFbMYn03IuLc9h3xtwtmc09VoeV7OCWsbXsNvb2xyy3SeKIwDnJruGspfAMrEEYHyB7VC+JM/iZLXNz/wB5H6Oo/ph1zzL466lQRsr6JYpFZSCAUdW6d1uPrjasy2kgpZEn0+AxJfxWuDc36+uFzIuPMno1MNO3gxlr/wCW+i52vcj0G+KkeVUBuajSeZiV4ohmPBWmdZYAChkRpIm+XZgdS9iOdvfuQYHxi4Tnq6ZGpl1OjXZQBqdbWAB62O9r4e6SujlQPG6ujC4ZTcEe4x2BGGhMwYP3FLIoQYU7elfJ4y5oqkQMLSRkhx11WJI+gsPocPXDVDJUx2iXUyWuB2PI/f8AQ4uKfhelebx2gjMvLWV33Ft++218dsryWCmBEESRg89Iw+/UcjjelLqyFwRk7VmT5eYoERrFgBqNuZ7+uK/zuZajOURvkjZV39BqP/mOLNe9tsJ/EXDVKZvFdGLubkB9I2sL7DEz8VHBqkkOPeiTWryIscfYj7Ctf9ikLlEqXCI5kEVlOhjcXvz6nY41qOEI4ApE7KRCYTZVuwN9/ff9MTaSrZV0U8QQfw7n7nHmYoYIXmlUSN5bAn133t64lN1aSUFbcHHqRtTidNTI1jfbaueX5UVpH5kJCyJtufKe3fAThqtjgp6ypnUt4QDNt5rAG+22/qcSU+JLAW8Bf+M//riFNmcFfIsU9IrCRxe0jC+1rnTa+3fC8E0aMvnyTz7k96tGxnWJlMY9jttimbK+HaKpginFMAJkWQAk3GoA77898HMvyyKBNESBF52GBVDwJRRFTHDpKEMv5j7Ecti3IduWC+YZek8bRyAlG5i5F/qpBH3xdLsdiagCJAcgCo+dZOlTGEe9gb7G2ImS8JxU0muMve1vMb88bZvk2qAJFM1OVCqrg3sB0sTY9r88LvC2Z1SZi9JPUCdVj16tNiNxYH1sf1wAwIW1kb1Ri8RoWCvsORTjmGYCPSLFmc2VRzPU8+luZxWmd5R4LXF9DEgAixUjfSfYEEEcxh64kpJPy5oioeK9w5sCrWvvyBuB+uE7iDMNShGZXkLmR9Buq+UKFB6mw3wxgYzU0M2rGKIcEZ6yyCBzdG+S/wCyedvY77dLYPzSTR15csopvww1AtYq6u51Wty0Egn0HbCfwfRGSqQjlGdbH6WA+pw18RziNi2i+qIhmDaSFBLHodgLna972scCkcJgmj4ydqKf47FYXa2pggBBuWIuBb2ufYHGYXahxDJG80bBVEkq2k176ApULoG9msACLXY48xqs0YruEKeWQyOpLNz3IxEoMrpIKmyArKqk73ta25vy5YY5pQqlibAC5J6DEJZEqYTswRwRuLEryuPS3LARBHq16aKbqbToDHHpmq3z6sNZU6r+IqkiBB1tzZA1gWvzkOwFgATgNLSVd20whFjPmVQpttc3vcubbkb4l1sEQlAhmWT8O3lY7AebVpfuoN/OtwL74HjNZoCyNGAzM7XI3u4sSp62A2INiCcZujv5f0+o/uq/SoMLuB4ncN2+PbFTDRSqinQ0Bb5VVrJISL+XSfKx3NuR6WO2DPD/ABPPSxK0lpIWbSAWu42P25HZsLSoV8JpRZolASMc9jqBf93c308z6YmUUDToseyAylmkb5bsAoHqb9PXFm01yQfnjbse+K5Pq6wRXeLVvNvkDjOdv96tmPMVmg8SF1AYbORsPcX6dscMpolVi3jvK5G+pgQNxyVdhgDlHDyNHVU6yAjaMEMWttdiV5K2stcDpbG2S8LrlvjVDS61WJrjTbYWb+lvriZIQG8vFVIAGh85w3pUvi7j2GhsmkyzEXEam1h3Yn5R9ye2EZfjXIHvLRxsnXQ51gemoWPttgRSZXLXVNi1nlJeRyL6V67dbXCge3rhizL4UU0kNqaofxreXWbqx7EWGkHbccrjvhJJHm3A8tNPFHD5W5qwOGuI4K2ES07XXkQRZlPUMOh/53wUkiBFiAR2OKf+G3CeYZfX/mCIRSLaVVlDHqUawHO9x7E4tT/HYdJbxF0i1zv+0bLbbcE7Ai9zyw6BtSR5qJxBlkBgfxLRoNyygAjr264XF4Wjj8Gpp3ZxqUhW635WO1jfvhhz/NoxDIAomKFQyb82tYHbnuDbGubOEjp1AC6pYxpHS29sJzRRliWA2xT0FxKiaVY75+OKr7hfiuu/xOvP4GRyTCGjM62pxZrC9rENcnyjpiweCuLFzClWdUMZ1MrITcqym1r2F+/Lrhb4K/66zn3p/wD0vgBPnn+DVWaw8klj/FU4/wC8fylR/wCIg+yYepCmWauOdQVcMQ8JIZhGkpOoSFDdvKALDkL3PP0wA4ByuWkzWSOoPmWFjqJuCLrvc9P5YdOAuG/wmX08JJDgCSQjq7eZgfvb6YDcTZVPNVVJSFypoZIlbazuwJAG/W4H0x9T9tcMsTxdiP3pwmzGndSrSxEEWILruPvhMi4Si1HVVxBL7WYFrdOZsD9DhJPBchG+Vz70whsEi2k0jVLfxL3JA25jfviRWcJl9dsnmXXHIg0rFsWYaXH5mxAVdh3bocfUhVsZWaSnTRHLGO5LrcnuTfGtcgeoiuA0bI2/MHY7e1iD98Uz/sNOGriMtmKTm8KmOIaNpPLfxT4YDMhBW5OjkMXPw5E8dNTRPGQUgjDG48rBACp3ve/YYFLEJAM9t69DYoo9KrFSVBK3Kk9CRY+2xtjMdEkGPMbyK8rjmVJ4sTx3trUrftcWwrZpnMlLQKJEDys/gqiN817ja3W29ueG16lb2LKD7j++FL4gZisFPFIoi/z1/McEohIN2Onc3+X64IoLeUVqIASBj2qrIaGaBw/huoAJIYbgKdye9jbcemLHpqdY6YMIyCyl/wDSOpX9zbtbC7Ucc0ECqIgrIscukENct4iNoW/7LWJ35WAwTouMaaUrplaSORmL6lI0KyldNu97cttsT5+lTsR4ZYDvj2qj1XqqTx6nAUjvUHLaCLxwksDMrMqliWGgt8vqbnvixv8AZ9BCIk8iqystuYKsGHve1vrhRkzyOSanCopdpgXXtp8qEdD5d+uH6adUXU7BVHMsQAPcnlhxfFUaJGJ+a520WPcrUOChFPBogW5UEgMeZJuSx7k3JPrhMzLP3qzVxhSqxUz3W4PmDLq3HOwBA+uG7N88higMrSLoIJDKwuR1K99Iudr8jgHwf+FWWqpolbWjWZnOrxFstyD1ALAEet+uMyKWGBVeF0QEtztignBUIFQ630mSIqrexBNvW2/0w3ZzCaeIvChsOYQ2IG9yLg36X9h2woV2VNTy6N1sbxOOo6W9QNiMEnzSokTQ8o08jpWxI977fTHPx9QW1jaKQEMOKp3Fv4ziVCCDipFLUG6y+GzSHUNQkBJ1je3IDku/ZRjxbBIGcMIWdGDF1KgIrOCRpGxtqt3AtjahUkxWQ+EXChuh57d7euGv/D4yioVGlbaR2ty+ww90uaaaMtN67fFTLhFVsLSt+NaGhknRSviSeIgktfSxFtgNvLawNyMBl4oeqqKZWRVCyg7HnzHXDtxDlomp2j1BAbbncCxws5VwWqTRuJwxVg1tPO2PbtZmlATjbP3qhZSWyQt4n698faps3AC/4ga2KomhZypljS2iTTyDX3tjvxRwBT189PNNq1QG4tyYXDaW23Fx+pwfjqlLFQRqABI6gG9iffHDMs5ipwDK6oDsL9cVM+tSACTgVA4wzR6emMsYF1ZefKxNjibkmarUwJKvJhy7HkR9DgTxjmcZy6RwQyyKAnqSRbHP4b05WiUn9pmI9r4xq8+Kb8Jfw2s85xR3NJLRP5tJIIB9T29cJdfWxwUsiCYxE6RrZnd/MeZsbi+kgchzwy5opeVh0jTV9f8AkYE1cKinmJp0eR7sLpcEoPLr9b3t/TCaTu8pA2A/esJBG2Ne+aDZLXu0WmCs1BblmXzPqPK+u5VegFu+CclZVl9S1AC3FlKA7W3v7nfCtwlmUEkrhYPBmKm9idJANyAD8tttvflhqmlK2sMCkup/F0Iefai3XT4rdtGCPr/iuuW1FSsmqWfxFG2kIFv7nHmOUdd3GPMek3ef+qVCRCk7jDhNpq2uLUcshlePwp1jDhV0gPbcbnkD0O+HrhzIony94fwvgpI8jCCZBZCT5fLc7XseeCmf8Tx0wC7vK3yxrzPv2Hr74WI/iisQCzIZJCSW8K2lRfZbk+Ygcziq2UXWdqzAjTuUiGT/ABVKZxw9UUzu1VGysG0KSLBm/hPLSF3FvTBfhg2KKeTLb78jiw8949oqyPw6ikkkW9xcqCD3BBuD7Y2o5st1wPHSMwXRGrX2Xfy61LcwTzPPFSHqayjSBvQupdOlWL8wYB/52otwHkMiMzzR2C7JqAuG6kdh0wPzji2pSeRFk8qsQBpHL7Ya4+MYfGeJroUJGo28xHa2+ItNTU1TNKn4XYb+IQRqJ7dcc7eym6wY2waf6Xbp08YlTUMe33qTkOfr+EjlqZFUu+gM1hdi1gB6nlbDAMU78RMrqY46RYZIxAtZGqK6EsJNbaXZuqC4FutsMUef11JmNHTVksUsdSjgPHHotIDcAfTT98MxAhADzQZyDIxUYFPVZRpKumRQynoRgGuW0SN8t7HkxYj7E2xC4p4imSvoaKnKhpizzEre0S87X5X3F/THSqX8x/8AUf54QvmVAG0gn3Few5O2aPLmsVrX2HS2NXz+IdSemw/vhXzDMEhTU/UgAdST0x1hy2aZFliAUNY2Y8x/fBrWSaRdTL5fWhyaFbSDvRivzpHQqA19umOGVH81fr/LGf4HJ/D98Y+XTxjVGEZxyDNYdje38N8MNGrMG71kMRRDNMu1ESo3hyoDZ7XBHVWHVf1HTFb1H4jMqnUIxIkPlIBsp36Fv3jv7bYea+qqRANaQame0is5CrESb2P7T6fpfGmTwyR3EEMCwGUFWRj5oiDdrfvg225EY9ePV8Uzb3IiBwMt29qGHhKoq5FasZUiT5YY+XsT7be222HOKMKoUAAAWAHQDp9sKz8WyRyiKdYkfx1U2Y2ELhyj3NvMShB6YlrnM7VskKiJoo01sRq1AkeRCb6dRsTy2Fu+NBQOKHJM0mAeB9qJV8FtTjqhDe1r3+mK8zjJKh5vGgqHR/3STYG1iR0F+1sGY+LKqQsppUC30O3jA2JF9tvNsb2xIRcRLuQxyAx96fg8S3OTj+aBcOcL+A7TSSeJK4Nz0F+fuT398Gaq1uYuDe1xf9cdah9KM3ZSfsL4r/gziNZCXmN2a5J9T/TD3TbJ7xjIT+mkOq9QdRrIyT/FO1JOsgJAsQbEHHuBmVVwMrgcrX9sZiiwKkqaVjfWob1oTnWXzpLUJIfzpN1c7CQXN1U38pZbC1+mnriOOISI6aF2tokPjApYhQy6QfLfYA/1x3q/jPMXv+DhKDkGclre+mwP0w8cIcXUmZKxRAsq/PE6rqHqDyYHuP0wGeQXLBlO+Me1UrF/wUfhSLqGSR2O/qd80k5lxNGzQskl2E7FmKqCkd7aRYbqVub7nGtDmDzZgJiw8FZQgNgAVLeVANtRJIPpzxbv+Hx/9mn/AAj+2PWpkA+VQBvyG2BiI6sk/amH6gnhlY03IxvvzQfLcj8N55iqmR3Yrv06b9LnEJJKkgRzyiN3kFvDAJCDex/dBIsWt19b4K5xmWmNBGwDSnyt0C21M/bZQT72wkVnFcKpaiTxJifMZVN5BbfzX5+nK30x4URKFAJZzxnj6YqBnWXJHWFYq9o5dYe0t9G/mUKRsenPDXx9wzNWUkRgK/ioJEmiYmw1Lz37H+gxWec1T1mj/dxG8a6Xe9lsO4Pygc+vYYsngXPmZ3pJN2hACnuFsp/Xf2OPUcZqh1G1cQozHccjb+q24eyaVs0rKuoQKwSOGEA3CppDtv3LEfr3xKqx+Y/+o/zw0YWKv52/1HCnUBlVqJCcE1XvxWmeNaaQfIrtq9yBb9NQ+uLK4EqfEy+mf95P6nAXOKFZoXR01gi+n27euDXB0aRZfAF8qKm1+gucULe4X8IIyMaTQGT80sOaGcV8ZywTiCCNXbSCbgki/oPT164WIs6zCrqPw/i+E+9wBpC253tc/r1w5a/NJOq6EF3d/wBpgo5X52sALYr3hkNPVhSSomLa2BsSLlmAPS5sL9sNWM6TozKuw7kc/FSL5HjkUM3Pb0FMf/RlI+8lXqJ/hLfqXw9UkKwxrGNlUBR9B+mK0z2upg0awiQRIZWkF2F2ACAbnlqHPEimyX8+mhldn/IaWUh2tbfSBY8h3643KCU1OcAb8VqB1jciNd+OadOI6UtEfDMSybW8RVYNbkpvy3Ox74S5+KqxXI0pqt+ZDoCs21tSMAdQtY25jpccmWv4Zhr4oxKzKyC/kaxsdhf0sv6HAisySko4vBlkmqGY3jTYyqf4CoBAPrhaFhMuMbHcEc1bJSDEucsOVI2PwfWk7h7O9BigMSsDNqJbc3ICgjbYrz++LFUYRpK6nSTVPZpFN1K+Z1I5eKyaVb2Fz64nT8WTKNQWJ4ybB11W9jc3U+h398TG6dJPLojYHHvVHqF6vhrcGJlB52PNNbLfY8jioc34Ilp6hvAceGTcA3uL9LDn6Yesr42jJtUIVH7yG4HuDv8AYn2w0HhSnqSsyStYi2pCtiPtinaw3PTycjGah/iIboeU5qtqOQwpp3L9T7f1xmGOsyRUZt9gxFz6HGY9ZixyaKAAMV4PhbRtEVapk8a27rsoP+i3K/Qm/rhayn4eZlQ10UyGGyyWv4oHiJezDSRfdeh5G2Leqst0Rs0YvJuexY79bEA77YXoa4yL4kkbMVII1OLrpPK1hfe5sevsMISzQW2NZxmmR4kgJ5puGaRhiuoXF739NzvyuBzGOL5lFKukP/mRlwQD8v7242HYnHWKotGGcaNrkMRt7nl9cBqz4gUERs1QhP8ADdv5C2HAcjIoaRu/6Rmt80ogfw3iDUljHIbW+dQL26AsALdL451fCVDEhdoVCqLnnyGPKb4h0DmwqEB/iBH8xbB2KpSRdSMGU9Qbj7480g0XMsWxBA+oqquFMjWqqGmZRHTxnUR07hbnoOZwX4IjM2Yz1C/5Y1W9dR2/QX+2JtNwPUGJYJJ1SEc1iU3buST3w25XlUdPGI4l0qPuT3PrgKx7in7m8Uq2DnIx8D/JresrxGQCCb9rf1OAE73Ynub4LZlBrkRb28pwLqIgiqWNi3JcLTB3bHapYIArkBgg8FqaNBsCwB+pJ/njlVUgj03b5jp9jgwtIPDCHe3XGzAWjZPWvA2GzS78QKjwqBlUW1lU+hO/6C2AfDeWU70ULtKY5VdiGRgHBJta3W4A2th0zXLUmhKTjWo3525cj6HC5lcMUB/IgUN+9uzfrg8nUoLSIRnIPsKTNm80/ibYx3qTHwBTorXdyGQqdRHU6ieWxvviNSZKpmXwndrRiIsx/ZFrdPTBRcvmmN5DpHY/2/vg1SUKxiyj698TzPcX3lI0p3zyR6e1OLbwwbgZak7ivPpqNnVFsrpGsT22Ftev3O62B9cKkGmSqamd5FZzpeVbana12uW+WO3K3O9ztbFq5plkVTGYpBcfqD0I7HFcZ/wxJTMHYtpXZKhB5kHLTIBzW21+g5dsXCNUAji2I59x7fHpXltJHHcmS4G2MA//ACfUj+6F5Vw1BOupTPpaXQmy3A0gl33+UE9Mcqamhhp3mEkpYSGHSApRzYkXB5pax35XNsD2p6mHQEL6b3Ro7spJFiQVHMjYg2PcY6pQmJbVBPPUIAd78ruR8u3T5vbEyGGSSTTGh1fauuu7iGKEyTzAocbc5HpUvL6aJ5IGZG0TEjQp5Nq0mxO5W+4PPmOmJdHxC9HVSeF/lCRgY77EBiNr8j64FwVUjTIyLd1K6EUbC3IADoMPvDPANm8eqsXJLCMcgSb+bufTljr5CIYwJzqOMY96/LP9edmtV0rnI9hQ3M+HZJ5C920SEsqtfkTcbdOdrY9w5zg/iIlPQM59g2388eY5+r+DSKvGdQYyIJBKijqPzVX+IHn/AKhcDEWj4vABV4zpa9ypu2/M77E4hxcORR1ARp5Y2EfjKQgDKAGJDb+VrC4998RJXSYSMt7x2JawXWpIW5UbK1zyGx3OB20VpdYiuk37HJp3qtnPAGnsnJUbkEcD+6d+JainqYy8iNJGiRFV1lR+YXvcA2JAA54B5bV0UDakogT3Z9Vva42xJq0AppSt9JSl06udgHH8wcdMu4SUwePPJ4SWvsN7ev8AbE29knWfwoeBVnp/gfhQ8xO/oTvsOwqVFmlLWSJDJRpZzp1bXHtYXwz5JwZT0jFoFZSRYjWxB+hNr+uF4cMCnaKpgZplHmCWAZtiQF6XPLfvgBwhxzV/i8wLUdVKPEHk1r+QFViEIJsCf4cM2hl0nxeaRv5I8gQE6frz9atwLiLmMgVCzSeEo3L3AsP/ABC2IfCnEsdfSx1MYIWQHyk7qQbEG3W+EjinihMwy6dkjYRxVKxhmsRIVbcqB0vYfXDTtpUmpqLqYCj3/ShloYKakEjbXoa3/FpthihMU6LJGUdTurrpYEehsRik5vhfXtF4giXlfw9dn/sD6XxB+GnGD0NcsDkiCZ9EiEHyOTYN/CdRsfT2wGN2b9QoskaqMqa+hDTqeYB3vuBz7++NzjA2PC2GKBUSvqkiRmlcKg5k2tbt64S67jgIt0PhoWusjqAzL2RALsP4jYeuA/GmakVLeKSyiTTGlrooAXUxX9pvMLA/XbA+qyOKSdV/ESuzx+KzMg2TRqFt/pp5DGJmSMYAy3vwKdsrMzfmSkrHvjG5OOfimQfESRgxhCTAAkjdZAO+nrb0viHT/EyUgK467stibdrHbEnh3g1I5FZJJEZombzppcA+TY3spBOrvuOmAX4NnkK/jBVItw6SajIN7HQCCb3A3XsLi2GbedMBZU+ooN104OzvaykADOCP77U5cPQiec1MVYzXsHjKKNhewYelzY/qcNrc7YqSppHp/wAPLSpOrlWLEqSfmtZgBYA2vbth5yzP5JaR5HjZJEVtQKkbhb3F8Emt1jGuM7VOtrpp28OQeb9q8zCqoIHZCYkll8ulbhiTyBCnbn1wv13C8bEaUVe9hivuDqTxq6BSbXbV7kXYD7jFq5zm8dIQJ9S33BCEj7gWHthMvID5TVq/6csDrGvmJGaHUOWSwi0R8Pfmo3++J16oH/Oc/X/2xAX4gUX/AGp/4G/tg9k1alVH4sJ1Jci5Ftxz54KvmOWNTpLWWFclCB8UPqaacsGEjfLpO/Tnb74zBmNgQWuAoNtRIAJ9CTYj1xmD4T1pbz1UcCVEh8aSRkBXSZH5strWAtdzbb+bY8lmUL4cYKpe5v8AM56Fum3RRsL9eeLVz/hymCtIYUaRiFXUW3ZjYX35dbemFOHiCgpXKpTeIyeXxbjzEcyATYb4FaPb2nmYEt71S6g171X8uLCp6Dv8/wCKMTZWXy6ADZ5BCntZmP8A+Rx3zKip6NI42jed5NgGY22t0vYe1sR6rjMVFM0kaFDDLHsxBB3Pb2xwqviCWCkQrqBvcm9u9tuuI91PEJWZjgn2zVK0tLkRrGFyAd98b4FNWZyiP8LGoADSgWHQKpP25YV/hz/1jnP/ANSv8mxrBxM1XWU10CaXPI35j2GClLwA0OYSVcFXJGkzh5oNIKuQD15gb35E7nDFtMsupl4/2pK7t3g0rINzv+5pITO2yhc4pASpX86l/wDvWUafVWKnbqDh74d4XWly+kpyBqjKM3rJuSfox/QY34g+HsFXW01XIWD09vKLWezal1XF9jviZxa7LAGQ2ZXVgelwevoeWDzOEQs3ApWNS7BRXGohaJDLI7W5kFyAgve17+wvbv3xFbORK6uJURUYeXVe/dtrX3ta/S/fbb/a8PHpaByxFiu2k/XtgXGRHEUJFyDYdvQeg5XxFu+rrGVEOGzTa2jYOvbFSKzMHAlZJV1usgjJm2DNZYwBYKVF9QIsdhub4LZTDapkUyFhGiKo8Qn1Yst/nuV8xuSOwx1PDgNPJFqsXcuHt8ratS2HQLZRb0xNyzKlp1YLc6mZ2Ym7MzG5JPXt7AdsXBuM0jSfxfwi5aSVAZY5DqePkytYDVGe9unX12siVlLMGZ43aQadBIFnVbWKutrjba42254t3O8yaOKWRLt4YJKqbHp6HFe1PHcMhDNTMWHJvEAP3ABP1xmZo5BiTY+oqt0tLyMkwAMndT7+npRzPc3nhoqYrD4yNEmo3a4aynfTvv36HvhJ8I1VastPG8Sl1ZmY8mvdjf8Aphx4yztpKaCnSIyGaESvZraFGncHkdz1wm5PRTRTBSjFSyi1uRI1LcDkdO+ErmR0UlBnarXTlXwXY4Db9+R8Vc0eYEE6uWNqmqWSnkZTcaG+9jthezqodVCqpuSB9TyH1xF4PzJixp3QhZA5DE7kjysLctuWJfSLi6JIn4PrXISyokoUVT1DUvHIjxkh1IKkc7/87YtLhn4oNPKlPPBdnOnUt7b/ALynkMCG+G1VSVCTRKlSsbagt9JNu4P/AL4aW4tqV3/wuXxO4tb72vjpBXU388NwBoUNtznBFJvxW4fip542iUJ4qsWUbC4I3A6Xv+mDvAUpXLlXfTJM4bSNyu1wDfa/K/a+BWY8J5lmU/izRrELWGo2Cr6AbnffDjT5EKOmgiLXKs3m5XLemFL2V4oWdBv2oNxKhtkt2bLZ3xvWokBCRqZNSl9N0ubsp9QNlJ8nLT6Y9xJyiog8U65E8VWOldYNrqqtt1Plt9TjMfWssjxK0mx71BkiKtjFGM+gLRXUamRlcDvpNyPci+OMFFSNH4qxxFLXvpFreu23tgxbCnxRlUJDAVS0hk+cMw0uOvlLCxPcYZb1r6M74JxQXK41rlrBGViTXGV2sAq6tyBbnz+uOdHwSJbiOqicjnpF7fZsEMq4FBiCLWM0JNyIgAG92BJPtfDZlOTRU6BIkCj9T79zhN7NJSDIKqNfmHIgfb49velnKOBHhnjkMqkIb2Cnf9cOKTqb2INtjY8sD8yybxnVi7qqggqptqv3OMjnjjPhKpHSwH8z198Hjiit1wu2amzXEt0+ZORXq8S0xfQJ4td7adYvccxzx1zXLVqI9BJXcEFeYI5Y+faE/wC+JJKh0eMGfY8i1z0/5tj6GRWLKwYaNJ8tuZJUg39AGFvX0wZ0DjSw2pm8tRalSjZzvSz/ALLyod5ogOVypB+2q18EYsspkRkZ1Yt8xZhq/wD5t2xNzWEHw2IUhG1EEAk2Btpvya9t8VnxjmiR1Q8ajjeBrOu2h9/m8wNma99vbCCWVvAdSqM1qFZbw6cn1q205Y3tiJldQrwxsnyMoK+1tsS74oCppGDil7iysanjEiKhBbS+pb3BHuMLeWZtRMQJqSJL/tKt1HuCLgeu+DlRWmZagsV0RMyiNgLMF5lidxcg2I5YSc1pBFM6DkDtfsQCL+tjY40Yx3r2OZt9Jqz3yuCRReONl0BACoI0bELy+XYG2KurPiZSxSuuk21ovkSzhRFoZj3KtawPTDvwBVloGQ//AA229iL2+98fO+eZRJTyFZkZJJGZwGFjo1G3/Eb/AEA74dtIEmJV6yXK7irmoOLoT8hZ1WP8tnWxaQFiNug8x2OCOTZwsld+Wg0LExNxYgnzNbtcm3bFbcOwNI7wqNT3NlHUjmPtf7DFt8K5S8NI5lWzkMd/mAtyJ/W2PLm1hgUBajQSzzXOl+M5ozNmirCJW2BUGw3JJ5KO5JNhjpQ1TMgMihGP7OrVb3Nhv6C+AtQjPFRqpAJW66uWvwjpv3sbn6YWW+GtSSSalLnvr3/XE4sw4FdJHFEc6n01Y1RUKilmICgXuTYffCznPEdC58KeQgqwJXcbg3sSOmOldlaEUtPOXYbAFb6SyKNm62Nid/XAXjbLKNJSZC6SzDUGAJVbbXIHTGXJxRbWKNnAYnfOMVLn4DoK386JmUsxYvE3Mnfe4Nt98Zjb4f5KItbx1CzRuALKCLEdTcne22PcaVQRkitT3UsLmNJDgV3454sNNTp4X+bN8hO+kWuW9bbAdycU6MkqKt2KRSVEg+drajf1ZiBc9unbDnx0/iVGwKrHAmhSLWBBa1vsPphxySheCCJIdlWNWfbdmYXNjbzEkH7jCQJnmZc7CvCBBCrY3aqNyziCpyqpJQNGVP5kL7Bh2K8r9mHvj6OyXN46mCKeMnRIoYX5i/Q+oNx7jC/nOVwVNhLTLNLuokkQEAX3sb2t2Hcj1xtSJJBBFHDEYwqMSkSggOWGwvsbHUSNr3BvhyPA8uaSkbVvimwnAHMcmjkdi1RKhvyEmkL7DEdq2pLH5gr1AjWyX0xi12N+jEP5jyutsLvG/CKqZqtprXIsmncm1gL35nHsmwzijWiB5NJbGeO+9d8wrajL2DiX8VT33DW1L9R/PDxllek0SyIbq4uP+e45YqLIskJpampe4jEbIv8AE39QDb64dvhdq/Bm/LxG0+21/wBb4HE5zin72BFjLA5KnBPr/wBUY4o4eFZD4eto2BurLzB359xvywlQ/CmZ2Vaiq1xJsqre4HUC/LFmscK3FlbChAeSbWwssULbt9ANvfB1iDtip8fUJbZMKdv8+lHElip41UsqKoAFyBsPfHakrUlXXGwZbkXHLbFNVtbAj/mFmP7iMHKn1kba47C/vhlyvjaOkpadEimqTM0pUIoDDQRqBBPPzDlfrjR0DyhskUIwzhRLIhCnue9FOLKSKFxMYmbWd7PZCw5ahzO3bnbChNI80hO7O5vYDqfT9PpgvV/FGKeLS1BUujB22KG4iYCQgh99JI3HQ9scY/idTUqF1y6eNbOdXk38Nwj7697OQNj1x6WJoSqF4p54XyY00OlvnY6m9PT6C31vjM74apaoq1TCjlPlZunXn2v0OJNXmgSES2J1BdK9SWtpH3PP3wsSZlRFj+LnWSQGxTzaFPYAC23K53xjVpOQcUaOIycAn4GaOZdktIkzSxJGJWNyy2vc8+uxNumDLC4tivcyOVSKTFKsEg+V49Qt7gDliZwVxPIZWpahtTqPI/7wG/18pDA9r4wZcnejmyIQuoO3IIx9acig2Fhty9P7YV82eY5hTDfwgSbA73Cm7Efui4HphX+J+cS0+YwPHIyWiUkA7EeI9wRyO2GetihGYU8rySNJITGir8qkJqN+oFt+1yMGViu4GaHPZYiSR2wGyR8g8VP4m4hSl0eIG0texUX6fpzwkZ5XUtRSgiVlkiLaI3uzEG21+2wPPbFiZ1QwTR+HPp0nlc239D3wnJwJRMz2qHAjbS1yAAbcrkDC0isdhjFUbGSBAGfUGB7bg0N+GJf8W2m+jQdXbpp/X+uMw/ZJlNPTDRDYE7ne7Hbme+388ZjUaaVxSfULj8ROZFGBSzxxl1p1k/ZkTQf9S3/mp/TE/h/imNIlinYqYwFDdGA5bjra18ZjMc/NO0F6wTvT8cYntF1dqgGCF6h5I0sjC5LLa56kDsR/XBTKMjWRy7IrJ51IO9zqGnnyAXVt3a+PMZhbpcrSX7k+9K3ahUAFSMu4X0SAuQUiZzEgvYFmJ1nuwXyjtv3wpcc17VNWKcLIY4T5tCljc8zYdgbD3xmMx1E3AFDsW0uWxuBUyTK6msVIEiNNSpb5vma3p+tu+HrLMvWGJYkFlQWGMxmNoO9CmmZ/J2FCuNc6empi8YuxIUHot+p/l7kYrNKkfiEjkMjGYLrkDWdi9rAMeSC9jaxNj02xmMwzMdFsCvdsH4ofS0WW9cPvpTI9j61vRcP08jzBEmIjkWJRrUFiSwJuRa1gNsSWy6n0ArVyQmhllUOsYYkTEAc+o0EXHrjMZiYuEwQK6KZDOxjdjgYrlBQwiKMpmMiIrFY9NMq6SLMQtt7G4B6dMe5rk0A1QTV7MFDKVNMptr3bcdSbN7qO2MxmLNvAroCfeuN6jM1vO8acAgVY2bIFhgNzoRku3YWK6vSxIOBp+GdIdyZfXz/+2MxmEWUE71SinkRQUOKRIMiSprTDTX8IHdibmw+Zv7e4wcoadWzpVh+SEBTblZU02+5AxmMwqgH71fmkYl1J4T+aEfGgf75F/wDIH/rfFl5fkEYdJ/N4lg3PbUYwhNvVQPtjzGYcpG8/9OD6/wA0O43oXk8IpE0hXVYAArvbysDawblqB2tgNW5PJqlUUx80+rUEU+UoQNN9j5r8+V79ce4zA2Xek4rlkUDFEODMleOUvLEVYQRKpYcvLZgN+YsBj3GYzG0G1J3Mpd8mv//Z"/>
          <p:cNvSpPr>
            <a:spLocks noChangeAspect="1" noChangeArrowheads="1"/>
          </p:cNvSpPr>
          <p:nvPr/>
        </p:nvSpPr>
        <p:spPr bwMode="auto">
          <a:xfrm>
            <a:off x="215900" y="-531813"/>
            <a:ext cx="1409700" cy="1409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data:image/jpeg;base64,/9j/4AAQSkZJRgABAQAAAQABAAD/2wCEAAkGBhQSERUUExQWFRUWGR8aGRgYGSEeHBseIiAfIB8fHyEdHSYiHB4kHB8cHzAgJCcpLCwsHB8yNTAqNSYrLCkBCQoKDgwOGg8PGi8kHyU0Li8xNDIuLCwvLCssLC8sLywtLCwsLCwsNSwpLCwsLCwsLCwsLCksLCwsLCwsLCwsLP/AABEIALgAuAMBIgACEQEDEQH/xAAcAAACAgMBAQAAAAAAAAAAAAAFBgQHAAIDAQj/xABHEAACAQIEBAQEAwYDBAgHAAABAgMEEQAFEiEGMUFREyJhcQcygZEUI6FCUmKxwdEVM3IWJJLwFzVTY4KisuFDc3SDwtLi/8QAGwEAAwEBAQEBAAAAAAAAAAAAAwQFAgYBAAf/xAAzEQACAQMDAgUCBgEEAwAAAAABAgMABBESITEFQRMiUWFxgZEUIzKhscHRM+Hw8QY0Uv/aAAwDAQACEQMRAD8AauJeKKiKpkRJNKgiwsOw9MC/9s6v/tf/ACj+2Jmc0scmZSLK+hLi577DYe+DtDRUrzeClMCgW/ikbE9rkXPvjn9E0kjYfG5FdSJLaGJA0eTjJ2rvw1xKBRvPVSqqqxBdrAAbWwz67jFPfFbK5YcsnWGRRTJKPEjZbsSWQrpboAcGcw4gzDLpqP8AFzQywTyNG5ji06bi6et+f2xagUiMBua525ZTIzIMD+KscyADc298Vb8QaqSrnaBIrpAwUOGAOtgCVsfm2IvbHlZxS1TPG73EQnjSOJTYFiQdTnrYC9u9gOROOme8Vw0+YzJUhSFeN441iu5IC2m136DUtvQYakttRMR57ivenXRiYXAG3b6c0M4HpJknVShI3IbpYEqd+nmwycR1EliFU2Cs23Oy/MfphXh+JlK5EThlVtWp4ktpbxGZRbqGU3JHXDHScYROGJUnW5ABFz4TAavc7Xt64iy/+Olp/EIO1fdY6qs5Bc4JozwznrLTyrKgQ06g8+aldQv67frhfqvibUOhaKBVUc2N2A/kMEslqhUx1mpA0bOtgBYsOQVrc9gPvgZx3VtHBFBYLrbUEUWAVdgLDux/TFW1ZRIIGXLfsBUOYv8Ah/FV8Afc1tlsGZV8Yk/EaIySBby3tt+yL/rgxwvwQ9NOZpZBIdJA53ueZu3ptgPw7FG1LHNUSyIocRQpGxUAg9QvMsQb36Yh5JLJUTbTzKPzXltIbCO/lC3PPnuOWKDBiGUbD4paMoNDMCWPvVl5hL+TJpJDBGt0INjbc7D3O2KjqKWsMjKloypBOmQXJa+nW17uxIO1/YYY+HadmpGkaSRmnjmFmZmASzWIUnnt9cKpzOphkaTSjeI6vqC6lYqCBbt7cwcR5nIygJ2ODiux6OA514XVjbPp7VvJRuYxJMEQnYSBl8x7Og5Huw5dRglkGaT0iSOGBjRgHiY7kk2uP3ffrgCYSFUTiwUswjGzsWIJ1H9ldh6n9cFMppJqrxIkS5kZWZ+SqFvYe2+w9MWbIyvCfG/TtzzXPdbS2jugbb/U3yF49vrTpX10eYQQ6LgNMFYHmNiSPt1xLzF5adoYaSEBWPmbTsBfrbr1ucCM6yj8DRoI2OvxQxb+K1tvTpbHLJc5qa2URmUR6RquqDexHPfljn7mWJbgonJ4q/Z2872qyvjAzn59cUz5rUWqKVO7sfoEP98VnmMnjyVhjawSYxsxFtBVidLW5I2xDcrjfri06WlkiDvNL4thcWQLa1yeR3v/AEGIkHElLMCokUFujr/MG1x9cPxEgNq4NT32dGTldx6VXD8WSpL+c0upYgg5BgxI1uNuoFr45zZ/LOs8cbMqSSajyCLGQb6jba5O/e22Hw/D+Jz52DRcwgWwU/wNqJUfw3I9MRqn4ahvKs2iMckVNh6m7eY+pufbA1tgXwz+X43qk/U0WLVHD+Z+3zSdS5kB4y62OqHQP+8bYAkd7E4zFg8PcBx0zF2bxX/ZJFtPsLn74zFZrmNDhAcVyP4KeYl5CATk/et8syxGq6mZgCwcKt+nlBP13546cPyVLPK1QNC3siWG253wpZ/nMsFbMYn03IuLc9h3xtwtmc09VoeV7OCWsbXsNvb2xyy3SeKIwDnJruGspfAMrEEYHyB7VC+JM/iZLXNz/wB5H6Oo/ph1zzL466lQRsr6JYpFZSCAUdW6d1uPrjasy2kgpZEn0+AxJfxWuDc36+uFzIuPMno1MNO3gxlr/wCW+i52vcj0G+KkeVUBuajSeZiV4ohmPBWmdZYAChkRpIm+XZgdS9iOdvfuQYHxi4Tnq6ZGpl1OjXZQBqdbWAB62O9r4e6SujlQPG6ujC4ZTcEe4x2BGGhMwYP3FLIoQYU7elfJ4y5oqkQMLSRkhx11WJI+gsPocPXDVDJUx2iXUyWuB2PI/f8AQ4uKfhelebx2gjMvLWV33Ft++218dsryWCmBEESRg89Iw+/UcjjelLqyFwRk7VmT5eYoERrFgBqNuZ7+uK/zuZajOURvkjZV39BqP/mOLNe9tsJ/EXDVKZvFdGLubkB9I2sL7DEz8VHBqkkOPeiTWryIscfYj7Ctf9ikLlEqXCI5kEVlOhjcXvz6nY41qOEI4ApE7KRCYTZVuwN9/ff9MTaSrZV0U8QQfw7n7nHmYoYIXmlUSN5bAn133t64lN1aSUFbcHHqRtTidNTI1jfbaueX5UVpH5kJCyJtufKe3fAThqtjgp6ypnUt4QDNt5rAG+22/qcSU+JLAW8Bf+M//riFNmcFfIsU9IrCRxe0jC+1rnTa+3fC8E0aMvnyTz7k96tGxnWJlMY9jttimbK+HaKpginFMAJkWQAk3GoA77898HMvyyKBNESBF52GBVDwJRRFTHDpKEMv5j7Ecti3IduWC+YZek8bRyAlG5i5F/qpBH3xdLsdiagCJAcgCo+dZOlTGEe9gb7G2ImS8JxU0muMve1vMb88bZvk2qAJFM1OVCqrg3sB0sTY9r88LvC2Z1SZi9JPUCdVj16tNiNxYH1sf1wAwIW1kb1Ri8RoWCvsORTjmGYCPSLFmc2VRzPU8+luZxWmd5R4LXF9DEgAixUjfSfYEEEcxh64kpJPy5oioeK9w5sCrWvvyBuB+uE7iDMNShGZXkLmR9Buq+UKFB6mw3wxgYzU0M2rGKIcEZ6yyCBzdG+S/wCyedvY77dLYPzSTR15csopvww1AtYq6u51Wty0Egn0HbCfwfRGSqQjlGdbH6WA+pw18RziNi2i+qIhmDaSFBLHodgLna972scCkcJgmj4ydqKf47FYXa2pggBBuWIuBb2ufYHGYXahxDJG80bBVEkq2k176ApULoG9msACLXY48xqs0YruEKeWQyOpLNz3IxEoMrpIKmyArKqk73ta25vy5YY5pQqlibAC5J6DEJZEqYTswRwRuLEryuPS3LARBHq16aKbqbToDHHpmq3z6sNZU6r+IqkiBB1tzZA1gWvzkOwFgATgNLSVd20whFjPmVQpttc3vcubbkb4l1sEQlAhmWT8O3lY7AebVpfuoN/OtwL74HjNZoCyNGAzM7XI3u4sSp62A2INiCcZujv5f0+o/uq/SoMLuB4ncN2+PbFTDRSqinQ0Bb5VVrJISL+XSfKx3NuR6WO2DPD/ABPPSxK0lpIWbSAWu42P25HZsLSoV8JpRZolASMc9jqBf93c308z6YmUUDToseyAylmkb5bsAoHqb9PXFm01yQfnjbse+K5Pq6wRXeLVvNvkDjOdv96tmPMVmg8SF1AYbORsPcX6dscMpolVi3jvK5G+pgQNxyVdhgDlHDyNHVU6yAjaMEMWttdiV5K2stcDpbG2S8LrlvjVDS61WJrjTbYWb+lvriZIQG8vFVIAGh85w3pUvi7j2GhsmkyzEXEam1h3Yn5R9ye2EZfjXIHvLRxsnXQ51gemoWPttgRSZXLXVNi1nlJeRyL6V67dbXCge3rhizL4UU0kNqaofxreXWbqx7EWGkHbccrjvhJJHm3A8tNPFHD5W5qwOGuI4K2ES07XXkQRZlPUMOh/53wUkiBFiAR2OKf+G3CeYZfX/mCIRSLaVVlDHqUawHO9x7E4tT/HYdJbxF0i1zv+0bLbbcE7Ai9zyw6BtSR5qJxBlkBgfxLRoNyygAjr264XF4Wjj8Gpp3ZxqUhW635WO1jfvhhz/NoxDIAomKFQyb82tYHbnuDbGubOEjp1AC6pYxpHS29sJzRRliWA2xT0FxKiaVY75+OKr7hfiuu/xOvP4GRyTCGjM62pxZrC9rENcnyjpiweCuLFzClWdUMZ1MrITcqym1r2F+/Lrhb4K/66zn3p/wD0vgBPnn+DVWaw8klj/FU4/wC8fylR/wCIg+yYepCmWauOdQVcMQ8JIZhGkpOoSFDdvKALDkL3PP0wA4ByuWkzWSOoPmWFjqJuCLrvc9P5YdOAuG/wmX08JJDgCSQjq7eZgfvb6YDcTZVPNVVJSFypoZIlbazuwJAG/W4H0x9T9tcMsTxdiP3pwmzGndSrSxEEWILruPvhMi4Si1HVVxBL7WYFrdOZsD9DhJPBchG+Vz70whsEi2k0jVLfxL3JA25jfviRWcJl9dsnmXXHIg0rFsWYaXH5mxAVdh3bocfUhVsZWaSnTRHLGO5LrcnuTfGtcgeoiuA0bI2/MHY7e1iD98Uz/sNOGriMtmKTm8KmOIaNpPLfxT4YDMhBW5OjkMXPw5E8dNTRPGQUgjDG48rBACp3ve/YYFLEJAM9t69DYoo9KrFSVBK3Kk9CRY+2xtjMdEkGPMbyK8rjmVJ4sTx3trUrftcWwrZpnMlLQKJEDys/gqiN817ja3W29ueG16lb2LKD7j++FL4gZisFPFIoi/z1/McEohIN2Onc3+X64IoLeUVqIASBj2qrIaGaBw/huoAJIYbgKdye9jbcemLHpqdY6YMIyCyl/wDSOpX9zbtbC7Ucc0ECqIgrIscukENct4iNoW/7LWJ35WAwTouMaaUrplaSORmL6lI0KyldNu97cttsT5+lTsR4ZYDvj2qj1XqqTx6nAUjvUHLaCLxwksDMrMqliWGgt8vqbnvixv8AZ9BCIk8iqystuYKsGHve1vrhRkzyOSanCopdpgXXtp8qEdD5d+uH6adUXU7BVHMsQAPcnlhxfFUaJGJ+a520WPcrUOChFPBogW5UEgMeZJuSx7k3JPrhMzLP3qzVxhSqxUz3W4PmDLq3HOwBA+uG7N88higMrSLoIJDKwuR1K99Iudr8jgHwf+FWWqpolbWjWZnOrxFstyD1ALAEet+uMyKWGBVeF0QEtztignBUIFQ630mSIqrexBNvW2/0w3ZzCaeIvChsOYQ2IG9yLg36X9h2woV2VNTy6N1sbxOOo6W9QNiMEnzSokTQ8o08jpWxI977fTHPx9QW1jaKQEMOKp3Fv4ziVCCDipFLUG6y+GzSHUNQkBJ1je3IDku/ZRjxbBIGcMIWdGDF1KgIrOCRpGxtqt3AtjahUkxWQ+EXChuh57d7euGv/D4yioVGlbaR2ty+ww90uaaaMtN67fFTLhFVsLSt+NaGhknRSviSeIgktfSxFtgNvLawNyMBl4oeqqKZWRVCyg7HnzHXDtxDlomp2j1BAbbncCxws5VwWqTRuJwxVg1tPO2PbtZmlATjbP3qhZSWyQt4n698faps3AC/4ga2KomhZypljS2iTTyDX3tjvxRwBT189PNNq1QG4tyYXDaW23Fx+pwfjqlLFQRqABI6gG9iffHDMs5ipwDK6oDsL9cVM+tSACTgVA4wzR6emMsYF1ZefKxNjibkmarUwJKvJhy7HkR9DgTxjmcZy6RwQyyKAnqSRbHP4b05WiUn9pmI9r4xq8+Kb8Jfw2s85xR3NJLRP5tJIIB9T29cJdfWxwUsiCYxE6RrZnd/MeZsbi+kgchzwy5opeVh0jTV9f8AkYE1cKinmJp0eR7sLpcEoPLr9b3t/TCaTu8pA2A/esJBG2Ne+aDZLXu0WmCs1BblmXzPqPK+u5VegFu+CclZVl9S1AC3FlKA7W3v7nfCtwlmUEkrhYPBmKm9idJANyAD8tttvflhqmlK2sMCkup/F0Iefai3XT4rdtGCPr/iuuW1FSsmqWfxFG2kIFv7nHmOUdd3GPMek3ef+qVCRCk7jDhNpq2uLUcshlePwp1jDhV0gPbcbnkD0O+HrhzIony94fwvgpI8jCCZBZCT5fLc7XseeCmf8Tx0wC7vK3yxrzPv2Hr74WI/iisQCzIZJCSW8K2lRfZbk+Ygcziq2UXWdqzAjTuUiGT/ABVKZxw9UUzu1VGysG0KSLBm/hPLSF3FvTBfhg2KKeTLb78jiw8949oqyPw6ikkkW9xcqCD3BBuD7Y2o5st1wPHSMwXRGrX2Xfy61LcwTzPPFSHqayjSBvQupdOlWL8wYB/52otwHkMiMzzR2C7JqAuG6kdh0wPzji2pSeRFk8qsQBpHL7Ya4+MYfGeJroUJGo28xHa2+ItNTU1TNKn4XYb+IQRqJ7dcc7eym6wY2waf6Xbp08YlTUMe33qTkOfr+EjlqZFUu+gM1hdi1gB6nlbDAMU78RMrqY46RYZIxAtZGqK6EsJNbaXZuqC4FutsMUef11JmNHTVksUsdSjgPHHotIDcAfTT98MxAhADzQZyDIxUYFPVZRpKumRQynoRgGuW0SN8t7HkxYj7E2xC4p4imSvoaKnKhpizzEre0S87X5X3F/THSqX8x/8AUf54QvmVAG0gn3Few5O2aPLmsVrX2HS2NXz+IdSemw/vhXzDMEhTU/UgAdST0x1hy2aZFliAUNY2Y8x/fBrWSaRdTL5fWhyaFbSDvRivzpHQqA19umOGVH81fr/LGf4HJ/D98Y+XTxjVGEZxyDNYdje38N8MNGrMG71kMRRDNMu1ESo3hyoDZ7XBHVWHVf1HTFb1H4jMqnUIxIkPlIBsp36Fv3jv7bYea+qqRANaQame0is5CrESb2P7T6fpfGmTwyR3EEMCwGUFWRj5oiDdrfvg225EY9ePV8Uzb3IiBwMt29qGHhKoq5FasZUiT5YY+XsT7be222HOKMKoUAAAWAHQDp9sKz8WyRyiKdYkfx1U2Y2ELhyj3NvMShB6YlrnM7VskKiJoo01sRq1AkeRCb6dRsTy2Fu+NBQOKHJM0mAeB9qJV8FtTjqhDe1r3+mK8zjJKh5vGgqHR/3STYG1iR0F+1sGY+LKqQsppUC30O3jA2JF9tvNsb2xIRcRLuQxyAx96fg8S3OTj+aBcOcL+A7TSSeJK4Nz0F+fuT398Gaq1uYuDe1xf9cdah9KM3ZSfsL4r/gziNZCXmN2a5J9T/TD3TbJ7xjIT+mkOq9QdRrIyT/FO1JOsgJAsQbEHHuBmVVwMrgcrX9sZiiwKkqaVjfWob1oTnWXzpLUJIfzpN1c7CQXN1U38pZbC1+mnriOOISI6aF2tokPjApYhQy6QfLfYA/1x3q/jPMXv+DhKDkGclre+mwP0w8cIcXUmZKxRAsq/PE6rqHqDyYHuP0wGeQXLBlO+Me1UrF/wUfhSLqGSR2O/qd80k5lxNGzQskl2E7FmKqCkd7aRYbqVub7nGtDmDzZgJiw8FZQgNgAVLeVANtRJIPpzxbv+Hx/9mn/AAj+2PWpkA+VQBvyG2BiI6sk/amH6gnhlY03IxvvzQfLcj8N55iqmR3Yrv06b9LnEJJKkgRzyiN3kFvDAJCDex/dBIsWt19b4K5xmWmNBGwDSnyt0C21M/bZQT72wkVnFcKpaiTxJifMZVN5BbfzX5+nK30x4URKFAJZzxnj6YqBnWXJHWFYq9o5dYe0t9G/mUKRsenPDXx9wzNWUkRgK/ioJEmiYmw1Lz37H+gxWec1T1mj/dxG8a6Xe9lsO4Pygc+vYYsngXPmZ3pJN2hACnuFsp/Xf2OPUcZqh1G1cQozHccjb+q24eyaVs0rKuoQKwSOGEA3CppDtv3LEfr3xKqx+Y/+o/zw0YWKv52/1HCnUBlVqJCcE1XvxWmeNaaQfIrtq9yBb9NQ+uLK4EqfEy+mf95P6nAXOKFZoXR01gi+n27euDXB0aRZfAF8qKm1+gucULe4X8IIyMaTQGT80sOaGcV8ZywTiCCNXbSCbgki/oPT164WIs6zCrqPw/i+E+9wBpC253tc/r1w5a/NJOq6EF3d/wBpgo5X52sALYr3hkNPVhSSomLa2BsSLlmAPS5sL9sNWM6TozKuw7kc/FSL5HjkUM3Pb0FMf/RlI+8lXqJ/hLfqXw9UkKwxrGNlUBR9B+mK0z2upg0awiQRIZWkF2F2ACAbnlqHPEimyX8+mhldn/IaWUh2tbfSBY8h3643KCU1OcAb8VqB1jciNd+OadOI6UtEfDMSybW8RVYNbkpvy3Ox74S5+KqxXI0pqt+ZDoCs21tSMAdQtY25jpccmWv4Zhr4oxKzKyC/kaxsdhf0sv6HAisySko4vBlkmqGY3jTYyqf4CoBAPrhaFhMuMbHcEc1bJSDEucsOVI2PwfWk7h7O9BigMSsDNqJbc3ICgjbYrz++LFUYRpK6nSTVPZpFN1K+Z1I5eKyaVb2Fz64nT8WTKNQWJ4ybB11W9jc3U+h398TG6dJPLojYHHvVHqF6vhrcGJlB52PNNbLfY8jioc34Ilp6hvAceGTcA3uL9LDn6Yesr42jJtUIVH7yG4HuDv8AYn2w0HhSnqSsyStYi2pCtiPtinaw3PTycjGah/iIboeU5qtqOQwpp3L9T7f1xmGOsyRUZt9gxFz6HGY9ZixyaKAAMV4PhbRtEVapk8a27rsoP+i3K/Qm/rhayn4eZlQ10UyGGyyWv4oHiJezDSRfdeh5G2Leqst0Rs0YvJuexY79bEA77YXoa4yL4kkbMVII1OLrpPK1hfe5sevsMISzQW2NZxmmR4kgJ5puGaRhiuoXF739NzvyuBzGOL5lFKukP/mRlwQD8v7242HYnHWKotGGcaNrkMRt7nl9cBqz4gUERs1QhP8ADdv5C2HAcjIoaRu/6Rmt80ogfw3iDUljHIbW+dQL26AsALdL451fCVDEhdoVCqLnnyGPKb4h0DmwqEB/iBH8xbB2KpSRdSMGU9Qbj7480g0XMsWxBA+oqquFMjWqqGmZRHTxnUR07hbnoOZwX4IjM2Yz1C/5Y1W9dR2/QX+2JtNwPUGJYJJ1SEc1iU3buST3w25XlUdPGI4l0qPuT3PrgKx7in7m8Uq2DnIx8D/JresrxGQCCb9rf1OAE73Ynub4LZlBrkRb28pwLqIgiqWNi3JcLTB3bHapYIArkBgg8FqaNBsCwB+pJ/njlVUgj03b5jp9jgwtIPDCHe3XGzAWjZPWvA2GzS78QKjwqBlUW1lU+hO/6C2AfDeWU70ULtKY5VdiGRgHBJta3W4A2th0zXLUmhKTjWo3525cj6HC5lcMUB/IgUN+9uzfrg8nUoLSIRnIPsKTNm80/ibYx3qTHwBTorXdyGQqdRHU6ieWxvviNSZKpmXwndrRiIsx/ZFrdPTBRcvmmN5DpHY/2/vg1SUKxiyj698TzPcX3lI0p3zyR6e1OLbwwbgZak7ivPpqNnVFsrpGsT22Ftev3O62B9cKkGmSqamd5FZzpeVbana12uW+WO3K3O9ztbFq5plkVTGYpBcfqD0I7HFcZ/wxJTMHYtpXZKhB5kHLTIBzW21+g5dsXCNUAji2I59x7fHpXltJHHcmS4G2MA//ACfUj+6F5Vw1BOupTPpaXQmy3A0gl33+UE9Mcqamhhp3mEkpYSGHSApRzYkXB5pax35XNsD2p6mHQEL6b3Ro7spJFiQVHMjYg2PcY6pQmJbVBPPUIAd78ruR8u3T5vbEyGGSSTTGh1fauuu7iGKEyTzAocbc5HpUvL6aJ5IGZG0TEjQp5Nq0mxO5W+4PPmOmJdHxC9HVSeF/lCRgY77EBiNr8j64FwVUjTIyLd1K6EUbC3IADoMPvDPANm8eqsXJLCMcgSb+bufTljr5CIYwJzqOMY96/LP9edmtV0rnI9hQ3M+HZJ5C920SEsqtfkTcbdOdrY9w5zg/iIlPQM59g2388eY5+r+DSKvGdQYyIJBKijqPzVX+IHn/AKhcDEWj4vABV4zpa9ypu2/M77E4hxcORR1ARp5Y2EfjKQgDKAGJDb+VrC4998RJXSYSMt7x2JawXWpIW5UbK1zyGx3OB20VpdYiuk37HJp3qtnPAGnsnJUbkEcD+6d+JainqYy8iNJGiRFV1lR+YXvcA2JAA54B5bV0UDakogT3Z9Vva42xJq0AppSt9JSl06udgHH8wcdMu4SUwePPJ4SWvsN7ev8AbE29knWfwoeBVnp/gfhQ8xO/oTvsOwqVFmlLWSJDJRpZzp1bXHtYXwz5JwZT0jFoFZSRYjWxB+hNr+uF4cMCnaKpgZplHmCWAZtiQF6XPLfvgBwhxzV/i8wLUdVKPEHk1r+QFViEIJsCf4cM2hl0nxeaRv5I8gQE6frz9atwLiLmMgVCzSeEo3L3AsP/ABC2IfCnEsdfSx1MYIWQHyk7qQbEG3W+EjinihMwy6dkjYRxVKxhmsRIVbcqB0vYfXDTtpUmpqLqYCj3/ShloYKakEjbXoa3/FpthihMU6LJGUdTurrpYEehsRik5vhfXtF4giXlfw9dn/sD6XxB+GnGD0NcsDkiCZ9EiEHyOTYN/CdRsfT2wGN2b9QoskaqMqa+hDTqeYB3vuBz7++NzjA2PC2GKBUSvqkiRmlcKg5k2tbt64S67jgIt0PhoWusjqAzL2RALsP4jYeuA/GmakVLeKSyiTTGlrooAXUxX9pvMLA/XbA+qyOKSdV/ESuzx+KzMg2TRqFt/pp5DGJmSMYAy3vwKdsrMzfmSkrHvjG5OOfimQfESRgxhCTAAkjdZAO+nrb0viHT/EyUgK467stibdrHbEnh3g1I5FZJJEZombzppcA+TY3spBOrvuOmAX4NnkK/jBVItw6SajIN7HQCCb3A3XsLi2GbedMBZU+ooN104OzvaykADOCP77U5cPQiec1MVYzXsHjKKNhewYelzY/qcNrc7YqSppHp/wAPLSpOrlWLEqSfmtZgBYA2vbth5yzP5JaR5HjZJEVtQKkbhb3F8Emt1jGuM7VOtrpp28OQeb9q8zCqoIHZCYkll8ulbhiTyBCnbn1wv13C8bEaUVe9hivuDqTxq6BSbXbV7kXYD7jFq5zm8dIQJ9S33BCEj7gWHthMvID5TVq/6csDrGvmJGaHUOWSwi0R8Pfmo3++J16oH/Oc/X/2xAX4gUX/AGp/4G/tg9k1alVH4sJ1Jci5Ftxz54KvmOWNTpLWWFclCB8UPqaacsGEjfLpO/Tnb74zBmNgQWuAoNtRIAJ9CTYj1xmD4T1pbz1UcCVEh8aSRkBXSZH5strWAtdzbb+bY8lmUL4cYKpe5v8AM56Fum3RRsL9eeLVz/hymCtIYUaRiFXUW3ZjYX35dbemFOHiCgpXKpTeIyeXxbjzEcyATYb4FaPb2nmYEt71S6g171X8uLCp6Dv8/wCKMTZWXy6ADZ5BCntZmP8A+Rx3zKip6NI42jed5NgGY22t0vYe1sR6rjMVFM0kaFDDLHsxBB3Pb2xwqviCWCkQrqBvcm9u9tuuI91PEJWZjgn2zVK0tLkRrGFyAd98b4FNWZyiP8LGoADSgWHQKpP25YV/hz/1jnP/ANSv8mxrBxM1XWU10CaXPI35j2GClLwA0OYSVcFXJGkzh5oNIKuQD15gb35E7nDFtMsupl4/2pK7t3g0rINzv+5pITO2yhc4pASpX86l/wDvWUafVWKnbqDh74d4XWly+kpyBqjKM3rJuSfox/QY34g+HsFXW01XIWD09vKLWezal1XF9jviZxa7LAGQ2ZXVgelwevoeWDzOEQs3ApWNS7BRXGohaJDLI7W5kFyAgve17+wvbv3xFbORK6uJURUYeXVe/dtrX3ta/S/fbb/a8PHpaByxFiu2k/XtgXGRHEUJFyDYdvQeg5XxFu+rrGVEOGzTa2jYOvbFSKzMHAlZJV1usgjJm2DNZYwBYKVF9QIsdhub4LZTDapkUyFhGiKo8Qn1Yst/nuV8xuSOwx1PDgNPJFqsXcuHt8ratS2HQLZRb0xNyzKlp1YLc6mZ2Ym7MzG5JPXt7AdsXBuM0jSfxfwi5aSVAZY5DqePkytYDVGe9unX12siVlLMGZ43aQadBIFnVbWKutrjba42254t3O8yaOKWRLt4YJKqbHp6HFe1PHcMhDNTMWHJvEAP3ABP1xmZo5BiTY+oqt0tLyMkwAMndT7+npRzPc3nhoqYrD4yNEmo3a4aynfTvv36HvhJ8I1VastPG8Sl1ZmY8mvdjf8Aphx4yztpKaCnSIyGaESvZraFGncHkdz1wm5PRTRTBSjFSyi1uRI1LcDkdO+ErmR0UlBnarXTlXwXY4Db9+R8Vc0eYEE6uWNqmqWSnkZTcaG+9jthezqodVCqpuSB9TyH1xF4PzJixp3QhZA5DE7kjysLctuWJfSLi6JIn4PrXISyokoUVT1DUvHIjxkh1IKkc7/87YtLhn4oNPKlPPBdnOnUt7b/ALynkMCG+G1VSVCTRKlSsbagt9JNu4P/AL4aW4tqV3/wuXxO4tb72vjpBXU388NwBoUNtznBFJvxW4fip542iUJ4qsWUbC4I3A6Xv+mDvAUpXLlXfTJM4bSNyu1wDfa/K/a+BWY8J5lmU/izRrELWGo2Cr6AbnffDjT5EKOmgiLXKs3m5XLemFL2V4oWdBv2oNxKhtkt2bLZ3xvWokBCRqZNSl9N0ubsp9QNlJ8nLT6Y9xJyiog8U65E8VWOldYNrqqtt1Plt9TjMfWssjxK0mx71BkiKtjFGM+gLRXUamRlcDvpNyPci+OMFFSNH4qxxFLXvpFreu23tgxbCnxRlUJDAVS0hk+cMw0uOvlLCxPcYZb1r6M74JxQXK41rlrBGViTXGV2sAq6tyBbnz+uOdHwSJbiOqicjnpF7fZsEMq4FBiCLWM0JNyIgAG92BJPtfDZlOTRU6BIkCj9T79zhN7NJSDIKqNfmHIgfb49velnKOBHhnjkMqkIb2Cnf9cOKTqb2INtjY8sD8yybxnVi7qqggqptqv3OMjnjjPhKpHSwH8z198Hjiit1wu2amzXEt0+ZORXq8S0xfQJ4td7adYvccxzx1zXLVqI9BJXcEFeYI5Y+faE/wC+JJKh0eMGfY8i1z0/5tj6GRWLKwYaNJ8tuZJUg39AGFvX0wZ0DjSw2pm8tRalSjZzvSz/ALLyod5ogOVypB+2q18EYsspkRkZ1Yt8xZhq/wD5t2xNzWEHw2IUhG1EEAk2Btpvya9t8VnxjmiR1Q8ajjeBrOu2h9/m8wNma99vbCCWVvAdSqM1qFZbw6cn1q205Y3tiJldQrwxsnyMoK+1tsS74oCppGDil7iysanjEiKhBbS+pb3BHuMLeWZtRMQJqSJL/tKt1HuCLgeu+DlRWmZagsV0RMyiNgLMF5lidxcg2I5YSc1pBFM6DkDtfsQCL+tjY40Yx3r2OZt9Jqz3yuCRReONl0BACoI0bELy+XYG2KurPiZSxSuuk21ovkSzhRFoZj3KtawPTDvwBVloGQ//AA229iL2+98fO+eZRJTyFZkZJJGZwGFjo1G3/Eb/AEA74dtIEmJV6yXK7irmoOLoT8hZ1WP8tnWxaQFiNug8x2OCOTZwsld+Wg0LExNxYgnzNbtcm3bFbcOwNI7wqNT3NlHUjmPtf7DFt8K5S8NI5lWzkMd/mAtyJ/W2PLm1hgUBajQSzzXOl+M5ozNmirCJW2BUGw3JJ5KO5JNhjpQ1TMgMihGP7OrVb3Nhv6C+AtQjPFRqpAJW66uWvwjpv3sbn6YWW+GtSSSalLnvr3/XE4sw4FdJHFEc6n01Y1RUKilmICgXuTYffCznPEdC58KeQgqwJXcbg3sSOmOldlaEUtPOXYbAFb6SyKNm62Nid/XAXjbLKNJSZC6SzDUGAJVbbXIHTGXJxRbWKNnAYnfOMVLn4DoK386JmUsxYvE3Mnfe4Nt98Zjb4f5KItbx1CzRuALKCLEdTcne22PcaVQRkitT3UsLmNJDgV3454sNNTp4X+bN8hO+kWuW9bbAdycU6MkqKt2KRSVEg+drajf1ZiBc9unbDnx0/iVGwKrHAmhSLWBBa1vsPphxySheCCJIdlWNWfbdmYXNjbzEkH7jCQJnmZc7CvCBBCrY3aqNyziCpyqpJQNGVP5kL7Bh2K8r9mHvj6OyXN46mCKeMnRIoYX5i/Q+oNx7jC/nOVwVNhLTLNLuokkQEAX3sb2t2Hcj1xtSJJBBFHDEYwqMSkSggOWGwvsbHUSNr3BvhyPA8uaSkbVvimwnAHMcmjkdi1RKhvyEmkL7DEdq2pLH5gr1AjWyX0xi12N+jEP5jyutsLvG/CKqZqtprXIsmncm1gL35nHsmwzijWiB5NJbGeO+9d8wrajL2DiX8VT33DW1L9R/PDxllek0SyIbq4uP+e45YqLIskJpampe4jEbIv8AE39QDb64dvhdq/Bm/LxG0+21/wBb4HE5zin72BFjLA5KnBPr/wBUY4o4eFZD4eto2BurLzB359xvywlQ/CmZ2Vaiq1xJsqre4HUC/LFmscK3FlbChAeSbWwssULbt9ANvfB1iDtip8fUJbZMKdv8+lHElip41UsqKoAFyBsPfHakrUlXXGwZbkXHLbFNVtbAj/mFmP7iMHKn1kba47C/vhlyvjaOkpadEimqTM0pUIoDDQRqBBPPzDlfrjR0DyhskUIwzhRLIhCnue9FOLKSKFxMYmbWd7PZCw5ahzO3bnbChNI80hO7O5vYDqfT9PpgvV/FGKeLS1BUujB22KG4iYCQgh99JI3HQ9scY/idTUqF1y6eNbOdXk38Nwj7697OQNj1x6WJoSqF4p54XyY00OlvnY6m9PT6C31vjM74apaoq1TCjlPlZunXn2v0OJNXmgSES2J1BdK9SWtpH3PP3wsSZlRFj+LnWSQGxTzaFPYAC23K53xjVpOQcUaOIycAn4GaOZdktIkzSxJGJWNyy2vc8+uxNumDLC4tivcyOVSKTFKsEg+V49Qt7gDliZwVxPIZWpahtTqPI/7wG/18pDA9r4wZcnejmyIQuoO3IIx9acig2Fhty9P7YV82eY5hTDfwgSbA73Cm7Efui4HphX+J+cS0+YwPHIyWiUkA7EeI9wRyO2GetihGYU8rySNJITGir8qkJqN+oFt+1yMGViu4GaHPZYiSR2wGyR8g8VP4m4hSl0eIG0texUX6fpzwkZ5XUtRSgiVlkiLaI3uzEG21+2wPPbFiZ1QwTR+HPp0nlc239D3wnJwJRMz2qHAjbS1yAAbcrkDC0isdhjFUbGSBAGfUGB7bg0N+GJf8W2m+jQdXbpp/X+uMw/ZJlNPTDRDYE7ne7Hbme+388ZjUaaVxSfULj8ROZFGBSzxxl1p1k/ZkTQf9S3/mp/TE/h/imNIlinYqYwFDdGA5bjra18ZjMc/NO0F6wTvT8cYntF1dqgGCF6h5I0sjC5LLa56kDsR/XBTKMjWRy7IrJ51IO9zqGnnyAXVt3a+PMZhbpcrSX7k+9K3ahUAFSMu4X0SAuQUiZzEgvYFmJ1nuwXyjtv3wpcc17VNWKcLIY4T5tCljc8zYdgbD3xmMx1E3AFDsW0uWxuBUyTK6msVIEiNNSpb5vma3p+tu+HrLMvWGJYkFlQWGMxmNoO9CmmZ/J2FCuNc6empi8YuxIUHot+p/l7kYrNKkfiEjkMjGYLrkDWdi9rAMeSC9jaxNj02xmMwzMdFsCvdsH4ofS0WW9cPvpTI9j61vRcP08jzBEmIjkWJRrUFiSwJuRa1gNsSWy6n0ArVyQmhllUOsYYkTEAc+o0EXHrjMZiYuEwQK6KZDOxjdjgYrlBQwiKMpmMiIrFY9NMq6SLMQtt7G4B6dMe5rk0A1QTV7MFDKVNMptr3bcdSbN7qO2MxmLNvAroCfeuN6jM1vO8acAgVY2bIFhgNzoRku3YWK6vSxIOBp+GdIdyZfXz/+2MxmEWUE71SinkRQUOKRIMiSprTDTX8IHdibmw+Zv7e4wcoadWzpVh+SEBTblZU02+5AxmMwqgH71fmkYl1J4T+aEfGgf75F/wDIH/rfFl5fkEYdJ/N4lg3PbUYwhNvVQPtjzGYcpG8/9OD6/wA0O43oXk8IpE0hXVYAArvbysDawblqB2tgNW5PJqlUUx80+rUEU+UoQNN9j5r8+V79ce4zA2Xek4rlkUDFEODMleOUvLEVYQRKpYcvLZgN+YsBj3GYzG0G1J3Mpd8mv//Z"/>
          <p:cNvSpPr>
            <a:spLocks noChangeAspect="1" noChangeArrowheads="1"/>
          </p:cNvSpPr>
          <p:nvPr/>
        </p:nvSpPr>
        <p:spPr bwMode="auto">
          <a:xfrm>
            <a:off x="368300" y="-379413"/>
            <a:ext cx="1409700" cy="1409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2" name="Picture 8" descr="http://www.reklammaster.com/wp-content/uploads/medya-rekl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403825"/>
            <a:ext cx="195830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canses.net/upload/resimler/haber/radyo_verici.jpg-171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87" y="3164866"/>
            <a:ext cx="2125531" cy="2337184"/>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p:cNvSpPr txBox="1"/>
          <p:nvPr/>
        </p:nvSpPr>
        <p:spPr>
          <a:xfrm>
            <a:off x="2841162" y="1080919"/>
            <a:ext cx="317099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8. Bölüm: Deontoloji</a:t>
            </a:r>
            <a:endParaRPr lang="tr-TR" sz="2800" dirty="0"/>
          </a:p>
        </p:txBody>
      </p:sp>
    </p:spTree>
    <p:extLst>
      <p:ext uri="{BB962C8B-B14F-4D97-AF65-F5344CB8AC3E}">
        <p14:creationId xmlns:p14="http://schemas.microsoft.com/office/powerpoint/2010/main" val="915393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t2.gstatic.com/images?q=tbn:ANd9GcQz_MZlU-1IxwJJdHwJaEAJMNmfdHlVxlUDJ_7wE8E3bMEg-4nmXYDGv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268760"/>
            <a:ext cx="2073002" cy="5014424"/>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971600" y="1628800"/>
            <a:ext cx="4032448" cy="4031873"/>
          </a:xfrm>
          <a:prstGeom prst="rect">
            <a:avLst/>
          </a:prstGeom>
          <a:noFill/>
        </p:spPr>
        <p:txBody>
          <a:bodyPr wrap="square" rtlCol="0">
            <a:spAutoFit/>
          </a:bodyPr>
          <a:lstStyle/>
          <a:p>
            <a:r>
              <a:rPr lang="tr-TR" sz="3200" dirty="0" smtClean="0"/>
              <a:t>Yeni mezunsunuz, muayenehane açtınız fakat </a:t>
            </a:r>
            <a:r>
              <a:rPr lang="tr-TR" sz="3200" smtClean="0"/>
              <a:t>sinek avlıyorsunuz</a:t>
            </a:r>
            <a:r>
              <a:rPr lang="tr-TR" sz="3200" smtClean="0">
                <a:sym typeface="Wingdings" pitchFamily="2" charset="2"/>
              </a:rPr>
              <a:t></a:t>
            </a:r>
            <a:endParaRPr lang="tr-TR" sz="3200" dirty="0" smtClean="0"/>
          </a:p>
          <a:p>
            <a:endParaRPr lang="tr-TR" sz="3200" dirty="0"/>
          </a:p>
          <a:p>
            <a:endParaRPr lang="tr-TR" sz="3200" dirty="0" smtClean="0"/>
          </a:p>
          <a:p>
            <a:r>
              <a:rPr lang="tr-TR" sz="3200" dirty="0" smtClean="0"/>
              <a:t>Biraz reklam yapsanız nasıl olur?</a:t>
            </a:r>
            <a:endParaRPr lang="tr-TR" sz="3200" dirty="0"/>
          </a:p>
        </p:txBody>
      </p:sp>
    </p:spTree>
    <p:extLst>
      <p:ext uri="{BB962C8B-B14F-4D97-AF65-F5344CB8AC3E}">
        <p14:creationId xmlns:p14="http://schemas.microsoft.com/office/powerpoint/2010/main" val="3335432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579239" y="1752890"/>
            <a:ext cx="2882966" cy="646331"/>
          </a:xfrm>
          <a:prstGeom prst="rect">
            <a:avLst/>
          </a:prstGeom>
          <a:noFill/>
        </p:spPr>
        <p:txBody>
          <a:bodyPr wrap="square" rtlCol="0">
            <a:spAutoFit/>
          </a:bodyPr>
          <a:lstStyle/>
          <a:p>
            <a:r>
              <a:rPr lang="tr-TR" sz="3600" b="1" dirty="0" smtClean="0">
                <a:solidFill>
                  <a:srgbClr val="C00000"/>
                </a:solidFill>
                <a:effectLst>
                  <a:outerShdw blurRad="38100" dist="38100" dir="2700000" algn="tl">
                    <a:srgbClr val="000000">
                      <a:alpha val="43137"/>
                    </a:srgbClr>
                  </a:outerShdw>
                </a:effectLst>
              </a:rPr>
              <a:t>Reklam Yasağı</a:t>
            </a:r>
            <a:endParaRPr lang="tr-TR" sz="3600" b="1" dirty="0">
              <a:solidFill>
                <a:srgbClr val="C00000"/>
              </a:solidFill>
              <a:effectLst>
                <a:outerShdw blurRad="38100" dist="38100" dir="2700000" algn="tl">
                  <a:srgbClr val="000000">
                    <a:alpha val="43137"/>
                  </a:srgbClr>
                </a:outerShdw>
              </a:effectLst>
            </a:endParaRPr>
          </a:p>
        </p:txBody>
      </p:sp>
      <p:sp>
        <p:nvSpPr>
          <p:cNvPr id="3" name="Metin kutusu 2"/>
          <p:cNvSpPr txBox="1"/>
          <p:nvPr/>
        </p:nvSpPr>
        <p:spPr>
          <a:xfrm>
            <a:off x="3275856" y="2429903"/>
            <a:ext cx="5721990" cy="1200329"/>
          </a:xfrm>
          <a:prstGeom prst="rect">
            <a:avLst/>
          </a:prstGeom>
          <a:noFill/>
        </p:spPr>
        <p:txBody>
          <a:bodyPr wrap="square" rtlCol="0">
            <a:spAutoFit/>
          </a:bodyPr>
          <a:lstStyle/>
          <a:p>
            <a:pPr algn="ctr"/>
            <a:r>
              <a:rPr lang="tr-TR" sz="2400" dirty="0" smtClean="0"/>
              <a:t>Veteriner hekimlerin, tabela, ilan, reçete kağıtlarının …</a:t>
            </a:r>
            <a:r>
              <a:rPr lang="tr-TR" sz="2400" dirty="0" err="1" smtClean="0"/>
              <a:t>vb</a:t>
            </a:r>
            <a:r>
              <a:rPr lang="tr-TR" sz="2400" dirty="0" smtClean="0"/>
              <a:t> üzerlerine reklam anlamı taşıyan biçim ve işaretleri koyması yasaktır.</a:t>
            </a:r>
            <a:endParaRPr lang="tr-TR" sz="2400" dirty="0"/>
          </a:p>
        </p:txBody>
      </p:sp>
      <p:sp>
        <p:nvSpPr>
          <p:cNvPr id="4" name="Metin kutusu 3"/>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6" name="Dikdörtgen 5"/>
          <p:cNvSpPr/>
          <p:nvPr/>
        </p:nvSpPr>
        <p:spPr>
          <a:xfrm>
            <a:off x="580162" y="3789040"/>
            <a:ext cx="8424936" cy="1938992"/>
          </a:xfrm>
          <a:prstGeom prst="rect">
            <a:avLst/>
          </a:prstGeom>
        </p:spPr>
        <p:txBody>
          <a:bodyPr wrap="square">
            <a:spAutoFit/>
          </a:bodyPr>
          <a:lstStyle/>
          <a:p>
            <a:pPr algn="ctr"/>
            <a:r>
              <a:rPr lang="tr-TR" sz="2400" dirty="0"/>
              <a:t>Veteriner hekimler, müşterilerine yönelik duyurularında; gazete, afiş, broşür, el ilanı ve bu gibi her türlü iletişim araçlarında yapacağı duyurularında; </a:t>
            </a:r>
            <a:r>
              <a:rPr lang="tr-TR" sz="2400" dirty="0">
                <a:solidFill>
                  <a:srgbClr val="C00000"/>
                </a:solidFill>
              </a:rPr>
              <a:t>adres, telefon numarası, muayene günü ve saatleri, sahip olduğu unvan, acil olaylar için ev adresi ile muayenehaneyi bulmada yardımcı olacak işaretler </a:t>
            </a:r>
            <a:r>
              <a:rPr lang="tr-TR" sz="2400" dirty="0" smtClean="0"/>
              <a:t>kullanabilirler. </a:t>
            </a:r>
            <a:endParaRPr lang="tr-TR" sz="2400" dirty="0"/>
          </a:p>
        </p:txBody>
      </p:sp>
      <p:pic>
        <p:nvPicPr>
          <p:cNvPr id="2050" name="Picture 2" descr="http://www.prizmahukuk.com/images/reklam-hukuk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9" y="1691792"/>
            <a:ext cx="2558058" cy="193844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2993740" y="905416"/>
            <a:ext cx="317099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8. Bölüm: Deontoloji</a:t>
            </a:r>
            <a:endParaRPr lang="tr-TR" sz="2800" dirty="0"/>
          </a:p>
        </p:txBody>
      </p:sp>
    </p:spTree>
    <p:extLst>
      <p:ext uri="{BB962C8B-B14F-4D97-AF65-F5344CB8AC3E}">
        <p14:creationId xmlns:p14="http://schemas.microsoft.com/office/powerpoint/2010/main" val="2338926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0922" y="2348880"/>
            <a:ext cx="8208912" cy="4154984"/>
          </a:xfrm>
          <a:prstGeom prst="rect">
            <a:avLst/>
          </a:prstGeom>
        </p:spPr>
        <p:txBody>
          <a:bodyPr wrap="square">
            <a:spAutoFit/>
          </a:bodyPr>
          <a:lstStyle/>
          <a:p>
            <a:pPr algn="just"/>
            <a:r>
              <a:rPr lang="tr-TR" sz="2400" dirty="0"/>
              <a:t>reklam niteliği taşıyan frapan renkler, </a:t>
            </a:r>
            <a:endParaRPr lang="tr-TR" sz="2400" dirty="0" smtClean="0"/>
          </a:p>
          <a:p>
            <a:pPr algn="just"/>
            <a:endParaRPr lang="tr-TR" sz="2400" dirty="0" smtClean="0"/>
          </a:p>
          <a:p>
            <a:pPr algn="just"/>
            <a:r>
              <a:rPr lang="tr-TR" sz="2400" dirty="0" smtClean="0"/>
              <a:t>müşteriye </a:t>
            </a:r>
            <a:r>
              <a:rPr lang="tr-TR" sz="2400" dirty="0"/>
              <a:t>maddi ve manevi avantaj sağlanacağını belirten her türlü yazılar, ifadeler, </a:t>
            </a:r>
            <a:endParaRPr lang="tr-TR" sz="2400" dirty="0" smtClean="0"/>
          </a:p>
          <a:p>
            <a:pPr algn="just"/>
            <a:endParaRPr lang="tr-TR" sz="2400" dirty="0" smtClean="0"/>
          </a:p>
          <a:p>
            <a:pPr algn="just"/>
            <a:r>
              <a:rPr lang="tr-TR" sz="2400" dirty="0" smtClean="0"/>
              <a:t>bilimsel </a:t>
            </a:r>
            <a:r>
              <a:rPr lang="tr-TR" sz="2400" dirty="0"/>
              <a:t>ve eğitici nitelik taşımayan ışıklı gösteriler, </a:t>
            </a:r>
            <a:endParaRPr lang="tr-TR" sz="2400" dirty="0" smtClean="0"/>
          </a:p>
          <a:p>
            <a:pPr algn="just"/>
            <a:endParaRPr lang="tr-TR" sz="2400" dirty="0" smtClean="0"/>
          </a:p>
          <a:p>
            <a:pPr algn="just"/>
            <a:r>
              <a:rPr lang="tr-TR" sz="2400" dirty="0" smtClean="0"/>
              <a:t>süslemeler</a:t>
            </a:r>
          </a:p>
          <a:p>
            <a:pPr algn="just"/>
            <a:endParaRPr lang="tr-TR" sz="2400" dirty="0" smtClean="0"/>
          </a:p>
          <a:p>
            <a:pPr algn="just"/>
            <a:r>
              <a:rPr lang="tr-TR" sz="2400" dirty="0" smtClean="0"/>
              <a:t>aracı</a:t>
            </a:r>
            <a:r>
              <a:rPr lang="tr-TR" sz="2400" dirty="0"/>
              <a:t>, </a:t>
            </a:r>
            <a:r>
              <a:rPr lang="tr-TR" sz="2400" dirty="0" smtClean="0"/>
              <a:t>propagandacı </a:t>
            </a:r>
            <a:r>
              <a:rPr lang="tr-TR" sz="2400" dirty="0" err="1" smtClean="0"/>
              <a:t>vb</a:t>
            </a:r>
            <a:r>
              <a:rPr lang="tr-TR" sz="2400" dirty="0" smtClean="0"/>
              <a:t> </a:t>
            </a:r>
            <a:r>
              <a:rPr lang="tr-TR" sz="2400" dirty="0"/>
              <a:t>meslek gururunu düşürecek nitelikteki </a:t>
            </a:r>
            <a:r>
              <a:rPr lang="tr-TR" sz="2400" dirty="0" smtClean="0"/>
              <a:t>uygulamalar</a:t>
            </a:r>
            <a:endParaRPr lang="tr-TR" sz="2400" dirty="0"/>
          </a:p>
        </p:txBody>
      </p:sp>
      <p:sp>
        <p:nvSpPr>
          <p:cNvPr id="3" name="Metin kutusu 2"/>
          <p:cNvSpPr txBox="1"/>
          <p:nvPr/>
        </p:nvSpPr>
        <p:spPr>
          <a:xfrm>
            <a:off x="3343895" y="1702549"/>
            <a:ext cx="2882966" cy="646331"/>
          </a:xfrm>
          <a:prstGeom prst="rect">
            <a:avLst/>
          </a:prstGeom>
          <a:noFill/>
        </p:spPr>
        <p:txBody>
          <a:bodyPr wrap="square" rtlCol="0">
            <a:spAutoFit/>
          </a:bodyPr>
          <a:lstStyle/>
          <a:p>
            <a:r>
              <a:rPr lang="tr-TR" sz="3600" b="1" dirty="0" smtClean="0">
                <a:solidFill>
                  <a:srgbClr val="C00000"/>
                </a:solidFill>
                <a:effectLst>
                  <a:outerShdw blurRad="38100" dist="38100" dir="2700000" algn="tl">
                    <a:srgbClr val="000000">
                      <a:alpha val="43137"/>
                    </a:srgbClr>
                  </a:outerShdw>
                </a:effectLst>
              </a:rPr>
              <a:t>Reklam Yasağı</a:t>
            </a:r>
            <a:endParaRPr lang="tr-TR" sz="3600" b="1" dirty="0">
              <a:solidFill>
                <a:srgbClr val="C00000"/>
              </a:solidFill>
              <a:effectLst>
                <a:outerShdw blurRad="38100" dist="38100" dir="2700000" algn="tl">
                  <a:srgbClr val="000000">
                    <a:alpha val="43137"/>
                  </a:srgbClr>
                </a:outerShdw>
              </a:effectLst>
            </a:endParaRPr>
          </a:p>
        </p:txBody>
      </p:sp>
      <p:sp>
        <p:nvSpPr>
          <p:cNvPr id="4" name="Metin kutusu 3"/>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5" name="Metin kutusu 4"/>
          <p:cNvSpPr txBox="1"/>
          <p:nvPr/>
        </p:nvSpPr>
        <p:spPr>
          <a:xfrm>
            <a:off x="3199879" y="980728"/>
            <a:ext cx="317099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8. Bölüm: Deontoloji</a:t>
            </a:r>
            <a:endParaRPr lang="tr-TR" sz="2800" dirty="0"/>
          </a:p>
        </p:txBody>
      </p:sp>
    </p:spTree>
    <p:extLst>
      <p:ext uri="{BB962C8B-B14F-4D97-AF65-F5344CB8AC3E}">
        <p14:creationId xmlns:p14="http://schemas.microsoft.com/office/powerpoint/2010/main" val="3825082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785376" y="4077072"/>
            <a:ext cx="4090869" cy="1815882"/>
          </a:xfrm>
          <a:prstGeom prst="rect">
            <a:avLst/>
          </a:prstGeom>
        </p:spPr>
        <p:txBody>
          <a:bodyPr wrap="square">
            <a:spAutoFit/>
          </a:bodyPr>
          <a:lstStyle/>
          <a:p>
            <a:pPr algn="ctr"/>
            <a:r>
              <a:rPr lang="tr-TR" sz="2800" dirty="0"/>
              <a:t>V</a:t>
            </a:r>
            <a:r>
              <a:rPr lang="tr-TR" sz="2800" dirty="0" smtClean="0"/>
              <a:t>eteriner </a:t>
            </a:r>
            <a:r>
              <a:rPr lang="tr-TR" sz="2800" dirty="0"/>
              <a:t>hekimler hiçbir suretle müşterisine yönelik teşekkür ilanı veya reklam veremezler.</a:t>
            </a:r>
          </a:p>
        </p:txBody>
      </p:sp>
      <p:sp>
        <p:nvSpPr>
          <p:cNvPr id="3" name="Metin kutusu 2"/>
          <p:cNvSpPr txBox="1"/>
          <p:nvPr/>
        </p:nvSpPr>
        <p:spPr>
          <a:xfrm>
            <a:off x="5220072" y="2222928"/>
            <a:ext cx="3491758" cy="1200329"/>
          </a:xfrm>
          <a:prstGeom prst="rect">
            <a:avLst/>
          </a:prstGeom>
          <a:noFill/>
        </p:spPr>
        <p:txBody>
          <a:bodyPr wrap="square" rtlCol="0">
            <a:spAutoFit/>
          </a:bodyPr>
          <a:lstStyle/>
          <a:p>
            <a:r>
              <a:rPr lang="tr-TR" sz="3600" b="1" dirty="0" smtClean="0">
                <a:solidFill>
                  <a:srgbClr val="C00000"/>
                </a:solidFill>
              </a:rPr>
              <a:t>Teşekkür İlanı </a:t>
            </a:r>
          </a:p>
          <a:p>
            <a:r>
              <a:rPr lang="tr-TR" sz="3600" b="1" dirty="0" smtClean="0">
                <a:solidFill>
                  <a:srgbClr val="C00000"/>
                </a:solidFill>
              </a:rPr>
              <a:t>Verme Yasağı</a:t>
            </a:r>
            <a:endParaRPr lang="tr-TR" sz="3600" b="1" dirty="0">
              <a:solidFill>
                <a:srgbClr val="C00000"/>
              </a:solidFill>
            </a:endParaRPr>
          </a:p>
        </p:txBody>
      </p:sp>
      <p:sp>
        <p:nvSpPr>
          <p:cNvPr id="4" name="Metin kutusu 3"/>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pic>
        <p:nvPicPr>
          <p:cNvPr id="3074" name="Picture 2" descr="http://www.malatyaaktuel.com/db/harici/8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4303834" cy="5877271"/>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5076056" y="963929"/>
            <a:ext cx="317099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8. Bölüm: Deontoloji</a:t>
            </a:r>
            <a:endParaRPr lang="tr-TR" sz="2800" dirty="0"/>
          </a:p>
        </p:txBody>
      </p:sp>
    </p:spTree>
    <p:extLst>
      <p:ext uri="{BB962C8B-B14F-4D97-AF65-F5344CB8AC3E}">
        <p14:creationId xmlns:p14="http://schemas.microsoft.com/office/powerpoint/2010/main" val="2011998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15616" y="1412776"/>
            <a:ext cx="6408712" cy="4093428"/>
          </a:xfrm>
          <a:prstGeom prst="rect">
            <a:avLst/>
          </a:prstGeom>
          <a:noFill/>
        </p:spPr>
        <p:txBody>
          <a:bodyPr wrap="square" rtlCol="0">
            <a:spAutoFit/>
          </a:bodyPr>
          <a:lstStyle/>
          <a:p>
            <a:pPr marL="342900" indent="-342900">
              <a:buAutoNum type="arabicPeriod"/>
            </a:pPr>
            <a:r>
              <a:rPr lang="tr-TR" sz="2000" dirty="0" smtClean="0"/>
              <a:t>Bölüm: Amaç, Kapsam, Dayanak ve Tanımlar</a:t>
            </a:r>
          </a:p>
          <a:p>
            <a:pPr marL="342900" indent="-342900">
              <a:buAutoNum type="arabicPeriod"/>
            </a:pPr>
            <a:r>
              <a:rPr lang="tr-TR" sz="2000" dirty="0" smtClean="0"/>
              <a:t>Bölüm: Birliğin Kuruluşu ve Amaçları</a:t>
            </a:r>
          </a:p>
          <a:p>
            <a:pPr marL="342900" indent="-342900">
              <a:buAutoNum type="arabicPeriod"/>
            </a:pPr>
            <a:r>
              <a:rPr lang="tr-TR" sz="2000" dirty="0" smtClean="0"/>
              <a:t>Bölüm: Birlik Organları, Görev ve Yetkileri</a:t>
            </a:r>
          </a:p>
          <a:p>
            <a:pPr marL="342900" indent="-342900">
              <a:buAutoNum type="arabicPeriod"/>
            </a:pPr>
            <a:r>
              <a:rPr lang="tr-TR" sz="2000" dirty="0" smtClean="0"/>
              <a:t>Bölüm: Odalar</a:t>
            </a:r>
          </a:p>
          <a:p>
            <a:pPr marL="342900" indent="-342900">
              <a:buAutoNum type="arabicPeriod"/>
            </a:pPr>
            <a:r>
              <a:rPr lang="tr-TR" sz="2000" dirty="0" smtClean="0"/>
              <a:t>Bölüm: Üyelikle İlgili Hususlar</a:t>
            </a:r>
          </a:p>
          <a:p>
            <a:pPr marL="342900" indent="-342900">
              <a:buAutoNum type="arabicPeriod"/>
            </a:pPr>
            <a:r>
              <a:rPr lang="tr-TR" sz="2000" dirty="0" smtClean="0"/>
              <a:t>Bölüm: Temsilcilikler</a:t>
            </a:r>
          </a:p>
          <a:p>
            <a:pPr marL="342900" indent="-342900">
              <a:buAutoNum type="arabicPeriod"/>
            </a:pPr>
            <a:r>
              <a:rPr lang="tr-TR" sz="2000" dirty="0" smtClean="0"/>
              <a:t>Bölüm: Odalarda Hizmetlerin Yürütülmesi</a:t>
            </a:r>
          </a:p>
          <a:p>
            <a:pPr marL="342900" indent="-342900">
              <a:buAutoNum type="arabicPeriod"/>
            </a:pPr>
            <a:r>
              <a:rPr lang="tr-TR" sz="2000" dirty="0" smtClean="0">
                <a:solidFill>
                  <a:srgbClr val="FF0000"/>
                </a:solidFill>
              </a:rPr>
              <a:t>Bölüm: Deontoloji</a:t>
            </a:r>
          </a:p>
          <a:p>
            <a:pPr marL="342900" indent="-342900">
              <a:buAutoNum type="arabicPeriod"/>
            </a:pPr>
            <a:r>
              <a:rPr lang="tr-TR" sz="2000" dirty="0" smtClean="0"/>
              <a:t>Bölüm: Kamu Dışında İstihdam ve Serbest Çalışma</a:t>
            </a:r>
          </a:p>
          <a:p>
            <a:pPr marL="342900" indent="-342900">
              <a:buAutoNum type="arabicPeriod"/>
            </a:pPr>
            <a:r>
              <a:rPr lang="tr-TR" sz="2000" dirty="0" smtClean="0">
                <a:solidFill>
                  <a:srgbClr val="FF0000"/>
                </a:solidFill>
              </a:rPr>
              <a:t>Bölüm: Disiplin Suçları ve Cezaları</a:t>
            </a:r>
          </a:p>
          <a:p>
            <a:pPr marL="342900" indent="-342900">
              <a:buAutoNum type="arabicPeriod"/>
            </a:pPr>
            <a:r>
              <a:rPr lang="tr-TR" sz="2000" dirty="0" smtClean="0"/>
              <a:t>Bölüm: Etik Kurulla İlgili Hususlar</a:t>
            </a:r>
          </a:p>
          <a:p>
            <a:pPr marL="342900" indent="-342900">
              <a:buAutoNum type="arabicPeriod"/>
            </a:pPr>
            <a:r>
              <a:rPr lang="tr-TR" sz="2000" dirty="0" smtClean="0"/>
              <a:t>Bölüm: Veteriner Hekimliği Sürekli Eğitim ve Gelişimi</a:t>
            </a:r>
          </a:p>
          <a:p>
            <a:pPr marL="342900" indent="-342900">
              <a:buAutoNum type="arabicPeriod"/>
            </a:pPr>
            <a:r>
              <a:rPr lang="tr-TR" sz="2000" dirty="0" smtClean="0"/>
              <a:t>Bölüm: Çeşitli ve Son Hükümler</a:t>
            </a:r>
            <a:endParaRPr lang="tr-TR" sz="2000" dirty="0"/>
          </a:p>
        </p:txBody>
      </p:sp>
      <p:sp>
        <p:nvSpPr>
          <p:cNvPr id="3" name="Metin kutusu 2"/>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4" name="Metin kutusu 3"/>
          <p:cNvSpPr txBox="1"/>
          <p:nvPr/>
        </p:nvSpPr>
        <p:spPr>
          <a:xfrm>
            <a:off x="3329862" y="5866362"/>
            <a:ext cx="1980220" cy="523220"/>
          </a:xfrm>
          <a:prstGeom prst="rect">
            <a:avLst/>
          </a:prstGeom>
          <a:noFill/>
        </p:spPr>
        <p:txBody>
          <a:bodyPr wrap="square" rtlCol="0">
            <a:spAutoFit/>
          </a:bodyPr>
          <a:lstStyle/>
          <a:p>
            <a:r>
              <a:rPr lang="tr-TR" sz="2800" dirty="0" smtClean="0"/>
              <a:t>173 Madde</a:t>
            </a:r>
            <a:endParaRPr lang="tr-TR" sz="2800" dirty="0"/>
          </a:p>
        </p:txBody>
      </p:sp>
    </p:spTree>
    <p:extLst>
      <p:ext uri="{BB962C8B-B14F-4D97-AF65-F5344CB8AC3E}">
        <p14:creationId xmlns:p14="http://schemas.microsoft.com/office/powerpoint/2010/main" val="1608194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73010" y="2564904"/>
            <a:ext cx="6624736" cy="1200329"/>
          </a:xfrm>
          <a:prstGeom prst="rect">
            <a:avLst/>
          </a:prstGeom>
          <a:noFill/>
        </p:spPr>
        <p:txBody>
          <a:bodyPr wrap="square" rtlCol="0">
            <a:spAutoFit/>
          </a:bodyPr>
          <a:lstStyle/>
          <a:p>
            <a:pPr algn="ctr"/>
            <a:r>
              <a:rPr lang="tr-TR" sz="3600" b="1" dirty="0" smtClean="0">
                <a:solidFill>
                  <a:srgbClr val="C00000"/>
                </a:solidFill>
                <a:effectLst>
                  <a:outerShdw blurRad="38100" dist="38100" dir="2700000" algn="tl">
                    <a:srgbClr val="000000">
                      <a:alpha val="43137"/>
                    </a:srgbClr>
                  </a:outerShdw>
                </a:effectLst>
              </a:rPr>
              <a:t>Kazanılmış unvanlar dışında unvan kullanılması</a:t>
            </a:r>
            <a:endParaRPr lang="tr-TR" sz="3600" b="1" dirty="0">
              <a:solidFill>
                <a:srgbClr val="C00000"/>
              </a:solidFill>
              <a:effectLst>
                <a:outerShdw blurRad="38100" dist="38100" dir="2700000" algn="tl">
                  <a:srgbClr val="000000">
                    <a:alpha val="43137"/>
                  </a:srgbClr>
                </a:outerShdw>
              </a:effectLst>
            </a:endParaRPr>
          </a:p>
        </p:txBody>
      </p:sp>
      <p:sp>
        <p:nvSpPr>
          <p:cNvPr id="3" name="Metin kutusu 2"/>
          <p:cNvSpPr txBox="1"/>
          <p:nvPr/>
        </p:nvSpPr>
        <p:spPr>
          <a:xfrm>
            <a:off x="1979712" y="3933056"/>
            <a:ext cx="5688632" cy="1384995"/>
          </a:xfrm>
          <a:prstGeom prst="rect">
            <a:avLst/>
          </a:prstGeom>
          <a:noFill/>
        </p:spPr>
        <p:txBody>
          <a:bodyPr wrap="square" rtlCol="0">
            <a:spAutoFit/>
          </a:bodyPr>
          <a:lstStyle/>
          <a:p>
            <a:pPr algn="ctr"/>
            <a:r>
              <a:rPr lang="tr-TR" sz="2800" dirty="0" smtClean="0"/>
              <a:t>Tabelalarda, ilanlarda, reçete kağıtlarında… kazanılmış unvanlar dışında unvan kullanılamaz</a:t>
            </a:r>
            <a:endParaRPr lang="tr-TR" sz="2800" dirty="0"/>
          </a:p>
        </p:txBody>
      </p:sp>
      <p:sp>
        <p:nvSpPr>
          <p:cNvPr id="4" name="Metin kutusu 3"/>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5" name="Metin kutusu 4"/>
          <p:cNvSpPr txBox="1"/>
          <p:nvPr/>
        </p:nvSpPr>
        <p:spPr>
          <a:xfrm>
            <a:off x="2841162" y="1080919"/>
            <a:ext cx="317099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8. Bölüm: Deontoloji</a:t>
            </a:r>
            <a:endParaRPr lang="tr-TR" sz="2800" dirty="0"/>
          </a:p>
        </p:txBody>
      </p:sp>
    </p:spTree>
    <p:extLst>
      <p:ext uri="{BB962C8B-B14F-4D97-AF65-F5344CB8AC3E}">
        <p14:creationId xmlns:p14="http://schemas.microsoft.com/office/powerpoint/2010/main" val="1789136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425882" y="2469668"/>
            <a:ext cx="4896544" cy="646331"/>
          </a:xfrm>
          <a:prstGeom prst="rect">
            <a:avLst/>
          </a:prstGeom>
          <a:noFill/>
        </p:spPr>
        <p:txBody>
          <a:bodyPr wrap="square" rtlCol="0">
            <a:spAutoFit/>
          </a:bodyPr>
          <a:lstStyle/>
          <a:p>
            <a:r>
              <a:rPr lang="tr-TR" sz="3600" b="1" dirty="0" smtClean="0">
                <a:solidFill>
                  <a:srgbClr val="C00000"/>
                </a:solidFill>
                <a:effectLst>
                  <a:outerShdw blurRad="38100" dist="38100" dir="2700000" algn="tl">
                    <a:srgbClr val="000000">
                      <a:alpha val="43137"/>
                    </a:srgbClr>
                  </a:outerShdw>
                </a:effectLst>
              </a:rPr>
              <a:t>Özel Muayene ve Tedavi</a:t>
            </a:r>
            <a:endParaRPr lang="tr-TR" sz="3600" b="1" dirty="0">
              <a:solidFill>
                <a:srgbClr val="C00000"/>
              </a:solidFill>
              <a:effectLst>
                <a:outerShdw blurRad="38100" dist="38100" dir="2700000" algn="tl">
                  <a:srgbClr val="000000">
                    <a:alpha val="43137"/>
                  </a:srgbClr>
                </a:outerShdw>
              </a:effectLst>
            </a:endParaRPr>
          </a:p>
        </p:txBody>
      </p:sp>
      <p:sp>
        <p:nvSpPr>
          <p:cNvPr id="3" name="Metin kutusu 2"/>
          <p:cNvSpPr txBox="1"/>
          <p:nvPr/>
        </p:nvSpPr>
        <p:spPr>
          <a:xfrm>
            <a:off x="2245862" y="3474658"/>
            <a:ext cx="5256584" cy="1815882"/>
          </a:xfrm>
          <a:prstGeom prst="rect">
            <a:avLst/>
          </a:prstGeom>
          <a:noFill/>
        </p:spPr>
        <p:txBody>
          <a:bodyPr wrap="square" rtlCol="0">
            <a:spAutoFit/>
          </a:bodyPr>
          <a:lstStyle/>
          <a:p>
            <a:pPr algn="ctr"/>
            <a:r>
              <a:rPr lang="tr-TR" sz="2800" dirty="0"/>
              <a:t>Veteriner hekimler, Kanuna ve yürürlükteki diğer mevzuata uygun işyeri açmadıkça, </a:t>
            </a:r>
            <a:r>
              <a:rPr lang="tr-TR" sz="2800" dirty="0" smtClean="0"/>
              <a:t>özel </a:t>
            </a:r>
            <a:r>
              <a:rPr lang="tr-TR" sz="2800" dirty="0"/>
              <a:t>muayene ve tedavi yapamazlar.</a:t>
            </a:r>
          </a:p>
        </p:txBody>
      </p:sp>
      <p:sp>
        <p:nvSpPr>
          <p:cNvPr id="4" name="Metin kutusu 3"/>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5" name="Metin kutusu 4"/>
          <p:cNvSpPr txBox="1"/>
          <p:nvPr/>
        </p:nvSpPr>
        <p:spPr>
          <a:xfrm>
            <a:off x="3059832" y="1080919"/>
            <a:ext cx="317099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8. Bölüm: Deontoloji</a:t>
            </a:r>
            <a:endParaRPr lang="tr-TR" sz="2800" dirty="0"/>
          </a:p>
        </p:txBody>
      </p:sp>
    </p:spTree>
    <p:extLst>
      <p:ext uri="{BB962C8B-B14F-4D97-AF65-F5344CB8AC3E}">
        <p14:creationId xmlns:p14="http://schemas.microsoft.com/office/powerpoint/2010/main" val="1214290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56986" y="2348880"/>
            <a:ext cx="7200800" cy="1200329"/>
          </a:xfrm>
          <a:prstGeom prst="rect">
            <a:avLst/>
          </a:prstGeom>
          <a:noFill/>
        </p:spPr>
        <p:txBody>
          <a:bodyPr wrap="square" rtlCol="0">
            <a:spAutoFit/>
          </a:bodyPr>
          <a:lstStyle/>
          <a:p>
            <a:pPr algn="ctr"/>
            <a:r>
              <a:rPr lang="tr-TR" sz="3600" b="1" dirty="0" smtClean="0">
                <a:solidFill>
                  <a:srgbClr val="C00000"/>
                </a:solidFill>
                <a:effectLst>
                  <a:outerShdw blurRad="38100" dist="38100" dir="2700000" algn="tl">
                    <a:srgbClr val="000000">
                      <a:alpha val="43137"/>
                    </a:srgbClr>
                  </a:outerShdw>
                </a:effectLst>
              </a:rPr>
              <a:t>Veteriner hekimin yanında çalışanlar…</a:t>
            </a:r>
            <a:endParaRPr lang="tr-TR" sz="3600" b="1" dirty="0">
              <a:solidFill>
                <a:srgbClr val="C00000"/>
              </a:solidFill>
              <a:effectLst>
                <a:outerShdw blurRad="38100" dist="38100" dir="2700000" algn="tl">
                  <a:srgbClr val="000000">
                    <a:alpha val="43137"/>
                  </a:srgbClr>
                </a:outerShdw>
              </a:effectLst>
            </a:endParaRPr>
          </a:p>
        </p:txBody>
      </p:sp>
      <p:sp>
        <p:nvSpPr>
          <p:cNvPr id="3" name="Metin kutusu 2"/>
          <p:cNvSpPr txBox="1"/>
          <p:nvPr/>
        </p:nvSpPr>
        <p:spPr>
          <a:xfrm>
            <a:off x="1691680" y="3645024"/>
            <a:ext cx="6408712" cy="2246769"/>
          </a:xfrm>
          <a:prstGeom prst="rect">
            <a:avLst/>
          </a:prstGeom>
          <a:noFill/>
        </p:spPr>
        <p:txBody>
          <a:bodyPr wrap="square" rtlCol="0">
            <a:spAutoFit/>
          </a:bodyPr>
          <a:lstStyle/>
          <a:p>
            <a:pPr algn="ctr"/>
            <a:r>
              <a:rPr lang="tr-TR" sz="2800" dirty="0" smtClean="0"/>
              <a:t>Veteriner hekimin iş yerinde meslekten olmayan kişiler, henüz hekim unvanı almamış olan öğrenciler hayvana müdahalede bulunamazlar, veteriner hekimliği faaliyetleri gösteremezler</a:t>
            </a:r>
            <a:endParaRPr lang="tr-TR" sz="2800" dirty="0"/>
          </a:p>
        </p:txBody>
      </p:sp>
      <p:sp>
        <p:nvSpPr>
          <p:cNvPr id="4" name="Metin kutusu 3"/>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5" name="Metin kutusu 4"/>
          <p:cNvSpPr txBox="1"/>
          <p:nvPr/>
        </p:nvSpPr>
        <p:spPr>
          <a:xfrm>
            <a:off x="3059832" y="980728"/>
            <a:ext cx="317099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8. Bölüm: Deontoloji</a:t>
            </a:r>
            <a:endParaRPr lang="tr-TR" sz="2800" dirty="0"/>
          </a:p>
        </p:txBody>
      </p:sp>
    </p:spTree>
    <p:extLst>
      <p:ext uri="{BB962C8B-B14F-4D97-AF65-F5344CB8AC3E}">
        <p14:creationId xmlns:p14="http://schemas.microsoft.com/office/powerpoint/2010/main" val="1654791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602988" y="1987098"/>
            <a:ext cx="4104456" cy="646331"/>
          </a:xfrm>
          <a:prstGeom prst="rect">
            <a:avLst/>
          </a:prstGeom>
          <a:noFill/>
        </p:spPr>
        <p:txBody>
          <a:bodyPr wrap="square" rtlCol="0">
            <a:spAutoFit/>
          </a:bodyPr>
          <a:lstStyle/>
          <a:p>
            <a:r>
              <a:rPr lang="tr-TR" sz="3600" b="1" dirty="0" smtClean="0">
                <a:solidFill>
                  <a:srgbClr val="C00000"/>
                </a:solidFill>
                <a:effectLst>
                  <a:outerShdw blurRad="38100" dist="38100" dir="2700000" algn="tl">
                    <a:srgbClr val="000000">
                      <a:alpha val="43137"/>
                    </a:srgbClr>
                  </a:outerShdw>
                </a:effectLst>
              </a:rPr>
              <a:t>Hasta hayvana özen</a:t>
            </a:r>
            <a:endParaRPr lang="tr-TR" sz="3600" b="1" dirty="0">
              <a:solidFill>
                <a:srgbClr val="C00000"/>
              </a:solidFill>
              <a:effectLst>
                <a:outerShdw blurRad="38100" dist="38100" dir="2700000" algn="tl">
                  <a:srgbClr val="000000">
                    <a:alpha val="43137"/>
                  </a:srgbClr>
                </a:outerShdw>
              </a:effectLst>
            </a:endParaRPr>
          </a:p>
        </p:txBody>
      </p:sp>
      <p:sp>
        <p:nvSpPr>
          <p:cNvPr id="3" name="Metin kutusu 2"/>
          <p:cNvSpPr txBox="1"/>
          <p:nvPr/>
        </p:nvSpPr>
        <p:spPr>
          <a:xfrm>
            <a:off x="83216" y="2780928"/>
            <a:ext cx="9144000" cy="1384995"/>
          </a:xfrm>
          <a:prstGeom prst="rect">
            <a:avLst/>
          </a:prstGeom>
          <a:noFill/>
        </p:spPr>
        <p:txBody>
          <a:bodyPr wrap="square" rtlCol="0">
            <a:spAutoFit/>
          </a:bodyPr>
          <a:lstStyle/>
          <a:p>
            <a:pPr algn="ctr"/>
            <a:r>
              <a:rPr lang="tr-TR" sz="2800" dirty="0" smtClean="0"/>
              <a:t>Veteriner hekim, hasta hayvana gerekli özeni göstermek, onu tedavi etmek ve hayatını kurtarma olasılığının bulunmadığı durumlarda bile acısını azaltmaya çalışmak zorundadır.</a:t>
            </a:r>
            <a:endParaRPr lang="tr-TR" sz="2800" dirty="0"/>
          </a:p>
        </p:txBody>
      </p:sp>
      <p:sp>
        <p:nvSpPr>
          <p:cNvPr id="4" name="Metin kutusu 3"/>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pic>
        <p:nvPicPr>
          <p:cNvPr id="5122" name="Picture 2" descr="http://www.tavsiyeediyorum.com/timage.php?u=2093&amp;dateline=1256593698&amp;type=pro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387787"/>
            <a:ext cx="2619728" cy="216127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veterinerkonsultasyon.com/wp-content/uploads/group-avatars/2/d7dffb7603837fa176b3312699e869ac-bp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519" y="4387787"/>
            <a:ext cx="2096085" cy="217004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petical.com.tr/web/static/content/ultrason/ultrasonografi-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387788"/>
            <a:ext cx="3076625" cy="2161276"/>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2995062" y="980728"/>
            <a:ext cx="317099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8. Bölüm: Deontoloji</a:t>
            </a:r>
            <a:endParaRPr lang="tr-TR" sz="2800" dirty="0"/>
          </a:p>
        </p:txBody>
      </p:sp>
    </p:spTree>
    <p:extLst>
      <p:ext uri="{BB962C8B-B14F-4D97-AF65-F5344CB8AC3E}">
        <p14:creationId xmlns:p14="http://schemas.microsoft.com/office/powerpoint/2010/main" val="876504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1629285"/>
            <a:ext cx="4032448" cy="646331"/>
          </a:xfrm>
          <a:prstGeom prst="rect">
            <a:avLst/>
          </a:prstGeom>
          <a:noFill/>
        </p:spPr>
        <p:txBody>
          <a:bodyPr wrap="square" rtlCol="0">
            <a:spAutoFit/>
          </a:bodyPr>
          <a:lstStyle/>
          <a:p>
            <a:r>
              <a:rPr lang="tr-TR" sz="3600" b="1" dirty="0" smtClean="0">
                <a:solidFill>
                  <a:srgbClr val="C00000"/>
                </a:solidFill>
                <a:effectLst>
                  <a:outerShdw blurRad="38100" dist="38100" dir="2700000" algn="tl">
                    <a:srgbClr val="000000">
                      <a:alpha val="43137"/>
                    </a:srgbClr>
                  </a:outerShdw>
                </a:effectLst>
              </a:rPr>
              <a:t>Hasta sahibine özen</a:t>
            </a:r>
            <a:endParaRPr lang="tr-TR" sz="3600" b="1" dirty="0">
              <a:solidFill>
                <a:srgbClr val="C00000"/>
              </a:solidFill>
              <a:effectLst>
                <a:outerShdw blurRad="38100" dist="38100" dir="2700000" algn="tl">
                  <a:srgbClr val="000000">
                    <a:alpha val="43137"/>
                  </a:srgbClr>
                </a:outerShdw>
              </a:effectLst>
            </a:endParaRPr>
          </a:p>
        </p:txBody>
      </p:sp>
      <p:sp>
        <p:nvSpPr>
          <p:cNvPr id="3" name="Metin kutusu 2"/>
          <p:cNvSpPr txBox="1"/>
          <p:nvPr/>
        </p:nvSpPr>
        <p:spPr>
          <a:xfrm>
            <a:off x="457494" y="2276872"/>
            <a:ext cx="4929724" cy="1384995"/>
          </a:xfrm>
          <a:prstGeom prst="rect">
            <a:avLst/>
          </a:prstGeom>
          <a:noFill/>
        </p:spPr>
        <p:txBody>
          <a:bodyPr wrap="square" rtlCol="0">
            <a:spAutoFit/>
          </a:bodyPr>
          <a:lstStyle/>
          <a:p>
            <a:pPr algn="ctr"/>
            <a:r>
              <a:rPr lang="tr-TR" sz="2800" dirty="0" smtClean="0"/>
              <a:t>Veteriner hekim, hasta sahibinin üzüntü ve duygusallığını anlayışla karşılamak zorundadır.</a:t>
            </a:r>
            <a:endParaRPr lang="tr-TR" sz="2800" dirty="0"/>
          </a:p>
        </p:txBody>
      </p:sp>
      <p:sp>
        <p:nvSpPr>
          <p:cNvPr id="4" name="Metin kutusu 3"/>
          <p:cNvSpPr txBox="1"/>
          <p:nvPr/>
        </p:nvSpPr>
        <p:spPr>
          <a:xfrm>
            <a:off x="4012527" y="3933056"/>
            <a:ext cx="4176464" cy="646331"/>
          </a:xfrm>
          <a:prstGeom prst="rect">
            <a:avLst/>
          </a:prstGeom>
          <a:noFill/>
        </p:spPr>
        <p:txBody>
          <a:bodyPr wrap="square" rtlCol="0">
            <a:spAutoFit/>
          </a:bodyPr>
          <a:lstStyle/>
          <a:p>
            <a:r>
              <a:rPr lang="tr-TR" sz="3600" b="1" dirty="0" smtClean="0">
                <a:solidFill>
                  <a:srgbClr val="C00000"/>
                </a:solidFill>
                <a:effectLst>
                  <a:outerShdw blurRad="38100" dist="38100" dir="2700000" algn="tl">
                    <a:srgbClr val="000000">
                      <a:alpha val="43137"/>
                    </a:srgbClr>
                  </a:outerShdw>
                </a:effectLst>
              </a:rPr>
              <a:t>Hasta sahibine uyarı</a:t>
            </a:r>
            <a:endParaRPr lang="tr-TR" sz="3600" b="1" dirty="0">
              <a:solidFill>
                <a:srgbClr val="C00000"/>
              </a:solidFill>
              <a:effectLst>
                <a:outerShdw blurRad="38100" dist="38100" dir="2700000" algn="tl">
                  <a:srgbClr val="000000">
                    <a:alpha val="43137"/>
                  </a:srgbClr>
                </a:outerShdw>
              </a:effectLst>
            </a:endParaRPr>
          </a:p>
        </p:txBody>
      </p:sp>
      <p:sp>
        <p:nvSpPr>
          <p:cNvPr id="5" name="Metin kutusu 4"/>
          <p:cNvSpPr txBox="1"/>
          <p:nvPr/>
        </p:nvSpPr>
        <p:spPr>
          <a:xfrm>
            <a:off x="3547389" y="4725144"/>
            <a:ext cx="5106740" cy="1815882"/>
          </a:xfrm>
          <a:prstGeom prst="rect">
            <a:avLst/>
          </a:prstGeom>
          <a:noFill/>
        </p:spPr>
        <p:txBody>
          <a:bodyPr wrap="square" rtlCol="0">
            <a:spAutoFit/>
          </a:bodyPr>
          <a:lstStyle/>
          <a:p>
            <a:pPr algn="ctr"/>
            <a:r>
              <a:rPr lang="tr-TR" sz="2800" dirty="0" smtClean="0"/>
              <a:t>Veteriner hekimin, hayvanın ve çevrenin sağlığı bakımından zorunlu bir durum varsa veteriner hekim hasta sahibini uyarabilir. </a:t>
            </a:r>
            <a:endParaRPr lang="tr-TR" sz="2800" dirty="0"/>
          </a:p>
        </p:txBody>
      </p:sp>
      <p:sp>
        <p:nvSpPr>
          <p:cNvPr id="6" name="Metin kutusu 5"/>
          <p:cNvSpPr txBox="1"/>
          <p:nvPr/>
        </p:nvSpPr>
        <p:spPr>
          <a:xfrm>
            <a:off x="1298550" y="188640"/>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7" name="Metin kutusu 6"/>
          <p:cNvSpPr txBox="1"/>
          <p:nvPr/>
        </p:nvSpPr>
        <p:spPr>
          <a:xfrm>
            <a:off x="2932406" y="980728"/>
            <a:ext cx="317099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8. Bölüm: Deontoloji</a:t>
            </a:r>
            <a:endParaRPr lang="tr-TR" sz="2800" dirty="0"/>
          </a:p>
        </p:txBody>
      </p:sp>
    </p:spTree>
    <p:extLst>
      <p:ext uri="{BB962C8B-B14F-4D97-AF65-F5344CB8AC3E}">
        <p14:creationId xmlns:p14="http://schemas.microsoft.com/office/powerpoint/2010/main" val="2313515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552" y="2713353"/>
            <a:ext cx="5400600" cy="769441"/>
          </a:xfrm>
          <a:prstGeom prst="rect">
            <a:avLst/>
          </a:prstGeom>
          <a:noFill/>
        </p:spPr>
        <p:txBody>
          <a:bodyPr wrap="square" rtlCol="0">
            <a:spAutoFit/>
          </a:bodyPr>
          <a:lstStyle/>
          <a:p>
            <a:r>
              <a:rPr lang="tr-TR" sz="4400" dirty="0" smtClean="0">
                <a:solidFill>
                  <a:srgbClr val="C00000"/>
                </a:solidFill>
                <a:effectLst>
                  <a:outerShdw blurRad="38100" dist="38100" dir="2700000" algn="tl">
                    <a:srgbClr val="000000">
                      <a:alpha val="43137"/>
                    </a:srgbClr>
                  </a:outerShdw>
                </a:effectLst>
              </a:rPr>
              <a:t>Konsültasyon nedir?</a:t>
            </a:r>
            <a:endParaRPr lang="tr-TR" sz="4400" dirty="0">
              <a:solidFill>
                <a:srgbClr val="C00000"/>
              </a:solidFill>
              <a:effectLst>
                <a:outerShdw blurRad="38100" dist="38100" dir="2700000" algn="tl">
                  <a:srgbClr val="000000">
                    <a:alpha val="43137"/>
                  </a:srgbClr>
                </a:outerShdw>
              </a:effectLst>
            </a:endParaRPr>
          </a:p>
        </p:txBody>
      </p:sp>
      <p:pic>
        <p:nvPicPr>
          <p:cNvPr id="3" name="Picture 4" descr="http://t2.gstatic.com/images?q=tbn:ANd9GcQz_MZlU-1IxwJJdHwJaEAJMNmfdHlVxlUDJ_7wE8E3bMEg-4nmXYDGv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975582"/>
            <a:ext cx="2073002" cy="501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67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184701" y="1909233"/>
            <a:ext cx="2880320" cy="646331"/>
          </a:xfrm>
          <a:prstGeom prst="rect">
            <a:avLst/>
          </a:prstGeom>
          <a:noFill/>
        </p:spPr>
        <p:txBody>
          <a:bodyPr wrap="square" rtlCol="0">
            <a:spAutoFit/>
          </a:bodyPr>
          <a:lstStyle/>
          <a:p>
            <a:r>
              <a:rPr lang="tr-TR" sz="3600" b="1" dirty="0" smtClean="0">
                <a:solidFill>
                  <a:srgbClr val="C00000"/>
                </a:solidFill>
                <a:effectLst>
                  <a:outerShdw blurRad="38100" dist="38100" dir="2700000" algn="tl">
                    <a:srgbClr val="000000">
                      <a:alpha val="43137"/>
                    </a:srgbClr>
                  </a:outerShdw>
                </a:effectLst>
              </a:rPr>
              <a:t>Konsültasyon</a:t>
            </a:r>
            <a:endParaRPr lang="tr-TR" sz="3600" b="1" dirty="0">
              <a:solidFill>
                <a:srgbClr val="C00000"/>
              </a:solidFill>
              <a:effectLst>
                <a:outerShdw blurRad="38100" dist="38100" dir="2700000" algn="tl">
                  <a:srgbClr val="000000">
                    <a:alpha val="43137"/>
                  </a:srgbClr>
                </a:outerShdw>
              </a:effectLst>
            </a:endParaRPr>
          </a:p>
        </p:txBody>
      </p:sp>
      <p:sp>
        <p:nvSpPr>
          <p:cNvPr id="3" name="Metin kutusu 2"/>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7" name="Dikdörtgen 6"/>
          <p:cNvSpPr/>
          <p:nvPr/>
        </p:nvSpPr>
        <p:spPr>
          <a:xfrm>
            <a:off x="1042285" y="4437112"/>
            <a:ext cx="7486186" cy="1384995"/>
          </a:xfrm>
          <a:prstGeom prst="rect">
            <a:avLst/>
          </a:prstGeom>
        </p:spPr>
        <p:txBody>
          <a:bodyPr wrap="square">
            <a:spAutoFit/>
          </a:bodyPr>
          <a:lstStyle/>
          <a:p>
            <a:pPr algn="ctr"/>
            <a:r>
              <a:rPr lang="tr-TR" sz="2800" dirty="0"/>
              <a:t>Veteriner hekim, hasta sahibinin konsültasyon dileğini saygıyla karşılar; ancak ret hakkı da saklıdır.</a:t>
            </a:r>
          </a:p>
        </p:txBody>
      </p:sp>
      <p:sp>
        <p:nvSpPr>
          <p:cNvPr id="8" name="Dikdörtgen 7"/>
          <p:cNvSpPr/>
          <p:nvPr/>
        </p:nvSpPr>
        <p:spPr>
          <a:xfrm>
            <a:off x="1042285" y="2780928"/>
            <a:ext cx="7486186" cy="1384995"/>
          </a:xfrm>
          <a:prstGeom prst="rect">
            <a:avLst/>
          </a:prstGeom>
        </p:spPr>
        <p:txBody>
          <a:bodyPr wrap="square">
            <a:spAutoFit/>
          </a:bodyPr>
          <a:lstStyle/>
          <a:p>
            <a:pPr algn="ctr"/>
            <a:r>
              <a:rPr lang="tr-TR" sz="2800" b="1" dirty="0">
                <a:effectLst>
                  <a:outerShdw blurRad="38100" dist="38100" dir="2700000" algn="tl">
                    <a:srgbClr val="000000">
                      <a:alpha val="43137"/>
                    </a:srgbClr>
                  </a:outerShdw>
                </a:effectLst>
              </a:rPr>
              <a:t>Ağır bir hasta hayvanın başında toplanan birden fazla veteriner hekimin birlikte verdikleri gerekçeli karar.</a:t>
            </a:r>
          </a:p>
        </p:txBody>
      </p:sp>
      <p:pic>
        <p:nvPicPr>
          <p:cNvPr id="6146" name="Picture 2" descr="http://3.bp.blogspot.com/-qcfd77fWSz0/TyqRJYUEmXI/AAAAAAAAA5M/mfs2GBDFDcw/s72-c/15688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26173"/>
            <a:ext cx="1656184"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2885995" y="1080919"/>
            <a:ext cx="317099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8. Bölüm: Deontoloji</a:t>
            </a:r>
            <a:endParaRPr lang="tr-TR" sz="2800" dirty="0"/>
          </a:p>
        </p:txBody>
      </p:sp>
    </p:spTree>
    <p:extLst>
      <p:ext uri="{BB962C8B-B14F-4D97-AF65-F5344CB8AC3E}">
        <p14:creationId xmlns:p14="http://schemas.microsoft.com/office/powerpoint/2010/main" val="4141524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5058" y="908720"/>
            <a:ext cx="8710055" cy="5078313"/>
          </a:xfrm>
          <a:prstGeom prst="rect">
            <a:avLst/>
          </a:prstGeom>
        </p:spPr>
        <p:txBody>
          <a:bodyPr wrap="square">
            <a:spAutoFit/>
          </a:bodyPr>
          <a:lstStyle/>
          <a:p>
            <a:r>
              <a:rPr lang="tr-TR" b="1" dirty="0" smtClean="0"/>
              <a:t>Konsültasyon tartışması</a:t>
            </a:r>
          </a:p>
          <a:p>
            <a:r>
              <a:rPr lang="tr-TR" dirty="0" smtClean="0"/>
              <a:t>Konsültasyon </a:t>
            </a:r>
            <a:r>
              <a:rPr lang="tr-TR" dirty="0"/>
              <a:t>tartışması hayvan sahibinden uzakta yapılır</a:t>
            </a:r>
            <a:r>
              <a:rPr lang="tr-TR" dirty="0" smtClean="0"/>
              <a:t>.</a:t>
            </a:r>
          </a:p>
          <a:p>
            <a:endParaRPr lang="tr-TR" dirty="0"/>
          </a:p>
          <a:p>
            <a:r>
              <a:rPr lang="tr-TR" b="1" dirty="0"/>
              <a:t>Konsültasyondaki görüş </a:t>
            </a:r>
            <a:r>
              <a:rPr lang="tr-TR" b="1" dirty="0" smtClean="0"/>
              <a:t>ayrılığı</a:t>
            </a:r>
          </a:p>
          <a:p>
            <a:r>
              <a:rPr lang="tr-TR" dirty="0" smtClean="0"/>
              <a:t>Yöntem</a:t>
            </a:r>
            <a:r>
              <a:rPr lang="tr-TR" dirty="0"/>
              <a:t>, teşhis ve tedavide bir değişiklik gerekirse, sonuç </a:t>
            </a:r>
            <a:r>
              <a:rPr lang="tr-TR" dirty="0" err="1"/>
              <a:t>konsultant</a:t>
            </a:r>
            <a:r>
              <a:rPr lang="tr-TR" dirty="0"/>
              <a:t> veteriner hekim tarafından meslek ve meslektaşına hiçbir eleştiri getirmeyecek şekilde hayvan sahibine anlatılmalıdır</a:t>
            </a:r>
            <a:r>
              <a:rPr lang="tr-TR" dirty="0" smtClean="0"/>
              <a:t>.</a:t>
            </a:r>
          </a:p>
          <a:p>
            <a:endParaRPr lang="tr-TR" dirty="0" smtClean="0"/>
          </a:p>
          <a:p>
            <a:r>
              <a:rPr lang="tr-TR" b="1" dirty="0" smtClean="0"/>
              <a:t>Konsültasyondaki </a:t>
            </a:r>
            <a:r>
              <a:rPr lang="tr-TR" b="1" dirty="0"/>
              <a:t>görüş ayrılığı</a:t>
            </a:r>
          </a:p>
          <a:p>
            <a:r>
              <a:rPr lang="tr-TR" dirty="0" err="1"/>
              <a:t>Konsultant</a:t>
            </a:r>
            <a:r>
              <a:rPr lang="tr-TR" dirty="0"/>
              <a:t> veteriner hekim ile hastayı önceden tedavi eden veteriner hekim arasında tedavi konusunda görüş ayrılığı doğarsa ve hayvan sahibi </a:t>
            </a:r>
            <a:r>
              <a:rPr lang="tr-TR" dirty="0" err="1"/>
              <a:t>konsultant</a:t>
            </a:r>
            <a:r>
              <a:rPr lang="tr-TR" dirty="0"/>
              <a:t> veteriner hekimin tedavi yöntemini tercih ederse, veteriner hekim hastayı bırakabilir</a:t>
            </a:r>
            <a:r>
              <a:rPr lang="tr-TR" dirty="0" smtClean="0"/>
              <a:t>.</a:t>
            </a:r>
          </a:p>
          <a:p>
            <a:endParaRPr lang="tr-TR" dirty="0"/>
          </a:p>
          <a:p>
            <a:r>
              <a:rPr lang="tr-TR" b="1" dirty="0" err="1"/>
              <a:t>Konsultant</a:t>
            </a:r>
            <a:r>
              <a:rPr lang="tr-TR" b="1" dirty="0"/>
              <a:t> veteriner hekimin tedaviyi uygun görmemesi</a:t>
            </a:r>
            <a:endParaRPr lang="tr-TR" dirty="0"/>
          </a:p>
          <a:p>
            <a:r>
              <a:rPr lang="tr-TR" dirty="0" err="1"/>
              <a:t>Konsultant</a:t>
            </a:r>
            <a:r>
              <a:rPr lang="tr-TR" dirty="0"/>
              <a:t> veteriner hekim, tedaviyi uygun görmezse bu konudaki görünüşü tartışmaya meydan vermeden bildirir ve gerekirse konsültasyon tutanağına görüşlerini yazarak imzalar. Tedaviyi değiştirecek hiçbir girişim de bulunmaz.</a:t>
            </a:r>
          </a:p>
          <a:p>
            <a:endParaRPr lang="tr-TR" dirty="0"/>
          </a:p>
        </p:txBody>
      </p:sp>
      <p:sp>
        <p:nvSpPr>
          <p:cNvPr id="3" name="Metin kutusu 2"/>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Tree>
    <p:extLst>
      <p:ext uri="{BB962C8B-B14F-4D97-AF65-F5344CB8AC3E}">
        <p14:creationId xmlns:p14="http://schemas.microsoft.com/office/powerpoint/2010/main" val="2834539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4" name="Dikdörtgen 3"/>
          <p:cNvSpPr/>
          <p:nvPr/>
        </p:nvSpPr>
        <p:spPr>
          <a:xfrm>
            <a:off x="490139" y="1628800"/>
            <a:ext cx="8208912" cy="3970318"/>
          </a:xfrm>
          <a:prstGeom prst="rect">
            <a:avLst/>
          </a:prstGeom>
        </p:spPr>
        <p:txBody>
          <a:bodyPr wrap="square">
            <a:spAutoFit/>
          </a:bodyPr>
          <a:lstStyle/>
          <a:p>
            <a:r>
              <a:rPr lang="tr-TR" b="1" dirty="0" smtClean="0"/>
              <a:t>Müdahale </a:t>
            </a:r>
            <a:r>
              <a:rPr lang="tr-TR" b="1" dirty="0"/>
              <a:t>edilen hasta hakkında bilgi alma</a:t>
            </a:r>
            <a:endParaRPr lang="tr-TR" dirty="0"/>
          </a:p>
          <a:p>
            <a:r>
              <a:rPr lang="tr-TR" dirty="0" smtClean="0"/>
              <a:t>Veteriner </a:t>
            </a:r>
            <a:r>
              <a:rPr lang="tr-TR" dirty="0"/>
              <a:t>hekim muayenesini yaptıktan sonra teşhise yardım olması bakımından, daha önce bir meslektaşı tarafından yapılmış bir müdahale varsa bunun hakkında bilgi alabilir. Ancak, meslektaşını eleştirmekten kaçınmak zorundadır</a:t>
            </a:r>
            <a:r>
              <a:rPr lang="tr-TR" dirty="0" smtClean="0"/>
              <a:t>.</a:t>
            </a:r>
          </a:p>
          <a:p>
            <a:endParaRPr lang="tr-TR" dirty="0"/>
          </a:p>
          <a:p>
            <a:r>
              <a:rPr lang="tr-TR" b="1" dirty="0" err="1" smtClean="0"/>
              <a:t>Konsultant</a:t>
            </a:r>
            <a:r>
              <a:rPr lang="tr-TR" b="1" dirty="0" smtClean="0"/>
              <a:t> </a:t>
            </a:r>
            <a:r>
              <a:rPr lang="tr-TR" b="1" dirty="0"/>
              <a:t>veteriner hekimin müdahalesi</a:t>
            </a:r>
            <a:endParaRPr lang="tr-TR" dirty="0"/>
          </a:p>
          <a:p>
            <a:r>
              <a:rPr lang="tr-TR" dirty="0" err="1" smtClean="0"/>
              <a:t>Konsultant</a:t>
            </a:r>
            <a:r>
              <a:rPr lang="tr-TR" dirty="0" smtClean="0"/>
              <a:t> </a:t>
            </a:r>
            <a:r>
              <a:rPr lang="tr-TR" dirty="0"/>
              <a:t>veteriner hekim, meslektaşı olmadan olayla ilgilenmeyip meslektaşı ile baş başa yapacakları görüşme sonucunda serbestçe müdahalede bulunabilir. Kanılarını meslektaşı ile tartışmadan hasta sahibine açıklayamaz</a:t>
            </a:r>
            <a:r>
              <a:rPr lang="tr-TR" dirty="0" smtClean="0"/>
              <a:t>.</a:t>
            </a:r>
          </a:p>
          <a:p>
            <a:endParaRPr lang="tr-TR" dirty="0"/>
          </a:p>
          <a:p>
            <a:r>
              <a:rPr lang="tr-TR" b="1" dirty="0" smtClean="0"/>
              <a:t>İlk </a:t>
            </a:r>
            <a:r>
              <a:rPr lang="tr-TR" b="1" dirty="0"/>
              <a:t>veteriner hekimin onayı</a:t>
            </a:r>
            <a:endParaRPr lang="tr-TR" dirty="0"/>
          </a:p>
          <a:p>
            <a:r>
              <a:rPr lang="tr-TR" dirty="0" err="1" smtClean="0"/>
              <a:t>Konsultant</a:t>
            </a:r>
            <a:r>
              <a:rPr lang="tr-TR" dirty="0" smtClean="0"/>
              <a:t> </a:t>
            </a:r>
            <a:r>
              <a:rPr lang="tr-TR" dirty="0"/>
              <a:t>veteriner hekim, hasta hayvanın veya hasta sahiplerinin, ısrarlı isteği ve hayvanı tedavi eden ilk veteriner hekimin onayı olmadıkça hastayı tedavi edemez. İlk hekim bu durumu onaylamıyorsa hastayı bırakabilir.</a:t>
            </a:r>
          </a:p>
        </p:txBody>
      </p:sp>
    </p:spTree>
    <p:extLst>
      <p:ext uri="{BB962C8B-B14F-4D97-AF65-F5344CB8AC3E}">
        <p14:creationId xmlns:p14="http://schemas.microsoft.com/office/powerpoint/2010/main" val="873608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3" name="Dikdörtgen 2"/>
          <p:cNvSpPr/>
          <p:nvPr/>
        </p:nvSpPr>
        <p:spPr>
          <a:xfrm>
            <a:off x="349749" y="2492896"/>
            <a:ext cx="8691413" cy="3477875"/>
          </a:xfrm>
          <a:prstGeom prst="rect">
            <a:avLst/>
          </a:prstGeom>
        </p:spPr>
        <p:txBody>
          <a:bodyPr wrap="square">
            <a:spAutoFit/>
          </a:bodyPr>
          <a:lstStyle/>
          <a:p>
            <a:pPr algn="just"/>
            <a:r>
              <a:rPr lang="tr-TR" sz="2000" dirty="0" smtClean="0"/>
              <a:t>Veteriner </a:t>
            </a:r>
            <a:r>
              <a:rPr lang="tr-TR" sz="2000" dirty="0"/>
              <a:t>hekimler, bağlı oldukları oda tarafından hazırlanan ve Merkez Konseyi tarafından onaylanan, </a:t>
            </a:r>
            <a:r>
              <a:rPr lang="tr-TR" sz="2000" b="1" dirty="0">
                <a:solidFill>
                  <a:srgbClr val="C00000"/>
                </a:solidFill>
              </a:rPr>
              <a:t>muayene tetkik ve tedavi ücretleri </a:t>
            </a:r>
            <a:r>
              <a:rPr lang="tr-TR" sz="2000" dirty="0"/>
              <a:t>ile </a:t>
            </a:r>
            <a:r>
              <a:rPr lang="tr-TR" sz="2000" b="1" dirty="0">
                <a:solidFill>
                  <a:srgbClr val="C00000"/>
                </a:solidFill>
              </a:rPr>
              <a:t>iş sözleşmeleri </a:t>
            </a:r>
            <a:r>
              <a:rPr lang="tr-TR" sz="2000" dirty="0"/>
              <a:t>için belirlenen asgari ücretlere uymak zorundadır. Veteriner hekimlerin gerekli gördükleri durumlarda hasta sahibinden muayene ve uygulayacağı tedavi için</a:t>
            </a:r>
            <a:r>
              <a:rPr lang="tr-TR" sz="2000" b="1" dirty="0">
                <a:solidFill>
                  <a:srgbClr val="C00000"/>
                </a:solidFill>
              </a:rPr>
              <a:t> ücret almamaya </a:t>
            </a:r>
            <a:r>
              <a:rPr lang="tr-TR" sz="2000" dirty="0"/>
              <a:t>hakları vardır. Ücret alınırsa, alınan ücret asgari ücretin altında olamaz</a:t>
            </a:r>
            <a:r>
              <a:rPr lang="tr-TR" sz="2000" dirty="0" smtClean="0"/>
              <a:t>.</a:t>
            </a:r>
          </a:p>
          <a:p>
            <a:pPr algn="just"/>
            <a:endParaRPr lang="tr-TR" sz="2000" dirty="0"/>
          </a:p>
          <a:p>
            <a:pPr algn="just"/>
            <a:r>
              <a:rPr lang="tr-TR" sz="2000" dirty="0"/>
              <a:t>Hasta hayvanın sahibine önceden bildirilmeyen veya onun onayı alınmadan çağrılan yardımcı veteriner hekim için ayrıca ücret istenemez.</a:t>
            </a:r>
          </a:p>
          <a:p>
            <a:pPr algn="just"/>
            <a:endParaRPr lang="tr-TR" sz="2000" dirty="0" smtClean="0"/>
          </a:p>
          <a:p>
            <a:pPr algn="just"/>
            <a:endParaRPr lang="tr-TR" sz="2000" dirty="0"/>
          </a:p>
        </p:txBody>
      </p:sp>
      <p:sp>
        <p:nvSpPr>
          <p:cNvPr id="4" name="Dikdörtgen 3"/>
          <p:cNvSpPr/>
          <p:nvPr/>
        </p:nvSpPr>
        <p:spPr>
          <a:xfrm>
            <a:off x="1104167" y="1735553"/>
            <a:ext cx="7901971" cy="646331"/>
          </a:xfrm>
          <a:prstGeom prst="rect">
            <a:avLst/>
          </a:prstGeom>
        </p:spPr>
        <p:txBody>
          <a:bodyPr wrap="none">
            <a:spAutoFit/>
          </a:bodyPr>
          <a:lstStyle/>
          <a:p>
            <a:r>
              <a:rPr lang="tr-TR" sz="3600" b="1" dirty="0">
                <a:solidFill>
                  <a:srgbClr val="C00000"/>
                </a:solidFill>
              </a:rPr>
              <a:t>Ücretlerin alınmasında uyulacak kurallar</a:t>
            </a:r>
            <a:endParaRPr lang="tr-TR" sz="3600" dirty="0">
              <a:solidFill>
                <a:srgbClr val="C00000"/>
              </a:solidFill>
            </a:endParaRPr>
          </a:p>
        </p:txBody>
      </p:sp>
      <p:sp>
        <p:nvSpPr>
          <p:cNvPr id="5" name="Metin kutusu 4"/>
          <p:cNvSpPr txBox="1"/>
          <p:nvPr/>
        </p:nvSpPr>
        <p:spPr>
          <a:xfrm>
            <a:off x="2987824" y="1053474"/>
            <a:ext cx="317099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8. Bölüm: Deontoloji</a:t>
            </a:r>
            <a:endParaRPr lang="tr-TR" sz="2800" dirty="0"/>
          </a:p>
        </p:txBody>
      </p:sp>
    </p:spTree>
    <p:extLst>
      <p:ext uri="{BB962C8B-B14F-4D97-AF65-F5344CB8AC3E}">
        <p14:creationId xmlns:p14="http://schemas.microsoft.com/office/powerpoint/2010/main" val="419331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71600" y="1268760"/>
            <a:ext cx="7560840" cy="2677656"/>
          </a:xfrm>
          <a:prstGeom prst="rect">
            <a:avLst/>
          </a:prstGeom>
          <a:noFill/>
        </p:spPr>
        <p:txBody>
          <a:bodyPr wrap="square" rtlCol="0">
            <a:spAutoFit/>
          </a:bodyPr>
          <a:lstStyle/>
          <a:p>
            <a:r>
              <a:rPr lang="tr-TR" sz="2800" dirty="0" smtClean="0"/>
              <a:t>		    Yönetmeliğin Amacı</a:t>
            </a:r>
          </a:p>
          <a:p>
            <a:endParaRPr lang="tr-TR" sz="2800" dirty="0"/>
          </a:p>
          <a:p>
            <a:pPr algn="ctr"/>
            <a:r>
              <a:rPr lang="tr-TR" sz="2800" dirty="0" err="1" smtClean="0"/>
              <a:t>TVHB’nin</a:t>
            </a:r>
            <a:r>
              <a:rPr lang="tr-TR" sz="2800" dirty="0" smtClean="0"/>
              <a:t> örgütlenmesine, </a:t>
            </a:r>
          </a:p>
          <a:p>
            <a:pPr algn="ctr"/>
            <a:r>
              <a:rPr lang="tr-TR" sz="2800" dirty="0" smtClean="0"/>
              <a:t>hizmetlerinin yürütülmesine ve </a:t>
            </a:r>
          </a:p>
          <a:p>
            <a:pPr algn="ctr"/>
            <a:r>
              <a:rPr lang="tr-TR" sz="2800" dirty="0" smtClean="0"/>
              <a:t>veteriner hekimlerin uyması gereken kurallara ilişkin usul ve esasları düzenlemek</a:t>
            </a:r>
            <a:endParaRPr lang="tr-TR" sz="2800" dirty="0"/>
          </a:p>
        </p:txBody>
      </p:sp>
      <p:sp>
        <p:nvSpPr>
          <p:cNvPr id="4" name="Metin kutusu 3"/>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Tree>
    <p:extLst>
      <p:ext uri="{BB962C8B-B14F-4D97-AF65-F5344CB8AC3E}">
        <p14:creationId xmlns:p14="http://schemas.microsoft.com/office/powerpoint/2010/main" val="3862380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28475" y="2204864"/>
            <a:ext cx="8235846" cy="4431983"/>
          </a:xfrm>
          <a:prstGeom prst="rect">
            <a:avLst/>
          </a:prstGeom>
        </p:spPr>
        <p:txBody>
          <a:bodyPr wrap="square">
            <a:spAutoFit/>
          </a:bodyPr>
          <a:lstStyle/>
          <a:p>
            <a:r>
              <a:rPr lang="tr-TR" sz="2400" dirty="0" smtClean="0"/>
              <a:t>Kamu </a:t>
            </a:r>
            <a:r>
              <a:rPr lang="tr-TR" sz="2400" dirty="0"/>
              <a:t>dışında çalışacak veteriner hekimler, işverenle aralarında düzenledikleri </a:t>
            </a:r>
            <a:r>
              <a:rPr lang="tr-TR" sz="2400" dirty="0">
                <a:solidFill>
                  <a:srgbClr val="FF0000"/>
                </a:solidFill>
              </a:rPr>
              <a:t>sözleşmeyi </a:t>
            </a:r>
            <a:r>
              <a:rPr lang="tr-TR" sz="2400" dirty="0"/>
              <a:t>bağlı bulundukları odaya </a:t>
            </a:r>
            <a:r>
              <a:rPr lang="tr-TR" sz="2400" dirty="0">
                <a:solidFill>
                  <a:srgbClr val="FF0000"/>
                </a:solidFill>
              </a:rPr>
              <a:t>onaylatmak</a:t>
            </a:r>
            <a:r>
              <a:rPr lang="tr-TR" sz="2400" dirty="0"/>
              <a:t> zorundadırlar. </a:t>
            </a:r>
            <a:endParaRPr lang="tr-TR" sz="2400" dirty="0" smtClean="0"/>
          </a:p>
          <a:p>
            <a:endParaRPr lang="tr-TR" sz="2400" dirty="0"/>
          </a:p>
          <a:p>
            <a:pPr algn="just"/>
            <a:r>
              <a:rPr lang="tr-TR" sz="2400" dirty="0" smtClean="0"/>
              <a:t>Sözleşmeleri </a:t>
            </a:r>
            <a:r>
              <a:rPr lang="tr-TR" sz="2400" dirty="0"/>
              <a:t>yapılan veya yenilenen veteriner hekimler ile serbest çalışacak veteriner hekimlere, iş yerine asılmak üzere Merkez Konseyi tarafından sıra numarası verilerek düzenlenmiş, düzenlenme yılı için geçerli, fotoğraflı </a:t>
            </a:r>
            <a:r>
              <a:rPr lang="tr-TR" sz="2400" dirty="0">
                <a:solidFill>
                  <a:srgbClr val="FF0000"/>
                </a:solidFill>
              </a:rPr>
              <a:t>Veteriner Hekim Çalışma Belgesi, </a:t>
            </a:r>
            <a:r>
              <a:rPr lang="tr-TR" sz="2400" dirty="0"/>
              <a:t>oda tarafından verilir. Veteriner hekim çalışma belgeleri ilk düzenlenme tarihine bakılmaksızın her yıl Ocak ayında yenilenir.</a:t>
            </a:r>
          </a:p>
          <a:p>
            <a:r>
              <a:rPr lang="tr-TR" dirty="0"/>
              <a:t>	</a:t>
            </a:r>
          </a:p>
        </p:txBody>
      </p:sp>
      <p:sp>
        <p:nvSpPr>
          <p:cNvPr id="3" name="Metin kutusu 2"/>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4" name="Dikdörtgen 3"/>
          <p:cNvSpPr/>
          <p:nvPr/>
        </p:nvSpPr>
        <p:spPr>
          <a:xfrm>
            <a:off x="647707" y="1558533"/>
            <a:ext cx="8275342" cy="646331"/>
          </a:xfrm>
          <a:prstGeom prst="rect">
            <a:avLst/>
          </a:prstGeom>
        </p:spPr>
        <p:txBody>
          <a:bodyPr wrap="none">
            <a:spAutoFit/>
          </a:bodyPr>
          <a:lstStyle/>
          <a:p>
            <a:r>
              <a:rPr lang="tr-TR" sz="3600" b="1" dirty="0">
                <a:solidFill>
                  <a:srgbClr val="C00000"/>
                </a:solidFill>
                <a:effectLst>
                  <a:outerShdw blurRad="38100" dist="38100" dir="2700000" algn="tl">
                    <a:srgbClr val="000000">
                      <a:alpha val="43137"/>
                    </a:srgbClr>
                  </a:outerShdw>
                </a:effectLst>
              </a:rPr>
              <a:t>Kamu Dışında İstihdam ve Serbest Çalışma</a:t>
            </a:r>
            <a:endParaRPr lang="tr-TR" sz="3600" dirty="0">
              <a:solidFill>
                <a:srgbClr val="C00000"/>
              </a:solidFill>
              <a:effectLst>
                <a:outerShdw blurRad="38100" dist="38100" dir="2700000" algn="tl">
                  <a:srgbClr val="000000">
                    <a:alpha val="43137"/>
                  </a:srgbClr>
                </a:outerShdw>
              </a:effectLst>
            </a:endParaRPr>
          </a:p>
        </p:txBody>
      </p:sp>
      <p:sp>
        <p:nvSpPr>
          <p:cNvPr id="5" name="Metin kutusu 4"/>
          <p:cNvSpPr txBox="1"/>
          <p:nvPr/>
        </p:nvSpPr>
        <p:spPr>
          <a:xfrm>
            <a:off x="2931943" y="898772"/>
            <a:ext cx="317099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8. Bölüm: Deontoloji</a:t>
            </a:r>
            <a:endParaRPr lang="tr-TR" sz="2800" dirty="0"/>
          </a:p>
        </p:txBody>
      </p:sp>
    </p:spTree>
    <p:extLst>
      <p:ext uri="{BB962C8B-B14F-4D97-AF65-F5344CB8AC3E}">
        <p14:creationId xmlns:p14="http://schemas.microsoft.com/office/powerpoint/2010/main" val="7444900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aseket.com.tr/belgeler/10_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95" y="470037"/>
            <a:ext cx="8451995" cy="5911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2361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23728" y="2431085"/>
            <a:ext cx="6840760" cy="3539430"/>
          </a:xfrm>
          <a:prstGeom prst="rect">
            <a:avLst/>
          </a:prstGeom>
        </p:spPr>
        <p:txBody>
          <a:bodyPr wrap="square">
            <a:spAutoFit/>
          </a:bodyPr>
          <a:lstStyle/>
          <a:p>
            <a:pPr algn="ctr"/>
            <a:r>
              <a:rPr lang="tr-TR" sz="2800" dirty="0"/>
              <a:t>Veteriner hekimler, mevzuat hükümleri çerçevesinde </a:t>
            </a:r>
            <a:r>
              <a:rPr lang="tr-TR" sz="2800" dirty="0">
                <a:solidFill>
                  <a:srgbClr val="C00000"/>
                </a:solidFill>
              </a:rPr>
              <a:t>muayenehane, poliklinik veya hastane açmak suretiyle </a:t>
            </a:r>
            <a:r>
              <a:rPr lang="tr-TR" sz="2800" dirty="0"/>
              <a:t>mesleklerini serbestçe icra ederler. </a:t>
            </a:r>
            <a:endParaRPr lang="tr-TR" sz="2800" dirty="0" smtClean="0"/>
          </a:p>
          <a:p>
            <a:pPr algn="ctr"/>
            <a:endParaRPr lang="tr-TR" sz="2800" dirty="0"/>
          </a:p>
          <a:p>
            <a:pPr algn="ctr"/>
            <a:r>
              <a:rPr lang="tr-TR" sz="2800" dirty="0" smtClean="0"/>
              <a:t>Kamu </a:t>
            </a:r>
            <a:r>
              <a:rPr lang="tr-TR" sz="2800" dirty="0"/>
              <a:t>ve diğer kurumlarda çalışan veteriner hekimler de </a:t>
            </a:r>
            <a:r>
              <a:rPr lang="tr-TR" sz="2800" dirty="0">
                <a:solidFill>
                  <a:srgbClr val="FF0000"/>
                </a:solidFill>
              </a:rPr>
              <a:t>ancak bu şartın yerine getirilmesi </a:t>
            </a:r>
            <a:r>
              <a:rPr lang="tr-TR" sz="2800" dirty="0"/>
              <a:t>ile özel meslekî hizmet verebilirler.</a:t>
            </a:r>
          </a:p>
        </p:txBody>
      </p:sp>
      <p:sp>
        <p:nvSpPr>
          <p:cNvPr id="3" name="Metin kutusu 2"/>
          <p:cNvSpPr txBox="1"/>
          <p:nvPr/>
        </p:nvSpPr>
        <p:spPr>
          <a:xfrm>
            <a:off x="4175956" y="1778054"/>
            <a:ext cx="2736304" cy="646331"/>
          </a:xfrm>
          <a:prstGeom prst="rect">
            <a:avLst/>
          </a:prstGeom>
          <a:noFill/>
        </p:spPr>
        <p:txBody>
          <a:bodyPr wrap="square" rtlCol="0">
            <a:spAutoFit/>
          </a:bodyPr>
          <a:lstStyle/>
          <a:p>
            <a:r>
              <a:rPr lang="tr-TR" sz="3600" b="1" dirty="0" smtClean="0">
                <a:solidFill>
                  <a:srgbClr val="C00000"/>
                </a:solidFill>
              </a:rPr>
              <a:t>«</a:t>
            </a:r>
            <a:r>
              <a:rPr lang="tr-TR" sz="3600" b="1" dirty="0" err="1" smtClean="0">
                <a:solidFill>
                  <a:srgbClr val="C00000"/>
                </a:solidFill>
              </a:rPr>
              <a:t>Çantacılık</a:t>
            </a:r>
            <a:r>
              <a:rPr lang="tr-TR" sz="3600" b="1" dirty="0" smtClean="0">
                <a:solidFill>
                  <a:srgbClr val="C00000"/>
                </a:solidFill>
              </a:rPr>
              <a:t>»</a:t>
            </a:r>
            <a:endParaRPr lang="tr-TR" sz="3600" b="1" dirty="0">
              <a:solidFill>
                <a:srgbClr val="C00000"/>
              </a:solidFill>
            </a:endParaRPr>
          </a:p>
        </p:txBody>
      </p:sp>
      <p:sp>
        <p:nvSpPr>
          <p:cNvPr id="4" name="Metin kutusu 3"/>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pic>
        <p:nvPicPr>
          <p:cNvPr id="2050" name="Picture 2" descr="http://i.tmgrup.com.tr/es/2012/06/19/603x328/546042443141.jpg?546454454987120619031045"/>
          <p:cNvPicPr>
            <a:picLocks noChangeAspect="1" noChangeArrowheads="1"/>
          </p:cNvPicPr>
          <p:nvPr/>
        </p:nvPicPr>
        <p:blipFill rotWithShape="1">
          <a:blip r:embed="rId2">
            <a:extLst>
              <a:ext uri="{28A0092B-C50C-407E-A947-70E740481C1C}">
                <a14:useLocalDpi xmlns:a14="http://schemas.microsoft.com/office/drawing/2010/main" val="0"/>
              </a:ext>
            </a:extLst>
          </a:blip>
          <a:srcRect r="74969"/>
          <a:stretch/>
        </p:blipFill>
        <p:spPr bwMode="auto">
          <a:xfrm>
            <a:off x="184889" y="1052735"/>
            <a:ext cx="1680120" cy="5548555"/>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059832" y="1007935"/>
            <a:ext cx="317099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8. Bölüm: Deontoloji</a:t>
            </a:r>
            <a:endParaRPr lang="tr-TR" sz="2800" dirty="0"/>
          </a:p>
        </p:txBody>
      </p:sp>
    </p:spTree>
    <p:extLst>
      <p:ext uri="{BB962C8B-B14F-4D97-AF65-F5344CB8AC3E}">
        <p14:creationId xmlns:p14="http://schemas.microsoft.com/office/powerpoint/2010/main" val="20628048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3" name="Metin kutusu 2"/>
          <p:cNvSpPr txBox="1"/>
          <p:nvPr/>
        </p:nvSpPr>
        <p:spPr>
          <a:xfrm>
            <a:off x="1968771" y="1628800"/>
            <a:ext cx="5976664" cy="646331"/>
          </a:xfrm>
          <a:prstGeom prst="rect">
            <a:avLst/>
          </a:prstGeom>
          <a:noFill/>
        </p:spPr>
        <p:txBody>
          <a:bodyPr wrap="square" rtlCol="0">
            <a:spAutoFit/>
          </a:bodyPr>
          <a:lstStyle/>
          <a:p>
            <a:r>
              <a:rPr lang="tr-TR" sz="3600" b="1" dirty="0" smtClean="0">
                <a:solidFill>
                  <a:srgbClr val="C00000"/>
                </a:solidFill>
                <a:effectLst>
                  <a:outerShdw blurRad="38100" dist="38100" dir="2700000" algn="tl">
                    <a:srgbClr val="000000">
                      <a:alpha val="43137"/>
                    </a:srgbClr>
                  </a:outerShdw>
                </a:effectLst>
              </a:rPr>
              <a:t>Meslektaşlar arası ilişkiler</a:t>
            </a:r>
            <a:endParaRPr lang="tr-TR" sz="3600" b="1" dirty="0">
              <a:solidFill>
                <a:srgbClr val="C00000"/>
              </a:solidFill>
              <a:effectLst>
                <a:outerShdw blurRad="38100" dist="38100" dir="2700000" algn="tl">
                  <a:srgbClr val="000000">
                    <a:alpha val="43137"/>
                  </a:srgbClr>
                </a:outerShdw>
              </a:effectLst>
            </a:endParaRPr>
          </a:p>
        </p:txBody>
      </p:sp>
      <p:sp>
        <p:nvSpPr>
          <p:cNvPr id="4" name="Dikdörtgen 3"/>
          <p:cNvSpPr/>
          <p:nvPr/>
        </p:nvSpPr>
        <p:spPr>
          <a:xfrm>
            <a:off x="469682" y="2289603"/>
            <a:ext cx="8674318" cy="2677656"/>
          </a:xfrm>
          <a:prstGeom prst="rect">
            <a:avLst/>
          </a:prstGeom>
        </p:spPr>
        <p:txBody>
          <a:bodyPr wrap="square">
            <a:spAutoFit/>
          </a:bodyPr>
          <a:lstStyle/>
          <a:p>
            <a:pPr algn="just"/>
            <a:r>
              <a:rPr lang="tr-TR" sz="2400" dirty="0"/>
              <a:t>Veteriner </a:t>
            </a:r>
            <a:r>
              <a:rPr lang="tr-TR" sz="2400" dirty="0" smtClean="0"/>
              <a:t>Hekimler</a:t>
            </a:r>
            <a:r>
              <a:rPr lang="tr-TR" sz="2400" dirty="0"/>
              <a:t>, </a:t>
            </a:r>
            <a:endParaRPr lang="tr-TR" sz="2400" dirty="0" smtClean="0"/>
          </a:p>
          <a:p>
            <a:pPr algn="just"/>
            <a:endParaRPr lang="tr-TR" sz="2400" dirty="0" smtClean="0"/>
          </a:p>
          <a:p>
            <a:pPr algn="just"/>
            <a:r>
              <a:rPr lang="tr-TR" sz="2400" dirty="0" smtClean="0">
                <a:latin typeface="Calibri"/>
                <a:cs typeface="Calibri"/>
              </a:rPr>
              <a:t>↘</a:t>
            </a:r>
            <a:r>
              <a:rPr lang="tr-TR" sz="2400" dirty="0" smtClean="0"/>
              <a:t>kendi </a:t>
            </a:r>
            <a:r>
              <a:rPr lang="tr-TR" sz="2400" dirty="0"/>
              <a:t>aralarında olumlu ve uyumlu meslektaş ilişkileri kurarlar, </a:t>
            </a:r>
            <a:endParaRPr lang="tr-TR" sz="2400" dirty="0" smtClean="0"/>
          </a:p>
          <a:p>
            <a:pPr algn="just"/>
            <a:r>
              <a:rPr lang="tr-TR" sz="2400" dirty="0">
                <a:cs typeface="Calibri"/>
              </a:rPr>
              <a:t>↘ </a:t>
            </a:r>
            <a:r>
              <a:rPr lang="tr-TR" sz="2400" dirty="0" smtClean="0"/>
              <a:t>maddi </a:t>
            </a:r>
            <a:r>
              <a:rPr lang="tr-TR" sz="2400" dirty="0"/>
              <a:t>ve manevi bakımdan birbirlerine yardımcı olurlar, </a:t>
            </a:r>
            <a:endParaRPr lang="tr-TR" sz="2400" dirty="0" smtClean="0"/>
          </a:p>
          <a:p>
            <a:pPr algn="just"/>
            <a:r>
              <a:rPr lang="tr-TR" sz="2400" dirty="0">
                <a:cs typeface="Calibri"/>
              </a:rPr>
              <a:t>↘ </a:t>
            </a:r>
            <a:r>
              <a:rPr lang="tr-TR" sz="2400" dirty="0" smtClean="0"/>
              <a:t>meslekî </a:t>
            </a:r>
            <a:r>
              <a:rPr lang="tr-TR" sz="2400" dirty="0"/>
              <a:t>düşünce ve eylemlerine uzmanlıklarına, bilimsel yetenek ve kişisel becerilerine karşılıklı saygı duyarlar. </a:t>
            </a:r>
            <a:endParaRPr lang="tr-TR" sz="2400" dirty="0" smtClean="0"/>
          </a:p>
          <a:p>
            <a:pPr algn="just"/>
            <a:endParaRPr lang="tr-TR" sz="2400" dirty="0"/>
          </a:p>
        </p:txBody>
      </p:sp>
      <p:sp>
        <p:nvSpPr>
          <p:cNvPr id="5" name="Dikdörtgen 4"/>
          <p:cNvSpPr/>
          <p:nvPr/>
        </p:nvSpPr>
        <p:spPr>
          <a:xfrm>
            <a:off x="1835696" y="4965268"/>
            <a:ext cx="5904656" cy="1569660"/>
          </a:xfrm>
          <a:prstGeom prst="rect">
            <a:avLst/>
          </a:prstGeom>
        </p:spPr>
        <p:txBody>
          <a:bodyPr wrap="square">
            <a:spAutoFit/>
          </a:bodyPr>
          <a:lstStyle/>
          <a:p>
            <a:pPr algn="ctr"/>
            <a:r>
              <a:rPr lang="tr-TR" sz="2400" dirty="0"/>
              <a:t>Uyuşmazlıklarında önce aralarında anlaşma yolu ararlar, </a:t>
            </a:r>
            <a:r>
              <a:rPr lang="tr-TR" sz="2400" dirty="0" smtClean="0"/>
              <a:t> bu </a:t>
            </a:r>
            <a:r>
              <a:rPr lang="tr-TR" sz="2400" dirty="0"/>
              <a:t>sağlanamazsa meslek organlarının aracılığına başvurmak zorundadırlar.</a:t>
            </a:r>
          </a:p>
        </p:txBody>
      </p:sp>
      <p:sp>
        <p:nvSpPr>
          <p:cNvPr id="6" name="Metin kutusu 5"/>
          <p:cNvSpPr txBox="1"/>
          <p:nvPr/>
        </p:nvSpPr>
        <p:spPr>
          <a:xfrm>
            <a:off x="2915816" y="927215"/>
            <a:ext cx="317099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8. Bölüm: Deontoloji</a:t>
            </a:r>
            <a:endParaRPr lang="tr-TR" sz="2800" dirty="0"/>
          </a:p>
        </p:txBody>
      </p:sp>
    </p:spTree>
    <p:extLst>
      <p:ext uri="{BB962C8B-B14F-4D97-AF65-F5344CB8AC3E}">
        <p14:creationId xmlns:p14="http://schemas.microsoft.com/office/powerpoint/2010/main" val="2341798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3" name="Dikdörtgen 2"/>
          <p:cNvSpPr/>
          <p:nvPr/>
        </p:nvSpPr>
        <p:spPr>
          <a:xfrm>
            <a:off x="323528" y="2276872"/>
            <a:ext cx="8424936" cy="4031873"/>
          </a:xfrm>
          <a:prstGeom prst="rect">
            <a:avLst/>
          </a:prstGeom>
        </p:spPr>
        <p:txBody>
          <a:bodyPr wrap="square">
            <a:spAutoFit/>
          </a:bodyPr>
          <a:lstStyle/>
          <a:p>
            <a:r>
              <a:rPr lang="tr-TR" sz="3200" dirty="0"/>
              <a:t>V</a:t>
            </a:r>
            <a:r>
              <a:rPr lang="tr-TR" sz="3200" dirty="0" smtClean="0"/>
              <a:t>eteriner </a:t>
            </a:r>
            <a:r>
              <a:rPr lang="tr-TR" sz="3200" dirty="0"/>
              <a:t>H</a:t>
            </a:r>
            <a:r>
              <a:rPr lang="tr-TR" sz="3200" dirty="0" smtClean="0"/>
              <a:t>ekim</a:t>
            </a:r>
            <a:r>
              <a:rPr lang="tr-TR" sz="3200" dirty="0"/>
              <a:t>, </a:t>
            </a:r>
            <a:endParaRPr lang="tr-TR" sz="3200" dirty="0" smtClean="0"/>
          </a:p>
          <a:p>
            <a:endParaRPr lang="tr-TR" sz="3200" dirty="0"/>
          </a:p>
          <a:p>
            <a:r>
              <a:rPr lang="tr-TR" sz="3200" dirty="0"/>
              <a:t>M</a:t>
            </a:r>
            <a:r>
              <a:rPr lang="tr-TR" sz="3200" dirty="0" smtClean="0"/>
              <a:t>eslektaşını </a:t>
            </a:r>
            <a:r>
              <a:rPr lang="tr-TR" sz="3200" dirty="0"/>
              <a:t>yermez, </a:t>
            </a:r>
            <a:endParaRPr lang="tr-TR" sz="3200" dirty="0" smtClean="0"/>
          </a:p>
          <a:p>
            <a:r>
              <a:rPr lang="tr-TR" sz="3200" dirty="0" smtClean="0"/>
              <a:t>onu </a:t>
            </a:r>
            <a:r>
              <a:rPr lang="tr-TR" sz="3200" dirty="0"/>
              <a:t>küçük düşürecek söz, yazı veya hakarette bulunamaz. </a:t>
            </a:r>
            <a:endParaRPr lang="tr-TR" sz="3200" dirty="0" smtClean="0"/>
          </a:p>
          <a:p>
            <a:endParaRPr lang="tr-TR" sz="3200" dirty="0"/>
          </a:p>
          <a:p>
            <a:r>
              <a:rPr lang="tr-TR" sz="3200" dirty="0" smtClean="0"/>
              <a:t>Meslekten </a:t>
            </a:r>
            <a:r>
              <a:rPr lang="tr-TR" sz="3200" dirty="0"/>
              <a:t>olmayan bir kişinin böylesi eylemlerine karşı da meslektaşını korumak zorundadır.</a:t>
            </a:r>
          </a:p>
        </p:txBody>
      </p:sp>
      <p:sp>
        <p:nvSpPr>
          <p:cNvPr id="4" name="Dikdörtgen 3"/>
          <p:cNvSpPr/>
          <p:nvPr/>
        </p:nvSpPr>
        <p:spPr>
          <a:xfrm>
            <a:off x="2135374" y="1604139"/>
            <a:ext cx="5233292" cy="1015663"/>
          </a:xfrm>
          <a:prstGeom prst="rect">
            <a:avLst/>
          </a:prstGeom>
        </p:spPr>
        <p:txBody>
          <a:bodyPr wrap="none">
            <a:spAutoFit/>
          </a:bodyPr>
          <a:lstStyle/>
          <a:p>
            <a:pPr algn="ctr"/>
            <a:r>
              <a:rPr lang="tr-TR" sz="3600" b="1" dirty="0">
                <a:solidFill>
                  <a:srgbClr val="C00000"/>
                </a:solidFill>
                <a:effectLst>
                  <a:outerShdw blurRad="38100" dist="38100" dir="2700000" algn="tl">
                    <a:srgbClr val="000000">
                      <a:alpha val="43137"/>
                    </a:srgbClr>
                  </a:outerShdw>
                </a:effectLst>
              </a:rPr>
              <a:t>Meslektaşlar arası </a:t>
            </a:r>
            <a:r>
              <a:rPr lang="tr-TR" sz="3600" b="1" dirty="0" smtClean="0">
                <a:solidFill>
                  <a:srgbClr val="C00000"/>
                </a:solidFill>
                <a:effectLst>
                  <a:outerShdw blurRad="38100" dist="38100" dir="2700000" algn="tl">
                    <a:srgbClr val="000000">
                      <a:alpha val="43137"/>
                    </a:srgbClr>
                  </a:outerShdw>
                </a:effectLst>
              </a:rPr>
              <a:t>ilişkiler </a:t>
            </a:r>
          </a:p>
          <a:p>
            <a:pPr algn="ctr"/>
            <a:r>
              <a:rPr lang="tr-TR" sz="2400" b="1" dirty="0" smtClean="0">
                <a:solidFill>
                  <a:srgbClr val="C00000"/>
                </a:solidFill>
                <a:effectLst>
                  <a:outerShdw blurRad="38100" dist="38100" dir="2700000" algn="tl">
                    <a:srgbClr val="000000">
                      <a:alpha val="43137"/>
                    </a:srgbClr>
                  </a:outerShdw>
                </a:effectLst>
              </a:rPr>
              <a:t>(Madde-100)</a:t>
            </a:r>
            <a:endParaRPr lang="tr-TR" sz="2400" b="1" dirty="0">
              <a:solidFill>
                <a:srgbClr val="C00000"/>
              </a:solidFill>
              <a:effectLst>
                <a:outerShdw blurRad="38100" dist="38100" dir="2700000" algn="tl">
                  <a:srgbClr val="000000">
                    <a:alpha val="43137"/>
                  </a:srgbClr>
                </a:outerShdw>
              </a:effectLst>
            </a:endParaRPr>
          </a:p>
        </p:txBody>
      </p:sp>
      <p:sp>
        <p:nvSpPr>
          <p:cNvPr id="5" name="Metin kutusu 4"/>
          <p:cNvSpPr txBox="1"/>
          <p:nvPr/>
        </p:nvSpPr>
        <p:spPr>
          <a:xfrm>
            <a:off x="2841162" y="1080919"/>
            <a:ext cx="317099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8. Bölüm: Deontoloji</a:t>
            </a:r>
            <a:endParaRPr lang="tr-TR" sz="2800" dirty="0"/>
          </a:p>
        </p:txBody>
      </p:sp>
    </p:spTree>
    <p:extLst>
      <p:ext uri="{BB962C8B-B14F-4D97-AF65-F5344CB8AC3E}">
        <p14:creationId xmlns:p14="http://schemas.microsoft.com/office/powerpoint/2010/main" val="3727416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3" name="Dikdörtgen 2"/>
          <p:cNvSpPr/>
          <p:nvPr/>
        </p:nvSpPr>
        <p:spPr>
          <a:xfrm>
            <a:off x="1403648" y="2420888"/>
            <a:ext cx="7054138" cy="4031873"/>
          </a:xfrm>
          <a:prstGeom prst="rect">
            <a:avLst/>
          </a:prstGeom>
        </p:spPr>
        <p:txBody>
          <a:bodyPr wrap="square">
            <a:spAutoFit/>
          </a:bodyPr>
          <a:lstStyle/>
          <a:p>
            <a:pPr algn="ctr"/>
            <a:r>
              <a:rPr lang="tr-TR" sz="3200" dirty="0"/>
              <a:t>Veteriner hekim gerektiğinde meslektaşını yardıma çağırabileceği gibi, kısa süre için iş yerinin yönetimini de devredebilir. </a:t>
            </a:r>
            <a:endParaRPr lang="tr-TR" sz="3200" dirty="0" smtClean="0"/>
          </a:p>
          <a:p>
            <a:pPr algn="ctr"/>
            <a:endParaRPr lang="tr-TR" sz="3200" dirty="0"/>
          </a:p>
          <a:p>
            <a:pPr algn="ctr"/>
            <a:r>
              <a:rPr lang="tr-TR" sz="3200" dirty="0" smtClean="0"/>
              <a:t>Ancak</a:t>
            </a:r>
            <a:r>
              <a:rPr lang="tr-TR" sz="3200" dirty="0"/>
              <a:t>, bir ayı aşan durumlarda bağlı oldukları odaya durumu bildirmek zorundadır.</a:t>
            </a:r>
          </a:p>
        </p:txBody>
      </p:sp>
      <p:sp>
        <p:nvSpPr>
          <p:cNvPr id="4" name="Dikdörtgen 3"/>
          <p:cNvSpPr/>
          <p:nvPr/>
        </p:nvSpPr>
        <p:spPr>
          <a:xfrm>
            <a:off x="2075229" y="1735941"/>
            <a:ext cx="5360122" cy="646331"/>
          </a:xfrm>
          <a:prstGeom prst="rect">
            <a:avLst/>
          </a:prstGeom>
        </p:spPr>
        <p:txBody>
          <a:bodyPr wrap="none">
            <a:spAutoFit/>
          </a:bodyPr>
          <a:lstStyle/>
          <a:p>
            <a:r>
              <a:rPr lang="tr-TR" sz="3600" b="1" dirty="0">
                <a:solidFill>
                  <a:srgbClr val="C00000"/>
                </a:solidFill>
                <a:effectLst>
                  <a:outerShdw blurRad="38100" dist="38100" dir="2700000" algn="tl">
                    <a:srgbClr val="000000">
                      <a:alpha val="43137"/>
                    </a:srgbClr>
                  </a:outerShdw>
                </a:effectLst>
              </a:rPr>
              <a:t>İşyerinin geçici olarak devri</a:t>
            </a:r>
            <a:endParaRPr lang="tr-TR" sz="3600" dirty="0">
              <a:solidFill>
                <a:srgbClr val="C00000"/>
              </a:solidFill>
              <a:effectLst>
                <a:outerShdw blurRad="38100" dist="38100" dir="2700000" algn="tl">
                  <a:srgbClr val="000000">
                    <a:alpha val="43137"/>
                  </a:srgbClr>
                </a:outerShdw>
              </a:effectLst>
            </a:endParaRPr>
          </a:p>
        </p:txBody>
      </p:sp>
      <p:sp>
        <p:nvSpPr>
          <p:cNvPr id="5" name="Metin kutusu 4"/>
          <p:cNvSpPr txBox="1"/>
          <p:nvPr/>
        </p:nvSpPr>
        <p:spPr>
          <a:xfrm>
            <a:off x="2987824" y="903675"/>
            <a:ext cx="317099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8. Bölüm: Deontoloji</a:t>
            </a:r>
            <a:endParaRPr lang="tr-TR" sz="2800" dirty="0"/>
          </a:p>
        </p:txBody>
      </p:sp>
    </p:spTree>
    <p:extLst>
      <p:ext uri="{BB962C8B-B14F-4D97-AF65-F5344CB8AC3E}">
        <p14:creationId xmlns:p14="http://schemas.microsoft.com/office/powerpoint/2010/main" val="1031828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3" name="Dikdörtgen 2"/>
          <p:cNvSpPr/>
          <p:nvPr/>
        </p:nvSpPr>
        <p:spPr>
          <a:xfrm>
            <a:off x="1331640" y="2142933"/>
            <a:ext cx="6475299" cy="1015663"/>
          </a:xfrm>
          <a:prstGeom prst="rect">
            <a:avLst/>
          </a:prstGeom>
        </p:spPr>
        <p:txBody>
          <a:bodyPr wrap="none">
            <a:spAutoFit/>
          </a:bodyPr>
          <a:lstStyle/>
          <a:p>
            <a:r>
              <a:rPr lang="tr-TR" sz="3600" b="1" dirty="0">
                <a:solidFill>
                  <a:srgbClr val="C00000"/>
                </a:solidFill>
              </a:rPr>
              <a:t>Stajyer öğrencilerin </a:t>
            </a:r>
            <a:r>
              <a:rPr lang="tr-TR" sz="3600" b="1" dirty="0" smtClean="0">
                <a:solidFill>
                  <a:srgbClr val="C00000"/>
                </a:solidFill>
              </a:rPr>
              <a:t>yetiştirilmesi</a:t>
            </a:r>
          </a:p>
          <a:p>
            <a:r>
              <a:rPr lang="tr-TR" sz="2400" b="1" dirty="0" smtClean="0">
                <a:solidFill>
                  <a:srgbClr val="C00000"/>
                </a:solidFill>
              </a:rPr>
              <a:t>                            (Madde-105)</a:t>
            </a:r>
            <a:endParaRPr lang="tr-TR" sz="2400" dirty="0">
              <a:solidFill>
                <a:srgbClr val="C00000"/>
              </a:solidFill>
            </a:endParaRPr>
          </a:p>
        </p:txBody>
      </p:sp>
      <p:sp>
        <p:nvSpPr>
          <p:cNvPr id="4" name="Dikdörtgen 3"/>
          <p:cNvSpPr/>
          <p:nvPr/>
        </p:nvSpPr>
        <p:spPr>
          <a:xfrm>
            <a:off x="179512" y="3284984"/>
            <a:ext cx="8568952" cy="3046988"/>
          </a:xfrm>
          <a:prstGeom prst="rect">
            <a:avLst/>
          </a:prstGeom>
        </p:spPr>
        <p:txBody>
          <a:bodyPr wrap="square">
            <a:spAutoFit/>
          </a:bodyPr>
          <a:lstStyle/>
          <a:p>
            <a:pPr algn="ctr"/>
            <a:r>
              <a:rPr lang="tr-TR" sz="3200" dirty="0"/>
              <a:t>Veteriner hekimler, genç meslektaşlarının ve stajyer öğrencilerin yetişmelerinde onlara bilgi ve görgülerini aktarabilecek ortamı hazırlamak, çalışmalarına katkıda bulunmak, meslekî sevgi ve saygının yerleşmesini ve olumlu yönde gelişmesini sağlayacak şekilde hareket etmek zorundadırlar.</a:t>
            </a:r>
          </a:p>
        </p:txBody>
      </p:sp>
      <p:sp>
        <p:nvSpPr>
          <p:cNvPr id="5" name="Metin kutusu 4"/>
          <p:cNvSpPr txBox="1"/>
          <p:nvPr/>
        </p:nvSpPr>
        <p:spPr>
          <a:xfrm>
            <a:off x="2841162" y="1080919"/>
            <a:ext cx="317099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8. Bölüm: Deontoloji</a:t>
            </a:r>
            <a:endParaRPr lang="tr-TR" sz="2800" dirty="0"/>
          </a:p>
        </p:txBody>
      </p:sp>
    </p:spTree>
    <p:extLst>
      <p:ext uri="{BB962C8B-B14F-4D97-AF65-F5344CB8AC3E}">
        <p14:creationId xmlns:p14="http://schemas.microsoft.com/office/powerpoint/2010/main" val="3802289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3" name="Dikdörtgen 2"/>
          <p:cNvSpPr/>
          <p:nvPr/>
        </p:nvSpPr>
        <p:spPr>
          <a:xfrm>
            <a:off x="593304" y="2456765"/>
            <a:ext cx="4766561" cy="4247317"/>
          </a:xfrm>
          <a:prstGeom prst="rect">
            <a:avLst/>
          </a:prstGeom>
        </p:spPr>
        <p:txBody>
          <a:bodyPr wrap="square">
            <a:spAutoFit/>
          </a:bodyPr>
          <a:lstStyle/>
          <a:p>
            <a:endParaRPr lang="tr-TR" dirty="0" smtClean="0"/>
          </a:p>
          <a:p>
            <a:r>
              <a:rPr lang="tr-TR" sz="2800" dirty="0" smtClean="0"/>
              <a:t>Veteriner </a:t>
            </a:r>
            <a:r>
              <a:rPr lang="tr-TR" sz="2800" dirty="0"/>
              <a:t>hekim, muayenehanede beyaz gömlek ve işin özelliğine göre özel giysi giyer. </a:t>
            </a:r>
          </a:p>
          <a:p>
            <a:endParaRPr lang="tr-TR" sz="2800" dirty="0"/>
          </a:p>
          <a:p>
            <a:r>
              <a:rPr lang="tr-TR" sz="2800" dirty="0"/>
              <a:t>Diğer yardımcı personele ise ayrı renkte iş ortamına uygun giysiler kullandırmak zorundadır.</a:t>
            </a:r>
          </a:p>
        </p:txBody>
      </p:sp>
      <p:sp>
        <p:nvSpPr>
          <p:cNvPr id="4" name="Dikdörtgen 3"/>
          <p:cNvSpPr/>
          <p:nvPr/>
        </p:nvSpPr>
        <p:spPr>
          <a:xfrm>
            <a:off x="1005282" y="1810434"/>
            <a:ext cx="3890873" cy="646331"/>
          </a:xfrm>
          <a:prstGeom prst="rect">
            <a:avLst/>
          </a:prstGeom>
        </p:spPr>
        <p:txBody>
          <a:bodyPr wrap="none">
            <a:spAutoFit/>
          </a:bodyPr>
          <a:lstStyle/>
          <a:p>
            <a:r>
              <a:rPr lang="tr-TR" sz="3600" b="1" dirty="0">
                <a:solidFill>
                  <a:srgbClr val="C00000"/>
                </a:solidFill>
                <a:effectLst>
                  <a:outerShdw blurRad="38100" dist="38100" dir="2700000" algn="tl">
                    <a:srgbClr val="000000">
                      <a:alpha val="43137"/>
                    </a:srgbClr>
                  </a:outerShdw>
                </a:effectLst>
              </a:rPr>
              <a:t>Kıyafet zorunluluğu</a:t>
            </a:r>
          </a:p>
        </p:txBody>
      </p:sp>
      <p:sp>
        <p:nvSpPr>
          <p:cNvPr id="5" name="Metin kutusu 4"/>
          <p:cNvSpPr txBox="1"/>
          <p:nvPr/>
        </p:nvSpPr>
        <p:spPr>
          <a:xfrm>
            <a:off x="2841162" y="1080919"/>
            <a:ext cx="317099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8. Bölüm: Deontoloji</a:t>
            </a:r>
            <a:endParaRPr lang="tr-TR" sz="2800" dirty="0"/>
          </a:p>
        </p:txBody>
      </p:sp>
      <p:pic>
        <p:nvPicPr>
          <p:cNvPr id="6" name="Picture 2" descr="http://t3.gstatic.com/images?q=tbn:ANd9GcR5tX8kahddoOHwHg4BL2GNKm4s1KdWFVd5gI22fiC12tOwlZJ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605" y="2119744"/>
            <a:ext cx="3565525"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033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3" name="Metin kutusu 2"/>
          <p:cNvSpPr txBox="1"/>
          <p:nvPr/>
        </p:nvSpPr>
        <p:spPr>
          <a:xfrm>
            <a:off x="1528695" y="1196752"/>
            <a:ext cx="6552728"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3200" dirty="0" smtClean="0"/>
              <a:t>10. Bölüm: Disiplin Suçları ve Cezaları</a:t>
            </a:r>
            <a:endParaRPr lang="tr-TR" sz="3200" dirty="0"/>
          </a:p>
        </p:txBody>
      </p:sp>
      <p:sp>
        <p:nvSpPr>
          <p:cNvPr id="4" name="Dikdörtgen 3"/>
          <p:cNvSpPr/>
          <p:nvPr/>
        </p:nvSpPr>
        <p:spPr>
          <a:xfrm>
            <a:off x="1187624" y="2996952"/>
            <a:ext cx="6408712" cy="1754326"/>
          </a:xfrm>
          <a:prstGeom prst="rect">
            <a:avLst/>
          </a:prstGeom>
        </p:spPr>
        <p:txBody>
          <a:bodyPr wrap="square">
            <a:spAutoFit/>
          </a:bodyPr>
          <a:lstStyle/>
          <a:p>
            <a:r>
              <a:rPr lang="tr-TR" dirty="0"/>
              <a:t>	</a:t>
            </a:r>
            <a:r>
              <a:rPr lang="tr-TR" sz="3600" dirty="0"/>
              <a:t>a) Yazılı </a:t>
            </a:r>
            <a:r>
              <a:rPr lang="tr-TR" sz="3600" dirty="0" smtClean="0"/>
              <a:t>ihtar </a:t>
            </a:r>
            <a:endParaRPr lang="tr-TR" sz="3600" dirty="0"/>
          </a:p>
          <a:p>
            <a:r>
              <a:rPr lang="tr-TR" sz="3600" dirty="0"/>
              <a:t>	</a:t>
            </a:r>
            <a:r>
              <a:rPr lang="tr-TR" sz="3600" dirty="0" smtClean="0"/>
              <a:t>b) Para cezası</a:t>
            </a:r>
            <a:endParaRPr lang="tr-TR" sz="3600" dirty="0"/>
          </a:p>
          <a:p>
            <a:r>
              <a:rPr lang="tr-TR" sz="3600" dirty="0"/>
              <a:t>	c) </a:t>
            </a:r>
            <a:r>
              <a:rPr lang="tr-TR" sz="3600" dirty="0" smtClean="0"/>
              <a:t>Meslekten men cezası</a:t>
            </a:r>
            <a:endParaRPr lang="tr-TR" sz="3600" dirty="0"/>
          </a:p>
        </p:txBody>
      </p:sp>
      <p:sp>
        <p:nvSpPr>
          <p:cNvPr id="5" name="Metin kutusu 4"/>
          <p:cNvSpPr txBox="1"/>
          <p:nvPr/>
        </p:nvSpPr>
        <p:spPr>
          <a:xfrm>
            <a:off x="2906510" y="2063750"/>
            <a:ext cx="2961634" cy="584775"/>
          </a:xfrm>
          <a:prstGeom prst="rect">
            <a:avLst/>
          </a:prstGeom>
          <a:noFill/>
        </p:spPr>
        <p:txBody>
          <a:bodyPr wrap="square" rtlCol="0">
            <a:spAutoFit/>
          </a:bodyPr>
          <a:lstStyle/>
          <a:p>
            <a:r>
              <a:rPr lang="tr-TR" sz="3200" dirty="0" smtClean="0">
                <a:solidFill>
                  <a:srgbClr val="C00000"/>
                </a:solidFill>
                <a:effectLst>
                  <a:outerShdw blurRad="38100" dist="38100" dir="2700000" algn="tl">
                    <a:srgbClr val="000000">
                      <a:alpha val="43137"/>
                    </a:srgbClr>
                  </a:outerShdw>
                </a:effectLst>
              </a:rPr>
              <a:t>Disiplin Cezaları</a:t>
            </a:r>
            <a:endParaRPr lang="tr-TR" sz="32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73493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3" name="Dikdörtgen 2"/>
          <p:cNvSpPr/>
          <p:nvPr/>
        </p:nvSpPr>
        <p:spPr>
          <a:xfrm>
            <a:off x="2710058" y="2780928"/>
            <a:ext cx="3854517" cy="646331"/>
          </a:xfrm>
          <a:prstGeom prst="rect">
            <a:avLst/>
          </a:prstGeom>
        </p:spPr>
        <p:txBody>
          <a:bodyPr wrap="none">
            <a:spAutoFit/>
          </a:bodyPr>
          <a:lstStyle/>
          <a:p>
            <a:r>
              <a:rPr lang="tr-TR" sz="3600" dirty="0"/>
              <a:t>a) Yazılı </a:t>
            </a:r>
            <a:r>
              <a:rPr lang="tr-TR" sz="3600" dirty="0" smtClean="0"/>
              <a:t>ihtar cezası </a:t>
            </a:r>
            <a:endParaRPr lang="tr-TR" sz="3600" dirty="0"/>
          </a:p>
        </p:txBody>
      </p:sp>
      <p:sp>
        <p:nvSpPr>
          <p:cNvPr id="4" name="Dikdörtgen 3"/>
          <p:cNvSpPr/>
          <p:nvPr/>
        </p:nvSpPr>
        <p:spPr>
          <a:xfrm>
            <a:off x="1362976" y="3933056"/>
            <a:ext cx="7059430" cy="1569660"/>
          </a:xfrm>
          <a:prstGeom prst="rect">
            <a:avLst/>
          </a:prstGeom>
        </p:spPr>
        <p:txBody>
          <a:bodyPr wrap="square">
            <a:spAutoFit/>
          </a:bodyPr>
          <a:lstStyle/>
          <a:p>
            <a:r>
              <a:rPr lang="tr-TR" sz="3200" dirty="0" smtClean="0"/>
              <a:t>Mesleğin uygulanması sırasında düzenli </a:t>
            </a:r>
            <a:r>
              <a:rPr lang="tr-TR" sz="3200" dirty="0"/>
              <a:t>bir tutum ve davranış içinde </a:t>
            </a:r>
            <a:r>
              <a:rPr lang="tr-TR" sz="3200" dirty="0" smtClean="0"/>
              <a:t>olunması </a:t>
            </a:r>
            <a:r>
              <a:rPr lang="tr-TR" sz="3200" dirty="0"/>
              <a:t>gerektiğinin yazı ile bildirilmesidir. </a:t>
            </a:r>
          </a:p>
        </p:txBody>
      </p:sp>
      <p:sp>
        <p:nvSpPr>
          <p:cNvPr id="5" name="Metin kutusu 4"/>
          <p:cNvSpPr txBox="1"/>
          <p:nvPr/>
        </p:nvSpPr>
        <p:spPr>
          <a:xfrm>
            <a:off x="1939389" y="1196752"/>
            <a:ext cx="5691977"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10. Bölüm: Disiplin Suçları ve Cezaları</a:t>
            </a:r>
            <a:endParaRPr lang="tr-TR" sz="2800" dirty="0"/>
          </a:p>
        </p:txBody>
      </p:sp>
    </p:spTree>
    <p:extLst>
      <p:ext uri="{BB962C8B-B14F-4D97-AF65-F5344CB8AC3E}">
        <p14:creationId xmlns:p14="http://schemas.microsoft.com/office/powerpoint/2010/main" val="3036128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365082" y="1728064"/>
            <a:ext cx="4752528" cy="584775"/>
          </a:xfrm>
          <a:prstGeom prst="rect">
            <a:avLst/>
          </a:prstGeom>
          <a:noFill/>
        </p:spPr>
        <p:txBody>
          <a:bodyPr wrap="square" rtlCol="0">
            <a:spAutoFit/>
          </a:bodyPr>
          <a:lstStyle/>
          <a:p>
            <a:r>
              <a:rPr lang="tr-TR" sz="3200" u="sng" dirty="0" smtClean="0"/>
              <a:t>Veteriner Hekim Tanımları</a:t>
            </a:r>
            <a:endParaRPr lang="tr-TR" sz="3200" u="sng" dirty="0"/>
          </a:p>
        </p:txBody>
      </p:sp>
      <p:sp>
        <p:nvSpPr>
          <p:cNvPr id="3" name="Metin kutusu 2"/>
          <p:cNvSpPr txBox="1"/>
          <p:nvPr/>
        </p:nvSpPr>
        <p:spPr>
          <a:xfrm>
            <a:off x="752930" y="2636912"/>
            <a:ext cx="806489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b="1" dirty="0" smtClean="0"/>
              <a:t>Kamu Veteriner Hekimi</a:t>
            </a:r>
          </a:p>
          <a:p>
            <a:endParaRPr lang="tr-TR" b="1" dirty="0" smtClean="0"/>
          </a:p>
          <a:p>
            <a:r>
              <a:rPr lang="tr-TR" dirty="0" smtClean="0"/>
              <a:t>657 sayılı Devlet </a:t>
            </a:r>
            <a:r>
              <a:rPr lang="tr-TR" dirty="0"/>
              <a:t>M</a:t>
            </a:r>
            <a:r>
              <a:rPr lang="tr-TR" dirty="0" smtClean="0"/>
              <a:t>emurları Kanunu’na tabi olarak çalışan veteriner hekim</a:t>
            </a:r>
            <a:endParaRPr lang="tr-TR" dirty="0"/>
          </a:p>
        </p:txBody>
      </p:sp>
      <p:sp>
        <p:nvSpPr>
          <p:cNvPr id="4" name="Metin kutusu 3"/>
          <p:cNvSpPr txBox="1"/>
          <p:nvPr/>
        </p:nvSpPr>
        <p:spPr>
          <a:xfrm>
            <a:off x="683568" y="4466729"/>
            <a:ext cx="8064896"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b="1" dirty="0" smtClean="0"/>
              <a:t>Serbest Veteriner Hekim</a:t>
            </a:r>
          </a:p>
          <a:p>
            <a:endParaRPr lang="tr-TR" dirty="0"/>
          </a:p>
          <a:p>
            <a:r>
              <a:rPr lang="tr-TR" dirty="0" smtClean="0"/>
              <a:t>Kanuna göre mesleğini serbest olarak icra etme yetkisine sahip veteriner hekim</a:t>
            </a:r>
            <a:endParaRPr lang="tr-TR" dirty="0"/>
          </a:p>
        </p:txBody>
      </p:sp>
      <p:sp>
        <p:nvSpPr>
          <p:cNvPr id="5" name="Metin kutusu 4"/>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Tree>
    <p:extLst>
      <p:ext uri="{BB962C8B-B14F-4D97-AF65-F5344CB8AC3E}">
        <p14:creationId xmlns:p14="http://schemas.microsoft.com/office/powerpoint/2010/main" val="30778558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3" name="Dikdörtgen 2"/>
          <p:cNvSpPr/>
          <p:nvPr/>
        </p:nvSpPr>
        <p:spPr>
          <a:xfrm>
            <a:off x="3287153" y="1916832"/>
            <a:ext cx="2700226" cy="646331"/>
          </a:xfrm>
          <a:prstGeom prst="rect">
            <a:avLst/>
          </a:prstGeom>
        </p:spPr>
        <p:txBody>
          <a:bodyPr wrap="none">
            <a:spAutoFit/>
          </a:bodyPr>
          <a:lstStyle/>
          <a:p>
            <a:r>
              <a:rPr lang="tr-TR" sz="3600" dirty="0"/>
              <a:t>b) Para cezası</a:t>
            </a:r>
          </a:p>
        </p:txBody>
      </p:sp>
      <p:sp>
        <p:nvSpPr>
          <p:cNvPr id="4" name="AutoShape 2" descr="data:image/jpeg;base64,/9j/4AAQSkZJRgABAQAAAQABAAD/2wBDAAkGBwgHBgkIBwgKCgkLDRYPDQwMDRsUFRAWIB0iIiAdHx8kKDQsJCYxJx8fLT0tMTU3Ojo6Iys/RD84QzQ5Ojf/2wBDAQoKCg0MDRoPDxo3JR8lNzc3Nzc3Nzc3Nzc3Nzc3Nzc3Nzc3Nzc3Nzc3Nzc3Nzc3Nzc3Nzc3Nzc3Nzc3Nzc3Nzf/wAARCACLALoDASIAAhEBAxEB/8QAHAAAAQUBAQEAAAAAAAAAAAAABAABAwUGAgcI/8QAPhAAAgEDAwEGAwYEBAUFAAAAAQIDAAQRBRIhMQYTIkFRYRQycUJSgZGhsRUjYsEHFnLRM0NjkvA0gsLh8f/EABoBAAIDAQEAAAAAAAAAAAAAAAMEAAECBQb/xAAnEQACAgEEAQUAAgMAAAAAAAAAAQIDEQQSITFBBRMiMlEUQnGBsf/aAAwDAQACEQMRAD8AzdPTlaaucezGpU9NUIKlSpVCCpUqVQgqVKlUIKlSpVCD0jTU9Qg3lTDrT0sVCCp6YnAradkuxyXsK3usI4hcZhgyVZh95scgeg/GtQg5vCA33wojumzFkimra6//AIf3lqr3Oj7rqDqYT/xU+n3v0P1rFEMrFXVldThlYEFT6EHpUlFxeGSm+u6OYMakaemNZCipUqVQhEs8sZw2HHvRKOkq7kyMdQfKgGnhHJkT/uzRFkIpWkLXnw2FyGMTMGPpwKcnSpcrs87pfULKnifKCNvtTYz0oU3jRMRuWUA4BIxmuW1BzwsKr9TmgezPJ1V6npms5DMUsUAb2cggMo+i4/WpLT+JXzYsIJrlv+kFA/7jxWlp5sE/VaM8JheKajINC1UgG6urG2YnhWO8n8RgVxdWF9aFzcW6GFRu7+KQMhH6EflWZUziGr19FjxnH+QampKyuu5WBU9CD1p6EOjUqVKoQVKlSqEFS8qetL2L7M/xq5+Ju1K6fCfF/wBVh9ke3r+VWk28IHbbGqDlIJ7F9mRdgarqKYtEO6GN+O9IPzH+kEfj9Ou8S5X4gbpVUHkZOAaa+uUijARB3KY5UZCD3HpVN8GuoFzav3e1slPskf0+n06V1qKVGJ5PWaqV9m59eDYW1yMDzX9aA17svpPaBS9xCEuMYW4j8Lj6+o9jUlggitkRckgeIGjEbzBII9KDOKzgquyUGpReGeSdoOwuraPulhT461H/ADIVO5R/Uv8AcZ/Csrmvo1JQQFk6+vlWf7RditK1sNKq/C3Z/wCfCAC3+odD+9LTp/Draf1R9Wr/AGeJ0qvO0PZTVdBZnuYe9tRz8TFyn/uHVfx496oxQGmuzsQsjOO6LyiqjaKIgiDOPNcNj8+ak+IilbCSDPQqw2n9aEIQjpTHB4O0j3rpHjg4qB7GmCliAMkk4AAySfSg4O8MqpAWJYgKh5BNbfQdLjgkjyVluJSVeTqIvZP7mpwllmoxcng50fs0co13brcTEgd0zfy4ifvY+Y+3QVt4uz8cVuxupTIIwD3aDYigegFRaaUjhmiVQJFxgDzI5qyi1CGS4U5/lzLtIPrSVtk5ddD9dMYibTdNgRHWxtdxIAfulyM0daiDZgQxjaxHCCqg3SxK9rI2ZYSdp9vL9KJjul8ZBAIO7jz4zS63IYVaaJNR7N6PqUZ72yjjkPSWEbGH4jr+NYHtJ2Uu9FDToxuLLGTKAAyf6h/ccfSvRra8VlBGM0cHimQq+CpGCp6Gts1XdZU+Ojwumrc9oOwrqXutFbehO5rZyPD7IfT2P5+VYmaN4Z3gmUpKnzIwwR+FUdSq2NizFnFKno7RdKuda1GOyswN7cs5+WNfNj/5zVpNvgJKSitz6QX2W7Pz6/f90mUto/FPN90fdH9Rr1ITWmnQxWVuEjjQbUQcdP3P61NYafa6LpsenWI2heWY9XPmT7mqK6mnhAt7m27xzkYIyJBngg+v7U/p6Vnk8zrdZK15XXglhiuZZCLSVSgY4Zj4lz5EedHQJbWH8nA3ucttHGfpQ2n2/wAFE8UxcmbqepX/AM9aPjt1gQZ8RJ+ZutOSeODmBUDr1IIzRAKscKRmg27wrtByT8p9KJRtiAcbuhxQZLPJtMkB6g8H0NdiV48Ecj0NIjfCJCcEcNQU5MrspEkYBBWRDkH2+tCfeAiLIXETxnd0PUMKzz9nezruzNoWnlmJJPcLyaLS67+RlVcqowJB0PqMeRruiqpeSlbKP1eD5iBA6V0HxUINdJywA5z5VghoOydrG92bm4BMS+Hp5mtnaK9vC7Yy0bBs+wPX8qr+z9qsFktjcJtkwWPuT1FWsM5h2JLggZRDj5h6GgzeWPVQ2oLunaOWO5hLENhuPOhr+dgonhOEY5OPst6j2NTMzWoRGO6Dqh9B6fhXEwUHwYeNuuPehtZQdMmv2e/sYtSt+biFdswXq6euPah4tR3DcrAgY59RiprHdYSZQ5UjjH96p9ZgWCZ7jTxhJOZIs4GfUf7VTjg3ksV1RhdtHuwEQZqwt9VYANu4rC297ulYnKuVwQ3ByKtba6UENKf5aY8I8zQpIinzyei6dqXeoMn86n1HS9P1aLZfQLLgcN0ZfoRyKythfKVUrlSfs5rS21zmI/vVKOS5LHKMJr3ZC4tLqIaUr3MUzhFRvmRj0B9vevQOzuiwdmtM7tMS3cgDTS9dze39I8qitpzBcCcuSoOCPwo7vGkmEokyrDy/ajUwXYLVX2TioyfH/SRAsjCaQHIXJyeKDaYSSfEHOOkY8seuK71GVmxawkZJBkOflX/eq7ULruRhQWfGFUelP1r8OVNuQUJcPvB8VTpIY4tzuJHdvCAKqdNleaUi4GAMElegrS9xGyA7eUHGP1rUpKLwYUW0Vz3YR1hdm3PwWUHw1Y2ltsTLszY+0epoSHx3DbF8K8L70U10inuVJLZxlRwprM3xwSKywsPl+7iwTjxA1VXqFiLOz8AJ8T4BUeoNWDTOFaKDupJwAXUnBx6+1PBFHbhmdiX6s7dT9aHHh5YR88A3dpaRZORgY5OarDqRyfD+lEXsz3jeHCwL5+tQYg9P0oynGP27MOLfR82jmrLRLdZ9QiVzhQck/SqtTg1quz+lTvp7Xa2zyK7YV0PK488UCTwsh647pYNA5kidXkOXA4byYVJNc5G88xtjePNT61Vpf90DHdZB6ZYEfvXTXCjxwSqy45QnrS+R3GC1tr/dEbW6bK9UfPnTxT919rcD1FZ97pSNqgj264+lQmS7J8Ace54qZLTNNNqccKkbto9D5VR3uuhnKx+Jfaq64W4YEzSUDsYjA49cVMZKlY10FNeo0m4jA6mj9Kld1R5CCQdwX9qoO9hQFG+bd6UTHPJHIkhVlUMDyCN1Rw44Mxs55PQNJcSOAcdc1tLSNTECQM+x6V51pN1yjx9GAI+lbqxnadYyhAJGCaGk+hrOUT3csUZXI3YzxnBoy1kCRBtuCBwB5UBqNlAgLh377ggkZzU2oXlvaIilgAFzj09SfbpRaoyXx8il/wAsPwd3Fylsu4rueQ52r1Y1n7+YSg3UUjd5ncQCcOnmPYjr+FSX05NzA7MRhWUgHIVj/wDhoMsTqEAiUlJ3DDP3vtD8+fxro014WWIXNZwgzSdSV2W2O5pC2BgZ8Pqa2NjKXjwfmXgisxo2lR2c80wbcWPg9k9P7Ve27mOUMeB0P0oV+3d8SQzglvnFnCwjGZHzsHSgrZ/4daPe3KlbhuArN8zHpxVw8UcoDSAEpkqT5VSIraxqYkb/ANJbnCKeQ55y3p+xGKqLTXJTTRZaRE4Z7mcL3sg5KqVyOuMHkfSub6ffK1uG6ctmiLmY20QEQ3SNwq+nvVPI2A+ZsKvillbgDHXmsSkl8mEhFvhE/eLtIcbYQM4/3qibtToqsV+JQ4OMgEisx2o7TvqG6z0+RlsgfHJnDTf7L7VmMH1NKTu5OvR6Zujmx4MmMZGF5r13QttlpFrbjnagJPueT+9eZaTo2o3t1CIbWQqWGSRjjNevaf2Z1K4KiULEg98mj2PwIaZpZbBbqKK4XlQzDyxVdJZ2oOHgiB9doFb627Ixqg7ydz9Dipv8safH4pE3/wCqsRg2wk9RBHmElvCrfyVy39IrlrW8cYhtZWPlhDXq8dpp9so2RKMeiinN3CpIghB98UdUZAPVI8gfsvrt14msXA6hdwH96b/KGtlgHt1RcZJLV6xPdXoVpAqIg8z+1BXlnI1n8ReX7Ju4VEHzGtrTLywf8o82h0htGnjlv7eIop6jnk1oZNMuriIyWscZiYZKSDdkelDdpNI763kCPI5xjO40f/h7qjfDGxlha4vUbbtBwMD7RJ6DFaelUV+oz/J3eDKSy/C3ohlh+FboFxgZ9q1/Zy8RoghcLID4d3nWp1rswNbtTHfWVo5+zJE5V1PqDisDe9nta0Oc91A91AvQqQXA9/X8KVlS/wCg7RqY/WR6DN44Fd/TrWcvGP8AEJA5LIYhjP15H7UBYazqJURQ21zv6ENEQPxzWoj0a5u7CM3QEUm4uZCAOoxjHpRKU9+ZLBnUWRUcReSgtrbvL59PDtJGBgOOu0YKn9qubPSrWwYMkrz3GCI89EJ4yPSpILeCxkKQEyuyhTK45I9B7Va2VqqRAkcAdKJbqdr2xFoafctzA7e1KXCgkHGd5Hn7UQYTkqeaKgjRXOB4j1yalkjxgj160Nz3rKKcHB4ZzaElNh5K8ZqQxrDufGN3iJriFSsgJ8+DRF7Ez2zBfmHIz51jPJCjvJi7O7P3cYHjkY4CD0rzbtN2hOoH4KyYrYKckgkGYjzP9PtRfbPtGb+RtPsXzZRn+ZID/wAZwen+kfr++UNL22bmd3QaNQjvmuRvxz70qVKgHUPdbaxtLUZSNVx50V8dDCCQR0qnlnklXrj2oOfIBZicYwBXcjp15PBLUuXRdfxkS5EY6VElw9zncQBn1qkgLJtHljyo2Esroeiiie2o9E3t9lh3Hn831rpV7vLFcAcmuoLlFbL4xUN1d/EMUTAQennQ1lvBeUiBDJeyhmGI1PAq0isYmIeZVZgOAR8oqG1SNYQeh9q6E6q+Hfap9aqTb4RI8dgmraB8Um6CQxMeTgdaxNxZ3fZbV4dQkQ90x7uUr0K54Ptg16ZHPHK5WNicVBqlrb39lLb3CqUdSDn0NZdzisSNqGeUA6Xqd5d920MiMjbiwwBtUcAgZyeR16UdFdXs0BlaOCSPOMAkHHqKxPZezudO1q7iuXfulURrJ03KOn6Vu/j1AwMt9OlDnOC6CxhNkKXA2nfDNCpJ8Rbgf/VC397bpbd4jM5b5FNT3E8twpQIoQ9QwzVXJarG+5k6+YFK26pYaihmrTNvMiKw3sxd1JJ5zVxHIQuMcVBDH0IxipQCKUhJt8jjS6OoMyXigfiasu5HdEdfEKB06MtO7Dy4q2wFTBp2CxET1DW/gFEdT7RJFtbpjDD1rguoCsOQxxkVIh2khulbwBPAO0GmNpGs3diw8MUh7v3QnKn8sD8Kr69E/wAWtNUzWuqxDBI+HlOPqV/+Q/GvO6Ssjtlg9TpbvdpjIalSpVgYPbYbCXLE11LpTyAZJFX4RRXWAK7D1EmeEhpoxM4ukyE9RTS2Fwg4UtitKoFPtB6isPUSTC+zEyD2N7MQojKjPJPkKRUwOYz8ynBrWSqBGxUc4rL6htSYsx586LC/d9uAcqufiSwMzcLzXGoTwIuwDvJuvB6UELmUgrF4R5mu4IRuyefrSeo1fOKxyjSeZj24mY5LkZ8hRqRELgk/nTxhVAAFTA0jly5kx9RjHpCW3GM4qRE210retd9avCKbHVaZ488HpXQ4FIvgVrCMZeSNYVXpxXE7BBjIzUc10qKTuFVS3yyzkyMFjXqSetbjH8CJPG5ml09WWEdASc0TIxJBHUVUWeqWccYVJFPtnNTHVo2Ph/amN8I8NicqpybaQWWC5C455xXLXCheevnzVFq2p3kSFrS0Mx+7vCmsHrHavXg3dvEbHPHy5P59Pyq3dWkar0dtjwjZdt5bW47PXcFzLGuVBj3MPnByuPfIryKpLiee5k7y5lkmf70jEmo6Vts3vODv6PTPTw2t5GpUqVCGj6RAzXQ2+tI8IfpVcztu+Y07Ke08aWXAoS8vYLYfzHAqs1C4lRPDIRxWYlkeaZjK5bnzNCnbwGqq3s0Nz2gDZW3TPlk1TOWlcu5JJ61CnHSiIRnrQHJsbjXGPR3GlFxJXEYGaIXiqSNj9KW7HnTGuDVMtEvfhepqWO7UdarpPmp0FZTeSNZRYtdqelBXdzMQe6GadQM1OoG3pVqTMrCM5dR6hNkDIHrmstqul6vc3iqBIYU8gSATXqEag9QKkKLjG0UZWPbhEfLyYXSre6tYwGiOatYpLjdyjfWtH3aD7I/KuhGmPlFAcX3kMrsLoq47kqgEind9K7KQ3KlZ4UdT1VlyDVgYkz8opbFHRRWNrRl2LwYDtB2Kdp+/0VVCty0DnaF91Pp7VRTdltbiBPwLPj7jqf716+gA6UmVTk4GaJHIaGsnFY7PCZYZIZGjmjaN16q4wRUeK9H/AMRraA6Slz3S9+kqqsmOcEHIrzvFbOhTZ7sd2D//2Q=="/>
          <p:cNvSpPr>
            <a:spLocks noChangeAspect="1" noChangeArrowheads="1"/>
          </p:cNvSpPr>
          <p:nvPr/>
        </p:nvSpPr>
        <p:spPr bwMode="auto">
          <a:xfrm>
            <a:off x="63500" y="-538163"/>
            <a:ext cx="1466850" cy="1104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BDAAkGBwgHBgkIBwgKCgkLDRYPDQwMDRsUFRAWIB0iIiAdHx8kKDQsJCYxJx8fLT0tMTU3Ojo6Iys/RD84QzQ5Ojf/2wBDAQoKCg0MDRoPDxo3JR8lNzc3Nzc3Nzc3Nzc3Nzc3Nzc3Nzc3Nzc3Nzc3Nzc3Nzc3Nzc3Nzc3Nzc3Nzc3Nzc3Nzf/wAARCACLALoDASIAAhEBAxEB/8QAHAAAAQUBAQEAAAAAAAAAAAAABAABAwUGAgcI/8QAPhAAAgEDAwEGAwYEBAUFAAAAAQIDAAQRBRIhMQYTIkFRYRQycUJSgZGhsRUjYsEHFnLRM0NjkvA0gsLh8f/EABoBAAIDAQEAAAAAAAAAAAAAAAMEAAECBQb/xAAnEQACAgEEAQUAAgMAAAAAAAAAAQIDEQQSITFBBRMiMlEUQnGBsf/aAAwDAQACEQMRAD8AzdPTlaaucezGpU9NUIKlSpVCCpUqVQgqVKlUIKlSpVCD0jTU9Qg3lTDrT0sVCCp6YnAradkuxyXsK3usI4hcZhgyVZh95scgeg/GtQg5vCA33wojumzFkimra6//AIf3lqr3Oj7rqDqYT/xU+n3v0P1rFEMrFXVldThlYEFT6EHpUlFxeGSm+u6OYMakaemNZCipUqVQhEs8sZw2HHvRKOkq7kyMdQfKgGnhHJkT/uzRFkIpWkLXnw2FyGMTMGPpwKcnSpcrs87pfULKnifKCNvtTYz0oU3jRMRuWUA4BIxmuW1BzwsKr9TmgezPJ1V6npms5DMUsUAb2cggMo+i4/WpLT+JXzYsIJrlv+kFA/7jxWlp5sE/VaM8JheKajINC1UgG6urG2YnhWO8n8RgVxdWF9aFzcW6GFRu7+KQMhH6EflWZUziGr19FjxnH+QampKyuu5WBU9CD1p6EOjUqVKoQVKlSqEFS8qetL2L7M/xq5+Ju1K6fCfF/wBVh9ke3r+VWk28IHbbGqDlIJ7F9mRdgarqKYtEO6GN+O9IPzH+kEfj9Ou8S5X4gbpVUHkZOAaa+uUijARB3KY5UZCD3HpVN8GuoFzav3e1slPskf0+n06V1qKVGJ5PWaqV9m59eDYW1yMDzX9aA17svpPaBS9xCEuMYW4j8Lj6+o9jUlggitkRckgeIGjEbzBII9KDOKzgquyUGpReGeSdoOwuraPulhT461H/ADIVO5R/Uv8AcZ/Csrmvo1JQQFk6+vlWf7RditK1sNKq/C3Z/wCfCAC3+odD+9LTp/Draf1R9Wr/AGeJ0qvO0PZTVdBZnuYe9tRz8TFyn/uHVfx496oxQGmuzsQsjOO6LyiqjaKIgiDOPNcNj8+ak+IilbCSDPQqw2n9aEIQjpTHB4O0j3rpHjg4qB7GmCliAMkk4AAySfSg4O8MqpAWJYgKh5BNbfQdLjgkjyVluJSVeTqIvZP7mpwllmoxcng50fs0co13brcTEgd0zfy4ifvY+Y+3QVt4uz8cVuxupTIIwD3aDYigegFRaaUjhmiVQJFxgDzI5qyi1CGS4U5/lzLtIPrSVtk5ddD9dMYibTdNgRHWxtdxIAfulyM0daiDZgQxjaxHCCqg3SxK9rI2ZYSdp9vL9KJjul8ZBAIO7jz4zS63IYVaaJNR7N6PqUZ72yjjkPSWEbGH4jr+NYHtJ2Uu9FDToxuLLGTKAAyf6h/ccfSvRra8VlBGM0cHimQq+CpGCp6Gts1XdZU+Ojwumrc9oOwrqXutFbehO5rZyPD7IfT2P5+VYmaN4Z3gmUpKnzIwwR+FUdSq2NizFnFKno7RdKuda1GOyswN7cs5+WNfNj/5zVpNvgJKSitz6QX2W7Pz6/f90mUto/FPN90fdH9Rr1ITWmnQxWVuEjjQbUQcdP3P61NYafa6LpsenWI2heWY9XPmT7mqK6mnhAt7m27xzkYIyJBngg+v7U/p6Vnk8zrdZK15XXglhiuZZCLSVSgY4Zj4lz5EedHQJbWH8nA3ucttHGfpQ2n2/wAFE8UxcmbqepX/AM9aPjt1gQZ8RJ+ZutOSeODmBUDr1IIzRAKscKRmg27wrtByT8p9KJRtiAcbuhxQZLPJtMkB6g8H0NdiV48Ecj0NIjfCJCcEcNQU5MrspEkYBBWRDkH2+tCfeAiLIXETxnd0PUMKzz9nezruzNoWnlmJJPcLyaLS67+RlVcqowJB0PqMeRruiqpeSlbKP1eD5iBA6V0HxUINdJywA5z5VghoOydrG92bm4BMS+Hp5mtnaK9vC7Yy0bBs+wPX8qr+z9qsFktjcJtkwWPuT1FWsM5h2JLggZRDj5h6GgzeWPVQ2oLunaOWO5hLENhuPOhr+dgonhOEY5OPst6j2NTMzWoRGO6Dqh9B6fhXEwUHwYeNuuPehtZQdMmv2e/sYtSt+biFdswXq6euPah4tR3DcrAgY59RiprHdYSZQ5UjjH96p9ZgWCZ7jTxhJOZIs4GfUf7VTjg3ksV1RhdtHuwEQZqwt9VYANu4rC297ulYnKuVwQ3ByKtba6UENKf5aY8I8zQpIinzyei6dqXeoMn86n1HS9P1aLZfQLLgcN0ZfoRyKythfKVUrlSfs5rS21zmI/vVKOS5LHKMJr3ZC4tLqIaUr3MUzhFRvmRj0B9vevQOzuiwdmtM7tMS3cgDTS9dze39I8qitpzBcCcuSoOCPwo7vGkmEokyrDy/ajUwXYLVX2TioyfH/SRAsjCaQHIXJyeKDaYSSfEHOOkY8seuK71GVmxawkZJBkOflX/eq7ULruRhQWfGFUelP1r8OVNuQUJcPvB8VTpIY4tzuJHdvCAKqdNleaUi4GAMElegrS9xGyA7eUHGP1rUpKLwYUW0Vz3YR1hdm3PwWUHw1Y2ltsTLszY+0epoSHx3DbF8K8L70U10inuVJLZxlRwprM3xwSKywsPl+7iwTjxA1VXqFiLOz8AJ8T4BUeoNWDTOFaKDupJwAXUnBx6+1PBFHbhmdiX6s7dT9aHHh5YR88A3dpaRZORgY5OarDqRyfD+lEXsz3jeHCwL5+tQYg9P0oynGP27MOLfR82jmrLRLdZ9QiVzhQck/SqtTg1quz+lTvp7Xa2zyK7YV0PK488UCTwsh647pYNA5kidXkOXA4byYVJNc5G88xtjePNT61Vpf90DHdZB6ZYEfvXTXCjxwSqy45QnrS+R3GC1tr/dEbW6bK9UfPnTxT919rcD1FZ97pSNqgj264+lQmS7J8Ace54qZLTNNNqccKkbto9D5VR3uuhnKx+Jfaq64W4YEzSUDsYjA49cVMZKlY10FNeo0m4jA6mj9Kld1R5CCQdwX9qoO9hQFG+bd6UTHPJHIkhVlUMDyCN1Rw44Mxs55PQNJcSOAcdc1tLSNTECQM+x6V51pN1yjx9GAI+lbqxnadYyhAJGCaGk+hrOUT3csUZXI3YzxnBoy1kCRBtuCBwB5UBqNlAgLh377ggkZzU2oXlvaIilgAFzj09SfbpRaoyXx8il/wAsPwd3Fylsu4rueQ52r1Y1n7+YSg3UUjd5ncQCcOnmPYjr+FSX05NzA7MRhWUgHIVj/wDhoMsTqEAiUlJ3DDP3vtD8+fxro014WWIXNZwgzSdSV2W2O5pC2BgZ8Pqa2NjKXjwfmXgisxo2lR2c80wbcWPg9k9P7Ve27mOUMeB0P0oV+3d8SQzglvnFnCwjGZHzsHSgrZ/4daPe3KlbhuArN8zHpxVw8UcoDSAEpkqT5VSIraxqYkb/ANJbnCKeQ55y3p+xGKqLTXJTTRZaRE4Z7mcL3sg5KqVyOuMHkfSub6ffK1uG6ctmiLmY20QEQ3SNwq+nvVPI2A+ZsKvillbgDHXmsSkl8mEhFvhE/eLtIcbYQM4/3qibtToqsV+JQ4OMgEisx2o7TvqG6z0+RlsgfHJnDTf7L7VmMH1NKTu5OvR6Zujmx4MmMZGF5r13QttlpFrbjnagJPueT+9eZaTo2o3t1CIbWQqWGSRjjNevaf2Z1K4KiULEg98mj2PwIaZpZbBbqKK4XlQzDyxVdJZ2oOHgiB9doFb627Ixqg7ydz9Dipv8safH4pE3/wCqsRg2wk9RBHmElvCrfyVy39IrlrW8cYhtZWPlhDXq8dpp9so2RKMeiinN3CpIghB98UdUZAPVI8gfsvrt14msXA6hdwH96b/KGtlgHt1RcZJLV6xPdXoVpAqIg8z+1BXlnI1n8ReX7Ju4VEHzGtrTLywf8o82h0htGnjlv7eIop6jnk1oZNMuriIyWscZiYZKSDdkelDdpNI763kCPI5xjO40f/h7qjfDGxlha4vUbbtBwMD7RJ6DFaelUV+oz/J3eDKSy/C3ohlh+FboFxgZ9q1/Zy8RoghcLID4d3nWp1rswNbtTHfWVo5+zJE5V1PqDisDe9nta0Oc91A91AvQqQXA9/X8KVlS/wCg7RqY/WR6DN44Fd/TrWcvGP8AEJA5LIYhjP15H7UBYazqJURQ21zv6ENEQPxzWoj0a5u7CM3QEUm4uZCAOoxjHpRKU9+ZLBnUWRUcReSgtrbvL59PDtJGBgOOu0YKn9qubPSrWwYMkrz3GCI89EJ4yPSpILeCxkKQEyuyhTK45I9B7Va2VqqRAkcAdKJbqdr2xFoafctzA7e1KXCgkHGd5Hn7UQYTkqeaKgjRXOB4j1yalkjxgj160Nz3rKKcHB4ZzaElNh5K8ZqQxrDufGN3iJriFSsgJ8+DRF7Ez2zBfmHIz51jPJCjvJi7O7P3cYHjkY4CD0rzbtN2hOoH4KyYrYKckgkGYjzP9PtRfbPtGb+RtPsXzZRn+ZID/wAZwen+kfr++UNL22bmd3QaNQjvmuRvxz70qVKgHUPdbaxtLUZSNVx50V8dDCCQR0qnlnklXrj2oOfIBZicYwBXcjp15PBLUuXRdfxkS5EY6VElw9zncQBn1qkgLJtHljyo2Esroeiiie2o9E3t9lh3Hn831rpV7vLFcAcmuoLlFbL4xUN1d/EMUTAQennQ1lvBeUiBDJeyhmGI1PAq0isYmIeZVZgOAR8oqG1SNYQeh9q6E6q+Hfap9aqTb4RI8dgmraB8Um6CQxMeTgdaxNxZ3fZbV4dQkQ90x7uUr0K54Ptg16ZHPHK5WNicVBqlrb39lLb3CqUdSDn0NZdzisSNqGeUA6Xqd5d920MiMjbiwwBtUcAgZyeR16UdFdXs0BlaOCSPOMAkHHqKxPZezudO1q7iuXfulURrJ03KOn6Vu/j1AwMt9OlDnOC6CxhNkKXA2nfDNCpJ8Rbgf/VC397bpbd4jM5b5FNT3E8twpQIoQ9QwzVXJarG+5k6+YFK26pYaihmrTNvMiKw3sxd1JJ5zVxHIQuMcVBDH0IxipQCKUhJt8jjS6OoMyXigfiasu5HdEdfEKB06MtO7Dy4q2wFTBp2CxET1DW/gFEdT7RJFtbpjDD1rguoCsOQxxkVIh2khulbwBPAO0GmNpGs3diw8MUh7v3QnKn8sD8Kr69E/wAWtNUzWuqxDBI+HlOPqV/+Q/GvO6Ssjtlg9TpbvdpjIalSpVgYPbYbCXLE11LpTyAZJFX4RRXWAK7D1EmeEhpoxM4ukyE9RTS2Fwg4UtitKoFPtB6isPUSTC+zEyD2N7MQojKjPJPkKRUwOYz8ynBrWSqBGxUc4rL6htSYsx586LC/d9uAcqufiSwMzcLzXGoTwIuwDvJuvB6UELmUgrF4R5mu4IRuyefrSeo1fOKxyjSeZj24mY5LkZ8hRqRELgk/nTxhVAAFTA0jly5kx9RjHpCW3GM4qRE210retd9avCKbHVaZ488HpXQ4FIvgVrCMZeSNYVXpxXE7BBjIzUc10qKTuFVS3yyzkyMFjXqSetbjH8CJPG5ml09WWEdASc0TIxJBHUVUWeqWccYVJFPtnNTHVo2Ph/amN8I8NicqpybaQWWC5C455xXLXCheevnzVFq2p3kSFrS0Mx+7vCmsHrHavXg3dvEbHPHy5P59Pyq3dWkar0dtjwjZdt5bW47PXcFzLGuVBj3MPnByuPfIryKpLiee5k7y5lkmf70jEmo6Vts3vODv6PTPTw2t5GpUqVCGj6RAzXQ2+tI8IfpVcztu+Y07Ke08aWXAoS8vYLYfzHAqs1C4lRPDIRxWYlkeaZjK5bnzNCnbwGqq3s0Nz2gDZW3TPlk1TOWlcu5JJ61CnHSiIRnrQHJsbjXGPR3GlFxJXEYGaIXiqSNj9KW7HnTGuDVMtEvfhepqWO7UdarpPmp0FZTeSNZRYtdqelBXdzMQe6GadQM1OoG3pVqTMrCM5dR6hNkDIHrmstqul6vc3iqBIYU8gSATXqEag9QKkKLjG0UZWPbhEfLyYXSre6tYwGiOatYpLjdyjfWtH3aD7I/KuhGmPlFAcX3kMrsLoq47kqgEind9K7KQ3KlZ4UdT1VlyDVgYkz8opbFHRRWNrRl2LwYDtB2Kdp+/0VVCty0DnaF91Pp7VRTdltbiBPwLPj7jqf716+gA6UmVTk4GaJHIaGsnFY7PCZYZIZGjmjaN16q4wRUeK9H/AMRraA6Slz3S9+kqqsmOcEHIrzvFbOhTZ7sd2D//2Q=="/>
          <p:cNvSpPr>
            <a:spLocks noChangeAspect="1" noChangeArrowheads="1"/>
          </p:cNvSpPr>
          <p:nvPr/>
        </p:nvSpPr>
        <p:spPr bwMode="auto">
          <a:xfrm>
            <a:off x="215900" y="-385763"/>
            <a:ext cx="1466850" cy="1104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2" name="Picture 6" descr="http://www.sendikalhaber.com/haber/tuik-anketine-katilmayana-500-tl-ceza-211020110424040114332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704" y="3068960"/>
            <a:ext cx="4530041" cy="3397531"/>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1949853" y="1174304"/>
            <a:ext cx="567105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10. Bölüm: Disiplin Suçları ve Cezaları</a:t>
            </a:r>
            <a:endParaRPr lang="tr-TR" sz="2800" dirty="0"/>
          </a:p>
        </p:txBody>
      </p:sp>
    </p:spTree>
    <p:extLst>
      <p:ext uri="{BB962C8B-B14F-4D97-AF65-F5344CB8AC3E}">
        <p14:creationId xmlns:p14="http://schemas.microsoft.com/office/powerpoint/2010/main" val="42018542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3" name="Dikdörtgen 2"/>
          <p:cNvSpPr/>
          <p:nvPr/>
        </p:nvSpPr>
        <p:spPr>
          <a:xfrm>
            <a:off x="277207" y="1052736"/>
            <a:ext cx="8676456" cy="5816977"/>
          </a:xfrm>
          <a:prstGeom prst="rect">
            <a:avLst/>
          </a:prstGeom>
        </p:spPr>
        <p:txBody>
          <a:bodyPr wrap="square">
            <a:spAutoFit/>
          </a:bodyPr>
          <a:lstStyle/>
          <a:p>
            <a:r>
              <a:rPr lang="tr-TR" sz="3600" dirty="0"/>
              <a:t>c) Meslek icrasından geçici olarak men </a:t>
            </a:r>
            <a:r>
              <a:rPr lang="tr-TR" sz="3600" dirty="0" smtClean="0"/>
              <a:t>cezası</a:t>
            </a:r>
          </a:p>
          <a:p>
            <a:endParaRPr lang="tr-TR" sz="3600" dirty="0" smtClean="0"/>
          </a:p>
          <a:p>
            <a:r>
              <a:rPr lang="tr-TR" dirty="0" smtClean="0"/>
              <a:t>1)</a:t>
            </a:r>
            <a:r>
              <a:rPr lang="tr-TR" sz="2000" dirty="0" smtClean="0"/>
              <a:t>Görev </a:t>
            </a:r>
            <a:r>
              <a:rPr lang="tr-TR" sz="2000" dirty="0"/>
              <a:t>yaptığı bölgenin </a:t>
            </a:r>
            <a:r>
              <a:rPr lang="tr-TR" sz="2000" dirty="0">
                <a:solidFill>
                  <a:srgbClr val="FF0000"/>
                </a:solidFill>
              </a:rPr>
              <a:t>odasına kayıtlı </a:t>
            </a:r>
            <a:r>
              <a:rPr lang="tr-TR" sz="2000" dirty="0"/>
              <a:t>olmadan veteriner hekimlik mesleğini icra etmek</a:t>
            </a:r>
            <a:r>
              <a:rPr lang="tr-TR" sz="2000" dirty="0" smtClean="0"/>
              <a:t>,</a:t>
            </a:r>
          </a:p>
          <a:p>
            <a:pPr marL="457200" indent="-457200">
              <a:buAutoNum type="arabicParenR"/>
            </a:pPr>
            <a:endParaRPr lang="tr-TR" sz="2000" dirty="0"/>
          </a:p>
          <a:p>
            <a:r>
              <a:rPr lang="tr-TR" sz="2000" dirty="0" smtClean="0"/>
              <a:t>2</a:t>
            </a:r>
            <a:r>
              <a:rPr lang="tr-TR" sz="2000" dirty="0"/>
              <a:t>) </a:t>
            </a:r>
            <a:r>
              <a:rPr lang="tr-TR" sz="2000" dirty="0">
                <a:solidFill>
                  <a:srgbClr val="FF0000"/>
                </a:solidFill>
              </a:rPr>
              <a:t>Çıkar </a:t>
            </a:r>
            <a:r>
              <a:rPr lang="tr-TR" sz="2000" dirty="0"/>
              <a:t>sağlamak amacıyla </a:t>
            </a:r>
            <a:r>
              <a:rPr lang="tr-TR" sz="2000" dirty="0" smtClean="0">
                <a:solidFill>
                  <a:srgbClr val="FF0000"/>
                </a:solidFill>
              </a:rPr>
              <a:t>kötü </a:t>
            </a:r>
            <a:r>
              <a:rPr lang="tr-TR" sz="2000" dirty="0">
                <a:solidFill>
                  <a:srgbClr val="FF0000"/>
                </a:solidFill>
              </a:rPr>
              <a:t>tedavi </a:t>
            </a:r>
            <a:r>
              <a:rPr lang="tr-TR" sz="2000" dirty="0"/>
              <a:t>yapmak veya </a:t>
            </a:r>
            <a:r>
              <a:rPr lang="tr-TR" sz="2000" dirty="0">
                <a:solidFill>
                  <a:srgbClr val="FF0000"/>
                </a:solidFill>
              </a:rPr>
              <a:t>ekonomik kayba </a:t>
            </a:r>
            <a:r>
              <a:rPr lang="tr-TR" sz="2000" dirty="0"/>
              <a:t>yol açmak</a:t>
            </a:r>
            <a:r>
              <a:rPr lang="tr-TR" sz="2000" dirty="0" smtClean="0"/>
              <a:t>,</a:t>
            </a:r>
          </a:p>
          <a:p>
            <a:endParaRPr lang="tr-TR" sz="2000" dirty="0"/>
          </a:p>
          <a:p>
            <a:r>
              <a:rPr lang="tr-TR" sz="2000" dirty="0" smtClean="0"/>
              <a:t>3</a:t>
            </a:r>
            <a:r>
              <a:rPr lang="tr-TR" sz="2000" dirty="0"/>
              <a:t>) </a:t>
            </a:r>
            <a:r>
              <a:rPr lang="tr-TR" sz="2000" dirty="0" smtClean="0">
                <a:solidFill>
                  <a:srgbClr val="FF0000"/>
                </a:solidFill>
              </a:rPr>
              <a:t>İhbarı mecburi  </a:t>
            </a:r>
            <a:r>
              <a:rPr lang="tr-TR" sz="2000" dirty="0"/>
              <a:t>hayvan hastalıklarının ilgili kurumlara bildirilmesine kayıtsız kalmak</a:t>
            </a:r>
            <a:r>
              <a:rPr lang="tr-TR" sz="2000" dirty="0" smtClean="0"/>
              <a:t>,</a:t>
            </a:r>
          </a:p>
          <a:p>
            <a:endParaRPr lang="tr-TR" sz="2000" dirty="0"/>
          </a:p>
          <a:p>
            <a:r>
              <a:rPr lang="tr-TR" sz="2000" dirty="0" smtClean="0"/>
              <a:t>4</a:t>
            </a:r>
            <a:r>
              <a:rPr lang="tr-TR" sz="2000" dirty="0"/>
              <a:t>) </a:t>
            </a:r>
            <a:r>
              <a:rPr lang="tr-TR" sz="2000" dirty="0">
                <a:solidFill>
                  <a:srgbClr val="FF0000"/>
                </a:solidFill>
              </a:rPr>
              <a:t>Salgın </a:t>
            </a:r>
            <a:r>
              <a:rPr lang="tr-TR" sz="2000" dirty="0"/>
              <a:t>hayvan hastalıklarıyla savaşta uyulması gereken kuralları yerine getirmemek</a:t>
            </a:r>
            <a:r>
              <a:rPr lang="tr-TR" sz="2000" dirty="0" smtClean="0"/>
              <a:t>,</a:t>
            </a:r>
          </a:p>
          <a:p>
            <a:endParaRPr lang="tr-TR" sz="2000" dirty="0"/>
          </a:p>
          <a:p>
            <a:r>
              <a:rPr lang="tr-TR" sz="2000" dirty="0" smtClean="0"/>
              <a:t>5</a:t>
            </a:r>
            <a:r>
              <a:rPr lang="tr-TR" sz="2000" dirty="0"/>
              <a:t>) Hayvanlara </a:t>
            </a:r>
            <a:r>
              <a:rPr lang="tr-TR" sz="2000" dirty="0">
                <a:solidFill>
                  <a:srgbClr val="FF0000"/>
                </a:solidFill>
              </a:rPr>
              <a:t>eziyet </a:t>
            </a:r>
            <a:r>
              <a:rPr lang="tr-TR" sz="2000" dirty="0"/>
              <a:t>etmek</a:t>
            </a:r>
            <a:r>
              <a:rPr lang="tr-TR" sz="2000" dirty="0" smtClean="0"/>
              <a:t>,</a:t>
            </a:r>
          </a:p>
          <a:p>
            <a:endParaRPr lang="tr-TR" sz="2000" dirty="0"/>
          </a:p>
          <a:p>
            <a:r>
              <a:rPr lang="tr-TR" sz="2000" dirty="0" smtClean="0"/>
              <a:t>6</a:t>
            </a:r>
            <a:r>
              <a:rPr lang="tr-TR" sz="2000" dirty="0"/>
              <a:t>) İnsan sağlığını tehdit eden hayvansal </a:t>
            </a:r>
            <a:r>
              <a:rPr lang="tr-TR" sz="2000" dirty="0">
                <a:solidFill>
                  <a:srgbClr val="FF0000"/>
                </a:solidFill>
              </a:rPr>
              <a:t>gıdaların </a:t>
            </a:r>
            <a:r>
              <a:rPr lang="tr-TR" sz="2000" dirty="0"/>
              <a:t>üretimi, korunması ve tüketimi sürecinde görevini savsaklamak.</a:t>
            </a:r>
          </a:p>
        </p:txBody>
      </p:sp>
    </p:spTree>
    <p:extLst>
      <p:ext uri="{BB962C8B-B14F-4D97-AF65-F5344CB8AC3E}">
        <p14:creationId xmlns:p14="http://schemas.microsoft.com/office/powerpoint/2010/main" val="8708390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812316" y="4434810"/>
            <a:ext cx="5328592" cy="1938992"/>
          </a:xfrm>
          <a:prstGeom prst="rect">
            <a:avLst/>
          </a:prstGeom>
          <a:noFill/>
        </p:spPr>
        <p:txBody>
          <a:bodyPr wrap="square" rtlCol="0">
            <a:spAutoFit/>
          </a:bodyPr>
          <a:lstStyle/>
          <a:p>
            <a:pPr algn="ctr"/>
            <a:r>
              <a:rPr lang="tr-TR" sz="6000" dirty="0" smtClean="0">
                <a:solidFill>
                  <a:srgbClr val="FF0000"/>
                </a:solidFill>
                <a:latin typeface="Brush Script MT" pitchFamily="66" charset="0"/>
              </a:rPr>
              <a:t>İmza</a:t>
            </a:r>
          </a:p>
          <a:p>
            <a:pPr algn="ctr"/>
            <a:r>
              <a:rPr lang="tr-TR" sz="6000" dirty="0" smtClean="0">
                <a:solidFill>
                  <a:srgbClr val="FF0000"/>
                </a:solidFill>
                <a:latin typeface="Brush Script MT" pitchFamily="66" charset="0"/>
              </a:rPr>
              <a:t> Bir Dost</a:t>
            </a:r>
            <a:endParaRPr lang="tr-TR" sz="6000" dirty="0">
              <a:solidFill>
                <a:srgbClr val="FF0000"/>
              </a:solidFill>
              <a:latin typeface="Brush Script MT" pitchFamily="66" charset="0"/>
            </a:endParaRPr>
          </a:p>
        </p:txBody>
      </p:sp>
      <p:pic>
        <p:nvPicPr>
          <p:cNvPr id="1026" name="Picture 2" descr="http://ploessnig-reisen.rauris.net/web_neu/englisch/bilder/telef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401" y="4581128"/>
            <a:ext cx="1607745" cy="200639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019898" y="2273463"/>
            <a:ext cx="7916033" cy="2308324"/>
          </a:xfrm>
          <a:prstGeom prst="rect">
            <a:avLst/>
          </a:prstGeom>
          <a:noFill/>
        </p:spPr>
        <p:txBody>
          <a:bodyPr wrap="square" rtlCol="0">
            <a:spAutoFit/>
          </a:bodyPr>
          <a:lstStyle/>
          <a:p>
            <a:r>
              <a:rPr lang="tr-TR" dirty="0" smtClean="0">
                <a:latin typeface="Calibri"/>
                <a:cs typeface="Calibri"/>
              </a:rPr>
              <a:t>↘</a:t>
            </a:r>
            <a:r>
              <a:rPr lang="tr-TR" dirty="0" smtClean="0"/>
              <a:t>Birlik Merkez Konseyi veya Odaya başvurulur</a:t>
            </a:r>
          </a:p>
          <a:p>
            <a:endParaRPr lang="tr-TR" dirty="0" smtClean="0"/>
          </a:p>
          <a:p>
            <a:r>
              <a:rPr lang="tr-TR" dirty="0">
                <a:cs typeface="Calibri"/>
              </a:rPr>
              <a:t>↘ </a:t>
            </a:r>
            <a:r>
              <a:rPr lang="tr-TR" dirty="0" smtClean="0"/>
              <a:t>Şikayet edenin açık kimliği, adresi yazılır. </a:t>
            </a:r>
          </a:p>
          <a:p>
            <a:endParaRPr lang="tr-TR" dirty="0"/>
          </a:p>
          <a:p>
            <a:r>
              <a:rPr lang="tr-TR" dirty="0">
                <a:cs typeface="Calibri"/>
              </a:rPr>
              <a:t>↘ </a:t>
            </a:r>
            <a:r>
              <a:rPr lang="tr-TR" dirty="0" smtClean="0"/>
              <a:t>Şikayet edilenin kimliği</a:t>
            </a:r>
            <a:r>
              <a:rPr lang="tr-TR" dirty="0"/>
              <a:t>, </a:t>
            </a:r>
            <a:r>
              <a:rPr lang="tr-TR" dirty="0" smtClean="0"/>
              <a:t>şikayet konusu, bildirim </a:t>
            </a:r>
            <a:r>
              <a:rPr lang="tr-TR" dirty="0"/>
              <a:t>günü, varsa konuyla ilgili kanıtları </a:t>
            </a:r>
            <a:r>
              <a:rPr lang="tr-TR" dirty="0" smtClean="0"/>
              <a:t>verilir.</a:t>
            </a:r>
          </a:p>
          <a:p>
            <a:endParaRPr lang="tr-TR" dirty="0"/>
          </a:p>
          <a:p>
            <a:r>
              <a:rPr lang="tr-TR" dirty="0">
                <a:cs typeface="Calibri"/>
              </a:rPr>
              <a:t>↘ </a:t>
            </a:r>
            <a:r>
              <a:rPr lang="tr-TR" dirty="0" smtClean="0"/>
              <a:t>Kimliksiz</a:t>
            </a:r>
            <a:r>
              <a:rPr lang="tr-TR" dirty="0"/>
              <a:t>, adressiz ve imzasız bildirim veya yakınmalar işleme konmaz</a:t>
            </a:r>
          </a:p>
        </p:txBody>
      </p:sp>
      <p:sp>
        <p:nvSpPr>
          <p:cNvPr id="4" name="Metin kutusu 3"/>
          <p:cNvSpPr txBox="1"/>
          <p:nvPr/>
        </p:nvSpPr>
        <p:spPr>
          <a:xfrm>
            <a:off x="3388551" y="1597141"/>
            <a:ext cx="2690430" cy="646331"/>
          </a:xfrm>
          <a:prstGeom prst="rect">
            <a:avLst/>
          </a:prstGeom>
          <a:noFill/>
        </p:spPr>
        <p:txBody>
          <a:bodyPr wrap="square" rtlCol="0">
            <a:spAutoFit/>
          </a:bodyPr>
          <a:lstStyle/>
          <a:p>
            <a:r>
              <a:rPr lang="tr-TR" sz="3600" b="1" dirty="0" smtClean="0">
                <a:solidFill>
                  <a:srgbClr val="FF0000"/>
                </a:solidFill>
                <a:effectLst>
                  <a:outerShdw blurRad="38100" dist="38100" dir="2700000" algn="tl">
                    <a:srgbClr val="000000">
                      <a:alpha val="43137"/>
                    </a:srgbClr>
                  </a:outerShdw>
                </a:effectLst>
              </a:rPr>
              <a:t>Şikayet için…</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5"/>
          <p:cNvSpPr txBox="1"/>
          <p:nvPr/>
        </p:nvSpPr>
        <p:spPr>
          <a:xfrm>
            <a:off x="2195736" y="956035"/>
            <a:ext cx="5657475"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10. Bölüm: Disiplin Suçları ve Cezaları</a:t>
            </a:r>
            <a:endParaRPr lang="tr-TR" sz="2800" dirty="0"/>
          </a:p>
        </p:txBody>
      </p:sp>
      <p:sp>
        <p:nvSpPr>
          <p:cNvPr id="7" name="Metin kutusu 6"/>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Tree>
    <p:extLst>
      <p:ext uri="{BB962C8B-B14F-4D97-AF65-F5344CB8AC3E}">
        <p14:creationId xmlns:p14="http://schemas.microsoft.com/office/powerpoint/2010/main" val="4106279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41162" y="1080919"/>
            <a:ext cx="3888432"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3200" dirty="0" smtClean="0"/>
              <a:t>8. Bölüm: Deontoloji</a:t>
            </a:r>
            <a:endParaRPr lang="tr-TR" sz="3200" dirty="0"/>
          </a:p>
        </p:txBody>
      </p:sp>
      <p:sp>
        <p:nvSpPr>
          <p:cNvPr id="5" name="Metin kutusu 4"/>
          <p:cNvSpPr txBox="1"/>
          <p:nvPr/>
        </p:nvSpPr>
        <p:spPr>
          <a:xfrm>
            <a:off x="1733422" y="2492896"/>
            <a:ext cx="6480720" cy="584775"/>
          </a:xfrm>
          <a:prstGeom prst="rect">
            <a:avLst/>
          </a:prstGeom>
          <a:noFill/>
        </p:spPr>
        <p:txBody>
          <a:bodyPr wrap="square" rtlCol="0">
            <a:spAutoFit/>
          </a:bodyPr>
          <a:lstStyle/>
          <a:p>
            <a:r>
              <a:rPr lang="tr-TR" sz="3200" dirty="0" err="1" smtClean="0"/>
              <a:t>Deontos</a:t>
            </a:r>
            <a:r>
              <a:rPr lang="tr-TR" sz="3200" dirty="0" smtClean="0"/>
              <a:t> (görev) ---------- Logos (bilimi)</a:t>
            </a:r>
            <a:endParaRPr lang="tr-TR" sz="3200" dirty="0"/>
          </a:p>
        </p:txBody>
      </p:sp>
      <p:sp>
        <p:nvSpPr>
          <p:cNvPr id="6" name="Metin kutusu 5"/>
          <p:cNvSpPr txBox="1"/>
          <p:nvPr/>
        </p:nvSpPr>
        <p:spPr>
          <a:xfrm>
            <a:off x="1977066" y="3700220"/>
            <a:ext cx="5616624" cy="2062103"/>
          </a:xfrm>
          <a:prstGeom prst="rect">
            <a:avLst/>
          </a:prstGeom>
          <a:noFill/>
        </p:spPr>
        <p:txBody>
          <a:bodyPr wrap="square" rtlCol="0">
            <a:spAutoFit/>
          </a:bodyPr>
          <a:lstStyle/>
          <a:p>
            <a:pPr algn="ctr"/>
            <a:r>
              <a:rPr lang="tr-TR" sz="3200" dirty="0" smtClean="0"/>
              <a:t>Veteriner Hekimlerin mesleki uygulamaları sırasında uymak ve uygulamak zorunda oldukları kurallardır.</a:t>
            </a:r>
            <a:endParaRPr lang="tr-TR" sz="3200" dirty="0"/>
          </a:p>
        </p:txBody>
      </p:sp>
      <p:sp>
        <p:nvSpPr>
          <p:cNvPr id="7" name="Metin kutusu 6"/>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Tree>
    <p:extLst>
      <p:ext uri="{BB962C8B-B14F-4D97-AF65-F5344CB8AC3E}">
        <p14:creationId xmlns:p14="http://schemas.microsoft.com/office/powerpoint/2010/main" val="1370164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0962" y="1834877"/>
            <a:ext cx="7416824" cy="5022914"/>
          </a:xfrm>
          <a:prstGeom prst="rect">
            <a:avLst/>
          </a:prstGeom>
        </p:spPr>
        <p:txBody>
          <a:bodyPr wrap="square">
            <a:spAutoFit/>
          </a:bodyPr>
          <a:lstStyle/>
          <a:p>
            <a:pPr>
              <a:lnSpc>
                <a:spcPct val="80000"/>
              </a:lnSpc>
            </a:pPr>
            <a:r>
              <a:rPr lang="tr-TR" sz="2000" dirty="0"/>
              <a:t>Meslek Yemini</a:t>
            </a:r>
          </a:p>
          <a:p>
            <a:pPr>
              <a:lnSpc>
                <a:spcPct val="80000"/>
              </a:lnSpc>
            </a:pPr>
            <a:r>
              <a:rPr lang="tr-TR" sz="2000" dirty="0"/>
              <a:t>Veteriner Hekimlerin Görevleri</a:t>
            </a:r>
          </a:p>
          <a:p>
            <a:pPr>
              <a:lnSpc>
                <a:spcPct val="80000"/>
              </a:lnSpc>
            </a:pPr>
            <a:r>
              <a:rPr lang="tr-TR" sz="2000" dirty="0"/>
              <a:t>Meslek Onurunu Zedeleyici Davranışlardan Kaçınma</a:t>
            </a:r>
          </a:p>
          <a:p>
            <a:pPr>
              <a:lnSpc>
                <a:spcPct val="80000"/>
              </a:lnSpc>
            </a:pPr>
            <a:r>
              <a:rPr lang="tr-TR" sz="2000" dirty="0"/>
              <a:t>Veteriner Hekimin Diğer Meslek Üyeleri ile İlişkileri</a:t>
            </a:r>
          </a:p>
          <a:p>
            <a:pPr>
              <a:lnSpc>
                <a:spcPct val="80000"/>
              </a:lnSpc>
            </a:pPr>
            <a:r>
              <a:rPr lang="tr-TR" sz="2000" dirty="0"/>
              <a:t>İlk Yardım</a:t>
            </a:r>
          </a:p>
          <a:p>
            <a:pPr>
              <a:lnSpc>
                <a:spcPct val="80000"/>
              </a:lnSpc>
            </a:pPr>
            <a:r>
              <a:rPr lang="tr-TR" sz="2000" dirty="0"/>
              <a:t>Mesleki Davranış</a:t>
            </a:r>
          </a:p>
          <a:p>
            <a:pPr>
              <a:lnSpc>
                <a:spcPct val="80000"/>
              </a:lnSpc>
            </a:pPr>
            <a:r>
              <a:rPr lang="tr-TR" sz="2000" dirty="0"/>
              <a:t>Mesleki Sırların Açıklanmaması</a:t>
            </a:r>
          </a:p>
          <a:p>
            <a:pPr>
              <a:lnSpc>
                <a:spcPct val="80000"/>
              </a:lnSpc>
            </a:pPr>
            <a:r>
              <a:rPr lang="tr-TR" sz="2000" dirty="0"/>
              <a:t>Toplum Çıkarlarını Üstün Tutma</a:t>
            </a:r>
          </a:p>
          <a:p>
            <a:pPr>
              <a:lnSpc>
                <a:spcPct val="80000"/>
              </a:lnSpc>
            </a:pPr>
            <a:r>
              <a:rPr lang="tr-TR" sz="2000" dirty="0"/>
              <a:t>Mesleki Nüfuzunu Kullanmaması</a:t>
            </a:r>
          </a:p>
          <a:p>
            <a:pPr>
              <a:lnSpc>
                <a:spcPct val="80000"/>
              </a:lnSpc>
            </a:pPr>
            <a:r>
              <a:rPr lang="tr-TR" sz="2000" dirty="0"/>
              <a:t>Kişisel ve Ticari Reklam Yasağı</a:t>
            </a:r>
          </a:p>
          <a:p>
            <a:pPr>
              <a:lnSpc>
                <a:spcPct val="80000"/>
              </a:lnSpc>
            </a:pPr>
            <a:r>
              <a:rPr lang="tr-TR" sz="2000" dirty="0"/>
              <a:t>Kazanılmış Sıfatlar Dışında Unvan Kullanılmaması</a:t>
            </a:r>
          </a:p>
          <a:p>
            <a:pPr>
              <a:lnSpc>
                <a:spcPct val="80000"/>
              </a:lnSpc>
            </a:pPr>
            <a:r>
              <a:rPr lang="tr-TR" sz="2000" dirty="0"/>
              <a:t>Mesleki Belgelerin Düzenlenmesi</a:t>
            </a:r>
          </a:p>
          <a:p>
            <a:pPr>
              <a:lnSpc>
                <a:spcPct val="80000"/>
              </a:lnSpc>
            </a:pPr>
            <a:r>
              <a:rPr lang="tr-TR" sz="2000" dirty="0"/>
              <a:t>Etik Kurulun Kuruluşu</a:t>
            </a:r>
          </a:p>
          <a:p>
            <a:pPr>
              <a:lnSpc>
                <a:spcPct val="80000"/>
              </a:lnSpc>
            </a:pPr>
            <a:r>
              <a:rPr lang="tr-TR" sz="2000" dirty="0"/>
              <a:t>Reçetelerin Yazılışı</a:t>
            </a:r>
          </a:p>
          <a:p>
            <a:pPr>
              <a:lnSpc>
                <a:spcPct val="80000"/>
              </a:lnSpc>
            </a:pPr>
            <a:r>
              <a:rPr lang="tr-TR" sz="2000" dirty="0"/>
              <a:t>Ecza Dolabında Bulundurulacak İlaçlar</a:t>
            </a:r>
          </a:p>
          <a:p>
            <a:pPr>
              <a:lnSpc>
                <a:spcPct val="80000"/>
              </a:lnSpc>
            </a:pPr>
            <a:r>
              <a:rPr lang="tr-TR" sz="2000" dirty="0"/>
              <a:t>Beşeri Hekimliğe İlişkin Laboratuvar Açma Yasağı</a:t>
            </a:r>
          </a:p>
          <a:p>
            <a:pPr>
              <a:lnSpc>
                <a:spcPct val="80000"/>
              </a:lnSpc>
            </a:pPr>
            <a:r>
              <a:rPr lang="tr-TR" sz="2000" dirty="0"/>
              <a:t>Mesleki Kurallara Uyma</a:t>
            </a:r>
          </a:p>
          <a:p>
            <a:pPr>
              <a:lnSpc>
                <a:spcPct val="80000"/>
              </a:lnSpc>
            </a:pPr>
            <a:r>
              <a:rPr lang="tr-TR" sz="2000" dirty="0"/>
              <a:t>Tedavi Yöntemlerinin Seçimi</a:t>
            </a:r>
          </a:p>
          <a:p>
            <a:pPr>
              <a:lnSpc>
                <a:spcPct val="80000"/>
              </a:lnSpc>
            </a:pPr>
            <a:r>
              <a:rPr lang="tr-TR" sz="2000" dirty="0"/>
              <a:t>Özel Muayene ve Tedavi</a:t>
            </a:r>
          </a:p>
          <a:p>
            <a:pPr>
              <a:lnSpc>
                <a:spcPct val="80000"/>
              </a:lnSpc>
            </a:pPr>
            <a:r>
              <a:rPr lang="tr-TR" sz="2000" dirty="0"/>
              <a:t>Birden Fazla Muayenehane Açma Yasağı</a:t>
            </a:r>
          </a:p>
        </p:txBody>
      </p:sp>
      <p:sp>
        <p:nvSpPr>
          <p:cNvPr id="3" name="Metin kutusu 2"/>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4" name="Metin kutusu 3"/>
          <p:cNvSpPr txBox="1"/>
          <p:nvPr/>
        </p:nvSpPr>
        <p:spPr>
          <a:xfrm>
            <a:off x="2841162" y="1080919"/>
            <a:ext cx="3888432"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3200" dirty="0" smtClean="0"/>
              <a:t>8. Bölüm: Deontoloji</a:t>
            </a:r>
            <a:endParaRPr lang="tr-TR" sz="3200" dirty="0"/>
          </a:p>
        </p:txBody>
      </p:sp>
    </p:spTree>
    <p:extLst>
      <p:ext uri="{BB962C8B-B14F-4D97-AF65-F5344CB8AC3E}">
        <p14:creationId xmlns:p14="http://schemas.microsoft.com/office/powerpoint/2010/main" val="1916391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091622" y="1052736"/>
            <a:ext cx="7632848" cy="5909310"/>
          </a:xfrm>
          <a:prstGeom prst="rect">
            <a:avLst/>
          </a:prstGeom>
          <a:noFill/>
        </p:spPr>
        <p:txBody>
          <a:bodyPr wrap="square" rtlCol="0">
            <a:spAutoFit/>
          </a:bodyPr>
          <a:lstStyle/>
          <a:p>
            <a:r>
              <a:rPr lang="tr-TR" dirty="0" smtClean="0"/>
              <a:t>Hasta sahiplerinin dilediği veteriner hekimi veya kuruluşu seçmesi</a:t>
            </a:r>
          </a:p>
          <a:p>
            <a:r>
              <a:rPr lang="tr-TR" dirty="0" smtClean="0"/>
              <a:t>Hasta ve hasta sahibine özen gösterme</a:t>
            </a:r>
          </a:p>
          <a:p>
            <a:r>
              <a:rPr lang="tr-TR" dirty="0" smtClean="0"/>
              <a:t>Hayvan sahibinin uyarılması</a:t>
            </a:r>
          </a:p>
          <a:p>
            <a:r>
              <a:rPr lang="tr-TR" dirty="0" smtClean="0"/>
              <a:t>Veteriner hekimin hastaya karşı sorumlulukları</a:t>
            </a:r>
          </a:p>
          <a:p>
            <a:r>
              <a:rPr lang="tr-TR" dirty="0" smtClean="0"/>
              <a:t>Teşhis ve tedavinin nasıl yapılacağı</a:t>
            </a:r>
          </a:p>
          <a:p>
            <a:r>
              <a:rPr lang="tr-TR" dirty="0" smtClean="0"/>
              <a:t>Konsültasyon</a:t>
            </a:r>
          </a:p>
          <a:p>
            <a:r>
              <a:rPr lang="tr-TR" dirty="0" smtClean="0"/>
              <a:t>Ücretlerin alınmasında uyulacak kurallar</a:t>
            </a:r>
          </a:p>
          <a:p>
            <a:r>
              <a:rPr lang="tr-TR" dirty="0" smtClean="0"/>
              <a:t>Teşekkür ilanı verme yasağı</a:t>
            </a:r>
          </a:p>
          <a:p>
            <a:r>
              <a:rPr lang="tr-TR" dirty="0" smtClean="0"/>
              <a:t>Meslektaşlar arası ilişkiler</a:t>
            </a:r>
          </a:p>
          <a:p>
            <a:r>
              <a:rPr lang="tr-TR" dirty="0" smtClean="0"/>
              <a:t>Kişisel veya mesleki bilgilerin açıklanması</a:t>
            </a:r>
          </a:p>
          <a:p>
            <a:r>
              <a:rPr lang="tr-TR" dirty="0" smtClean="0"/>
              <a:t>Veteriner hekimler arası müşteri ilişkileri</a:t>
            </a:r>
          </a:p>
          <a:p>
            <a:r>
              <a:rPr lang="tr-TR" dirty="0" smtClean="0"/>
              <a:t>İşyerinin geçici olarak devri</a:t>
            </a:r>
          </a:p>
          <a:p>
            <a:r>
              <a:rPr lang="tr-TR" dirty="0" smtClean="0"/>
              <a:t>Mesleki toplantılar</a:t>
            </a:r>
          </a:p>
          <a:p>
            <a:r>
              <a:rPr lang="tr-TR" dirty="0" smtClean="0"/>
              <a:t>Stajyer öğrencilerin yetiştirilmesi</a:t>
            </a:r>
          </a:p>
          <a:p>
            <a:r>
              <a:rPr lang="tr-TR" dirty="0" smtClean="0"/>
              <a:t>Yarıda bırakılan tedavinin yeniden yapılması</a:t>
            </a:r>
          </a:p>
          <a:p>
            <a:r>
              <a:rPr lang="tr-TR" dirty="0" smtClean="0"/>
              <a:t>Veteriner hekimlerin idari makamlarla ilişkileri</a:t>
            </a:r>
          </a:p>
          <a:p>
            <a:r>
              <a:rPr lang="tr-TR" dirty="0" smtClean="0"/>
              <a:t>Mesleki guruplarla ilişkiler</a:t>
            </a:r>
          </a:p>
          <a:p>
            <a:r>
              <a:rPr lang="tr-TR" dirty="0" smtClean="0"/>
              <a:t>Kıyafet zorunluluğu</a:t>
            </a:r>
          </a:p>
          <a:p>
            <a:r>
              <a:rPr lang="tr-TR" dirty="0" smtClean="0"/>
              <a:t>Davranış yükümlülüğü</a:t>
            </a:r>
          </a:p>
          <a:p>
            <a:r>
              <a:rPr lang="tr-TR" dirty="0" smtClean="0"/>
              <a:t>Uygulama zorunluluğu</a:t>
            </a:r>
          </a:p>
          <a:p>
            <a:endParaRPr lang="tr-TR" dirty="0"/>
          </a:p>
        </p:txBody>
      </p:sp>
      <p:sp>
        <p:nvSpPr>
          <p:cNvPr id="3" name="Metin kutusu 2"/>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Tree>
    <p:extLst>
      <p:ext uri="{BB962C8B-B14F-4D97-AF65-F5344CB8AC3E}">
        <p14:creationId xmlns:p14="http://schemas.microsoft.com/office/powerpoint/2010/main" val="399605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3179" y="4437112"/>
            <a:ext cx="8923317" cy="2215991"/>
          </a:xfrm>
          <a:prstGeom prst="rect">
            <a:avLst/>
          </a:prstGeom>
        </p:spPr>
        <p:txBody>
          <a:bodyPr wrap="square">
            <a:spAutoFit/>
          </a:bodyPr>
          <a:lstStyle/>
          <a:p>
            <a:endParaRPr lang="tr-TR" dirty="0"/>
          </a:p>
          <a:p>
            <a:pPr algn="just"/>
            <a:r>
              <a:rPr lang="tr-TR" sz="2000" dirty="0" smtClean="0"/>
              <a:t>Toplantıya </a:t>
            </a:r>
            <a:r>
              <a:rPr lang="tr-TR" sz="2000" dirty="0"/>
              <a:t>katılmayanlara dekan veya görevlendireceği bir yetkilinin, Merkez Konseyinin veya oda temsilcisinin katılımı ile Meslek Yemini ettirilir. </a:t>
            </a:r>
            <a:endParaRPr lang="tr-TR" sz="2000" dirty="0" smtClean="0"/>
          </a:p>
          <a:p>
            <a:pPr algn="just"/>
            <a:endParaRPr lang="tr-TR" sz="2000" dirty="0" smtClean="0"/>
          </a:p>
          <a:p>
            <a:pPr algn="just"/>
            <a:r>
              <a:rPr lang="tr-TR" sz="2000" dirty="0" smtClean="0"/>
              <a:t>Veteriner </a:t>
            </a:r>
            <a:r>
              <a:rPr lang="tr-TR" sz="2000" dirty="0"/>
              <a:t>hekimler, meslek yaşamları boyunca veteriner hekimliği andı, çevre ve doğa koruma bilinci ile İnsan ve Hayvan Hakları Bildirgelerini de göz önünde bulundururlar.</a:t>
            </a:r>
          </a:p>
        </p:txBody>
      </p:sp>
      <p:sp>
        <p:nvSpPr>
          <p:cNvPr id="3" name="Metin kutusu 2"/>
          <p:cNvSpPr txBox="1"/>
          <p:nvPr/>
        </p:nvSpPr>
        <p:spPr>
          <a:xfrm>
            <a:off x="4574837" y="1903125"/>
            <a:ext cx="3024336" cy="646331"/>
          </a:xfrm>
          <a:prstGeom prst="rect">
            <a:avLst/>
          </a:prstGeom>
          <a:noFill/>
        </p:spPr>
        <p:txBody>
          <a:bodyPr wrap="square" rtlCol="0">
            <a:spAutoFit/>
          </a:bodyPr>
          <a:lstStyle/>
          <a:p>
            <a:r>
              <a:rPr lang="tr-TR" sz="3600" b="1" dirty="0" smtClean="0">
                <a:solidFill>
                  <a:srgbClr val="C00000"/>
                </a:solidFill>
                <a:effectLst>
                  <a:outerShdw blurRad="38100" dist="38100" dir="2700000" algn="tl">
                    <a:srgbClr val="000000">
                      <a:alpha val="43137"/>
                    </a:srgbClr>
                  </a:outerShdw>
                </a:effectLst>
              </a:rPr>
              <a:t>Meslek Yemini</a:t>
            </a:r>
            <a:endParaRPr lang="tr-TR" sz="3600" b="1" dirty="0">
              <a:solidFill>
                <a:srgbClr val="C00000"/>
              </a:solidFill>
              <a:effectLst>
                <a:outerShdw blurRad="38100" dist="38100" dir="2700000" algn="tl">
                  <a:srgbClr val="000000">
                    <a:alpha val="43137"/>
                  </a:srgbClr>
                </a:outerShdw>
              </a:effectLst>
            </a:endParaRPr>
          </a:p>
        </p:txBody>
      </p:sp>
      <p:pic>
        <p:nvPicPr>
          <p:cNvPr id="4" name="Picture 4" descr="FXCD00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51115" y="1658154"/>
            <a:ext cx="3268757" cy="27789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Dikdörtgen 4"/>
          <p:cNvSpPr/>
          <p:nvPr/>
        </p:nvSpPr>
        <p:spPr>
          <a:xfrm>
            <a:off x="3671455" y="2708920"/>
            <a:ext cx="5184576" cy="1477328"/>
          </a:xfrm>
          <a:prstGeom prst="rect">
            <a:avLst/>
          </a:prstGeom>
        </p:spPr>
        <p:txBody>
          <a:bodyPr wrap="square">
            <a:spAutoFit/>
          </a:bodyPr>
          <a:lstStyle/>
          <a:p>
            <a:pPr algn="just"/>
            <a:r>
              <a:rPr lang="tr-TR" dirty="0"/>
              <a:t>Veteriner hekimler mezuniyet belgelerini veya diplomalarını almadan önce veteriner fakültelerinde düzenlenen bir törende Merkez Konseyi veya oda temsilcisinin de katılımı ile veteriner hekimliği andını topluca okuyarak Meslek Yemini ederler. </a:t>
            </a:r>
          </a:p>
        </p:txBody>
      </p:sp>
      <p:sp>
        <p:nvSpPr>
          <p:cNvPr id="6" name="Metin kutusu 5"/>
          <p:cNvSpPr txBox="1"/>
          <p:nvPr/>
        </p:nvSpPr>
        <p:spPr>
          <a:xfrm>
            <a:off x="902429" y="156502"/>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7" name="Metin kutusu 6"/>
          <p:cNvSpPr txBox="1"/>
          <p:nvPr/>
        </p:nvSpPr>
        <p:spPr>
          <a:xfrm>
            <a:off x="2852638" y="992281"/>
            <a:ext cx="3234367"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8. Bölüm: Deontoloji</a:t>
            </a:r>
            <a:endParaRPr lang="tr-TR" sz="2800" dirty="0"/>
          </a:p>
        </p:txBody>
      </p:sp>
    </p:spTree>
    <p:extLst>
      <p:ext uri="{BB962C8B-B14F-4D97-AF65-F5344CB8AC3E}">
        <p14:creationId xmlns:p14="http://schemas.microsoft.com/office/powerpoint/2010/main" val="3585372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55367" y="1837655"/>
            <a:ext cx="7704856" cy="989823"/>
          </a:xfrm>
          <a:prstGeom prst="rect">
            <a:avLst/>
          </a:prstGeom>
        </p:spPr>
        <p:txBody>
          <a:bodyPr wrap="square">
            <a:spAutoFit/>
          </a:bodyPr>
          <a:lstStyle/>
          <a:p>
            <a:pPr algn="ctr">
              <a:lnSpc>
                <a:spcPct val="80000"/>
              </a:lnSpc>
            </a:pPr>
            <a:r>
              <a:rPr lang="tr-TR" sz="3600" b="1" dirty="0">
                <a:solidFill>
                  <a:srgbClr val="C00000"/>
                </a:solidFill>
                <a:effectLst>
                  <a:outerShdw blurRad="38100" dist="38100" dir="2700000" algn="tl">
                    <a:srgbClr val="000000">
                      <a:alpha val="43137"/>
                    </a:srgbClr>
                  </a:outerShdw>
                </a:effectLst>
              </a:rPr>
              <a:t>Meslek Onurunu Zedeleyici Davranışlardan Kaçınma</a:t>
            </a:r>
          </a:p>
        </p:txBody>
      </p:sp>
      <p:sp>
        <p:nvSpPr>
          <p:cNvPr id="3" name="Dikdörtgen 2"/>
          <p:cNvSpPr/>
          <p:nvPr/>
        </p:nvSpPr>
        <p:spPr>
          <a:xfrm>
            <a:off x="1043608" y="2828836"/>
            <a:ext cx="7344816" cy="2246769"/>
          </a:xfrm>
          <a:prstGeom prst="rect">
            <a:avLst/>
          </a:prstGeom>
        </p:spPr>
        <p:txBody>
          <a:bodyPr wrap="square">
            <a:spAutoFit/>
          </a:bodyPr>
          <a:lstStyle/>
          <a:p>
            <a:pPr algn="ctr"/>
            <a:r>
              <a:rPr lang="tr-TR" sz="2800" dirty="0"/>
              <a:t>Veteriner hekim, mesleğini doğrulukla icra etmek ve onu yüceltmekle </a:t>
            </a:r>
            <a:r>
              <a:rPr lang="tr-TR" sz="2800" dirty="0" smtClean="0"/>
              <a:t>yükümlüdür</a:t>
            </a:r>
          </a:p>
          <a:p>
            <a:pPr algn="ctr"/>
            <a:endParaRPr lang="tr-TR" sz="2800" dirty="0" smtClean="0"/>
          </a:p>
          <a:p>
            <a:pPr algn="ctr"/>
            <a:r>
              <a:rPr lang="tr-TR" sz="2800" dirty="0" smtClean="0"/>
              <a:t> </a:t>
            </a:r>
            <a:r>
              <a:rPr lang="tr-TR" sz="2800" dirty="0"/>
              <a:t>M</a:t>
            </a:r>
            <a:r>
              <a:rPr lang="tr-TR" sz="2800" dirty="0" smtClean="0"/>
              <a:t>eslekî </a:t>
            </a:r>
            <a:r>
              <a:rPr lang="tr-TR" sz="2800" dirty="0"/>
              <a:t>faaliyetleri dışında da meslek onurunu zedeleyici davranışlardan kaçınmak zorundadır.</a:t>
            </a:r>
          </a:p>
        </p:txBody>
      </p:sp>
      <p:sp>
        <p:nvSpPr>
          <p:cNvPr id="4" name="Metin kutusu 3"/>
          <p:cNvSpPr txBox="1"/>
          <p:nvPr/>
        </p:nvSpPr>
        <p:spPr>
          <a:xfrm>
            <a:off x="1112970" y="172978"/>
            <a:ext cx="734481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tr-TR" dirty="0"/>
              <a:t>Türk Veteriner Hekimleri Birliği Hizmetlerinin Yürütülmesine İlişkin </a:t>
            </a:r>
            <a:endParaRPr lang="tr-TR" dirty="0" smtClean="0"/>
          </a:p>
          <a:p>
            <a:pPr algn="ctr"/>
            <a:r>
              <a:rPr lang="tr-TR" dirty="0" smtClean="0"/>
              <a:t>Uygulama </a:t>
            </a:r>
            <a:r>
              <a:rPr lang="tr-TR" dirty="0"/>
              <a:t>Yönetmeliği</a:t>
            </a:r>
          </a:p>
        </p:txBody>
      </p:sp>
      <p:sp>
        <p:nvSpPr>
          <p:cNvPr id="5" name="Metin kutusu 4"/>
          <p:cNvSpPr txBox="1"/>
          <p:nvPr/>
        </p:nvSpPr>
        <p:spPr>
          <a:xfrm>
            <a:off x="2849724" y="908720"/>
            <a:ext cx="3306452"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sz="2800" dirty="0" smtClean="0"/>
              <a:t>8. Bölüm: Deontoloji</a:t>
            </a:r>
            <a:endParaRPr lang="tr-TR" sz="2800" dirty="0"/>
          </a:p>
        </p:txBody>
      </p:sp>
    </p:spTree>
    <p:extLst>
      <p:ext uri="{BB962C8B-B14F-4D97-AF65-F5344CB8AC3E}">
        <p14:creationId xmlns:p14="http://schemas.microsoft.com/office/powerpoint/2010/main" val="76426517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TotalTime>
  <Words>2120</Words>
  <Application>Microsoft Office PowerPoint</Application>
  <PresentationFormat>Ekran Gösterisi (4:3)</PresentationFormat>
  <Paragraphs>341</Paragraphs>
  <Slides>42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42</vt:i4>
      </vt:variant>
    </vt:vector>
  </HeadingPairs>
  <TitlesOfParts>
    <vt:vector size="48" baseType="lpstr">
      <vt:lpstr>Arial</vt:lpstr>
      <vt:lpstr>Brush Script MT</vt:lpstr>
      <vt:lpstr>Calibri</vt:lpstr>
      <vt:lpstr>Comic Sans MS</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VETERİNER HEKİMİN SIR SAKLAMA YÜKÜMLÜLÜĞÜ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Özgül</dc:creator>
  <cp:lastModifiedBy>RTBG</cp:lastModifiedBy>
  <cp:revision>105</cp:revision>
  <dcterms:created xsi:type="dcterms:W3CDTF">2012-09-11T13:18:20Z</dcterms:created>
  <dcterms:modified xsi:type="dcterms:W3CDTF">2019-08-29T08:18:33Z</dcterms:modified>
</cp:coreProperties>
</file>