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sldIdLst>
    <p:sldId id="256" r:id="rId4"/>
    <p:sldId id="262" r:id="rId5"/>
    <p:sldId id="263" r:id="rId6"/>
    <p:sldId id="264" r:id="rId7"/>
    <p:sldId id="265" r:id="rId8"/>
    <p:sldId id="266" r:id="rId9"/>
    <p:sldId id="267" r:id="rId10"/>
    <p:sldId id="261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2D9B-A8EA-4A7D-BBF5-FA89B4102750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FF4-EBF6-44F4-B810-4A69FBD2A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226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2D9B-A8EA-4A7D-BBF5-FA89B4102750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FF4-EBF6-44F4-B810-4A69FBD2A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38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2D9B-A8EA-4A7D-BBF5-FA89B4102750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FF4-EBF6-44F4-B810-4A69FBD2A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6091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3213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879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6759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7563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6641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7341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7880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196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2D9B-A8EA-4A7D-BBF5-FA89B4102750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FF4-EBF6-44F4-B810-4A69FBD2A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2676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9971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9567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1334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5850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7477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3444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1565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405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7257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363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2D9B-A8EA-4A7D-BBF5-FA89B4102750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FF4-EBF6-44F4-B810-4A69FBD2A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703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8578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9199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351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5622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9595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83036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05253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53188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71355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117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2D9B-A8EA-4A7D-BBF5-FA89B4102750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FF4-EBF6-44F4-B810-4A69FBD2A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27626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95544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60089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29560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262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2D9B-A8EA-4A7D-BBF5-FA89B4102750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FF4-EBF6-44F4-B810-4A69FBD2A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79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2D9B-A8EA-4A7D-BBF5-FA89B4102750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FF4-EBF6-44F4-B810-4A69FBD2A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275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2D9B-A8EA-4A7D-BBF5-FA89B4102750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FF4-EBF6-44F4-B810-4A69FBD2A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925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2D9B-A8EA-4A7D-BBF5-FA89B4102750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FF4-EBF6-44F4-B810-4A69FBD2A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990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62D9B-A8EA-4A7D-BBF5-FA89B4102750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FF4-EBF6-44F4-B810-4A69FBD2A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074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62D9B-A8EA-4A7D-BBF5-FA89B4102750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DEFF4-EBF6-44F4-B810-4A69FBD2AA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024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05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9F75050-0E15-4C5B-92B0-66D068882F1F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 defTabSz="457200"/>
              <a:t>31.01.2020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B1DEFA8C-F947-479F-BE07-76B6B3F80BF1}" type="slidenum">
              <a:rPr lang="tr-TR" smtClean="0"/>
              <a:pPr defTabSz="45720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840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919537" y="1196753"/>
            <a:ext cx="6154713" cy="1092697"/>
          </a:xfrm>
        </p:spPr>
        <p:txBody>
          <a:bodyPr/>
          <a:lstStyle/>
          <a:p>
            <a:r>
              <a:rPr lang="tr-TR" dirty="0" err="1" smtClean="0"/>
              <a:t>Exodonti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Murat ÇALIŞKAN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305" y="4581129"/>
            <a:ext cx="1713009" cy="214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43673" y="404664"/>
            <a:ext cx="6554867" cy="1524000"/>
          </a:xfrm>
        </p:spPr>
        <p:txBody>
          <a:bodyPr/>
          <a:lstStyle/>
          <a:p>
            <a:pPr algn="r"/>
            <a:r>
              <a:rPr lang="tr-TR" i="1" dirty="0" smtClean="0"/>
              <a:t>Tanımlar</a:t>
            </a:r>
            <a:endParaRPr lang="tr-TR" i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2351584" y="2204865"/>
            <a:ext cx="73469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r-TR" dirty="0">
                <a:solidFill>
                  <a:prstClr val="black"/>
                </a:solidFill>
                <a:latin typeface="Century Gothic" panose="020B0502020202020204"/>
              </a:rPr>
              <a:t>	</a:t>
            </a:r>
            <a:r>
              <a:rPr lang="tr-TR" sz="2800" dirty="0">
                <a:solidFill>
                  <a:srgbClr val="FF0000"/>
                </a:solidFill>
                <a:latin typeface="Century Gothic" panose="020B0502020202020204"/>
              </a:rPr>
              <a:t>Basit </a:t>
            </a:r>
            <a:r>
              <a:rPr lang="tr-TR" sz="2800" dirty="0" err="1">
                <a:solidFill>
                  <a:srgbClr val="FF0000"/>
                </a:solidFill>
                <a:latin typeface="Century Gothic" panose="020B0502020202020204"/>
              </a:rPr>
              <a:t>ekstraksiyon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/>
              </a:rPr>
              <a:t>: </a:t>
            </a:r>
            <a:r>
              <a:rPr lang="tr-TR" sz="2800" dirty="0" err="1">
                <a:solidFill>
                  <a:prstClr val="black"/>
                </a:solidFill>
                <a:latin typeface="Century Gothic" panose="020B0502020202020204"/>
              </a:rPr>
              <a:t>gingival</a:t>
            </a:r>
            <a:r>
              <a:rPr lang="tr-TR" sz="28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tr-TR" sz="2800" dirty="0" err="1">
                <a:solidFill>
                  <a:prstClr val="black"/>
                </a:solidFill>
                <a:latin typeface="Century Gothic" panose="020B0502020202020204"/>
              </a:rPr>
              <a:t>ensizyon</a:t>
            </a:r>
            <a:r>
              <a:rPr lang="tr-TR" sz="2800" dirty="0">
                <a:solidFill>
                  <a:prstClr val="black"/>
                </a:solidFill>
                <a:latin typeface="Century Gothic" panose="020B0502020202020204"/>
              </a:rPr>
              <a:t> gerektirmeyen komplike olmayan </a:t>
            </a:r>
            <a:r>
              <a:rPr lang="tr-TR" sz="2800" dirty="0" err="1">
                <a:solidFill>
                  <a:prstClr val="black"/>
                </a:solidFill>
                <a:latin typeface="Century Gothic" panose="020B0502020202020204"/>
              </a:rPr>
              <a:t>ekstraksiyon</a:t>
            </a:r>
            <a:r>
              <a:rPr lang="tr-TR" sz="2800" dirty="0">
                <a:solidFill>
                  <a:prstClr val="black"/>
                </a:solidFill>
                <a:latin typeface="Century Gothic" panose="020B0502020202020204"/>
              </a:rPr>
              <a:t>.</a:t>
            </a:r>
          </a:p>
          <a:p>
            <a:pPr defTabSz="457200"/>
            <a:endParaRPr lang="tr-TR" sz="2800" dirty="0">
              <a:solidFill>
                <a:prstClr val="black"/>
              </a:solidFill>
              <a:latin typeface="Century Gothic" panose="020B0502020202020204"/>
            </a:endParaRPr>
          </a:p>
          <a:p>
            <a:pPr defTabSz="457200"/>
            <a:r>
              <a:rPr lang="tr-TR" sz="2800" dirty="0">
                <a:solidFill>
                  <a:prstClr val="black"/>
                </a:solidFill>
                <a:latin typeface="Century Gothic" panose="020B0502020202020204"/>
              </a:rPr>
              <a:t>	</a:t>
            </a:r>
            <a:r>
              <a:rPr lang="tr-TR" sz="2800" dirty="0">
                <a:solidFill>
                  <a:srgbClr val="FF0000"/>
                </a:solidFill>
                <a:latin typeface="Century Gothic" panose="020B0502020202020204"/>
              </a:rPr>
              <a:t>Cerrahi </a:t>
            </a:r>
            <a:r>
              <a:rPr lang="tr-TR" sz="2800" dirty="0" err="1">
                <a:solidFill>
                  <a:srgbClr val="FF0000"/>
                </a:solidFill>
                <a:latin typeface="Century Gothic" panose="020B0502020202020204"/>
              </a:rPr>
              <a:t>ekstraksiyon</a:t>
            </a:r>
            <a:r>
              <a:rPr lang="tr-TR" sz="2800" dirty="0">
                <a:solidFill>
                  <a:prstClr val="black"/>
                </a:solidFill>
                <a:latin typeface="Century Gothic" panose="020B0502020202020204"/>
              </a:rPr>
              <a:t>:</a:t>
            </a:r>
            <a:r>
              <a:rPr lang="en-US" sz="28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tr-TR" sz="2800" dirty="0" err="1">
                <a:solidFill>
                  <a:prstClr val="black"/>
                </a:solidFill>
                <a:latin typeface="Century Gothic" panose="020B0502020202020204"/>
              </a:rPr>
              <a:t>gingival</a:t>
            </a:r>
            <a:r>
              <a:rPr lang="tr-TR" sz="28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tr-TR" sz="2800" dirty="0" err="1">
                <a:solidFill>
                  <a:prstClr val="black"/>
                </a:solidFill>
                <a:latin typeface="Century Gothic" panose="020B0502020202020204"/>
              </a:rPr>
              <a:t>ensizyon</a:t>
            </a:r>
            <a:r>
              <a:rPr lang="tr-TR" sz="2800" dirty="0">
                <a:solidFill>
                  <a:prstClr val="black"/>
                </a:solidFill>
                <a:latin typeface="Century Gothic" panose="020B0502020202020204"/>
              </a:rPr>
              <a:t>, kemik uzaklaştırması, </a:t>
            </a:r>
            <a:r>
              <a:rPr lang="tr-TR" sz="2800" dirty="0" err="1">
                <a:solidFill>
                  <a:prstClr val="black"/>
                </a:solidFill>
                <a:latin typeface="Century Gothic" panose="020B0502020202020204"/>
              </a:rPr>
              <a:t>diş,n</a:t>
            </a:r>
            <a:r>
              <a:rPr lang="tr-TR" sz="2800" dirty="0">
                <a:solidFill>
                  <a:prstClr val="black"/>
                </a:solidFill>
                <a:latin typeface="Century Gothic" panose="020B0502020202020204"/>
              </a:rPr>
              <a:t> kesilmesi gibi </a:t>
            </a:r>
            <a:r>
              <a:rPr lang="tr-TR" sz="2800" dirty="0" err="1">
                <a:solidFill>
                  <a:prstClr val="black"/>
                </a:solidFill>
                <a:latin typeface="Century Gothic" panose="020B0502020202020204"/>
              </a:rPr>
              <a:t>kompğlike</a:t>
            </a:r>
            <a:r>
              <a:rPr lang="tr-TR" sz="2800" dirty="0">
                <a:solidFill>
                  <a:prstClr val="black"/>
                </a:solidFill>
                <a:latin typeface="Century Gothic" panose="020B0502020202020204"/>
              </a:rPr>
              <a:t> işlemleri içeren </a:t>
            </a:r>
            <a:r>
              <a:rPr lang="tr-TR" sz="2800" dirty="0" err="1">
                <a:solidFill>
                  <a:prstClr val="black"/>
                </a:solidFill>
                <a:latin typeface="Century Gothic" panose="020B0502020202020204"/>
              </a:rPr>
              <a:t>ekstraksiyon</a:t>
            </a:r>
            <a:endParaRPr lang="tr-TR" sz="2800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2553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19737" y="0"/>
            <a:ext cx="6554867" cy="1524000"/>
          </a:xfrm>
        </p:spPr>
        <p:txBody>
          <a:bodyPr/>
          <a:lstStyle/>
          <a:p>
            <a:pPr algn="r"/>
            <a:r>
              <a:rPr lang="tr-TR" i="1" dirty="0" err="1" smtClean="0"/>
              <a:t>endikasyonları</a:t>
            </a:r>
            <a:endParaRPr lang="tr-TR" i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2855640" y="794265"/>
            <a:ext cx="59046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tr-TR" sz="24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285750" indent="-285750" defTabSz="457200">
              <a:buFontTx/>
              <a:buChar char="-"/>
            </a:pPr>
            <a:r>
              <a:rPr lang="tr-TR" sz="2400" dirty="0" err="1">
                <a:solidFill>
                  <a:prstClr val="black"/>
                </a:solidFill>
                <a:latin typeface="Century Gothic" panose="020B0502020202020204"/>
              </a:rPr>
              <a:t>Pulpa</a:t>
            </a: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 nekrozu</a:t>
            </a:r>
          </a:p>
          <a:p>
            <a:pPr marL="285750" indent="-285750" defTabSz="457200">
              <a:buFontTx/>
              <a:buChar char="-"/>
            </a:pPr>
            <a:r>
              <a:rPr lang="tr-TR" sz="2400" dirty="0" err="1">
                <a:solidFill>
                  <a:prstClr val="black"/>
                </a:solidFill>
                <a:latin typeface="Century Gothic" panose="020B0502020202020204"/>
              </a:rPr>
              <a:t>Mobilite</a:t>
            </a: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</a:p>
          <a:p>
            <a:pPr marL="285750" indent="-285750" defTabSz="457200">
              <a:buFontTx/>
              <a:buChar char="-"/>
            </a:pP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Şiddetli </a:t>
            </a:r>
            <a:r>
              <a:rPr lang="tr-TR" sz="2400" dirty="0" err="1">
                <a:solidFill>
                  <a:prstClr val="black"/>
                </a:solidFill>
                <a:latin typeface="Century Gothic" panose="020B0502020202020204"/>
              </a:rPr>
              <a:t>periodontitis</a:t>
            </a:r>
            <a:endParaRPr lang="tr-TR" sz="24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285750" indent="-285750" defTabSz="457200">
              <a:buFontTx/>
              <a:buChar char="-"/>
            </a:pP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Süt dişi kırıkları</a:t>
            </a:r>
          </a:p>
          <a:p>
            <a:pPr marL="285750" indent="-285750" defTabSz="457200">
              <a:buFontTx/>
              <a:buChar char="-"/>
            </a:pP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Diş </a:t>
            </a:r>
            <a:r>
              <a:rPr lang="tr-TR" sz="2400" dirty="0" err="1">
                <a:solidFill>
                  <a:prstClr val="black"/>
                </a:solidFill>
                <a:latin typeface="Century Gothic" panose="020B0502020202020204"/>
              </a:rPr>
              <a:t>rezorpsiyonu</a:t>
            </a:r>
            <a:endParaRPr lang="tr-TR" sz="24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285750" indent="-285750" defTabSz="457200">
              <a:buFontTx/>
              <a:buChar char="-"/>
            </a:pP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Kronik </a:t>
            </a:r>
            <a:r>
              <a:rPr lang="tr-TR" sz="2400" dirty="0" err="1">
                <a:solidFill>
                  <a:prstClr val="black"/>
                </a:solidFill>
                <a:latin typeface="Century Gothic" panose="020B0502020202020204"/>
              </a:rPr>
              <a:t>gingivostomatitis</a:t>
            </a:r>
            <a:endParaRPr lang="tr-TR" sz="24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285750" indent="-285750" defTabSz="457200">
              <a:buFontTx/>
              <a:buChar char="-"/>
            </a:pP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Kalıcı süt dişleri</a:t>
            </a:r>
          </a:p>
          <a:p>
            <a:pPr marL="285750" indent="-285750" defTabSz="457200">
              <a:buFontTx/>
              <a:buChar char="-"/>
            </a:pPr>
            <a:r>
              <a:rPr lang="tr-TR" sz="2400" dirty="0" err="1">
                <a:solidFill>
                  <a:prstClr val="black"/>
                </a:solidFill>
                <a:latin typeface="Century Gothic" panose="020B0502020202020204"/>
              </a:rPr>
              <a:t>Maloklüzyon</a:t>
            </a: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</a:p>
          <a:p>
            <a:pPr marL="285750" indent="-285750" defTabSz="457200">
              <a:buFontTx/>
              <a:buChar char="-"/>
            </a:pP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Çok sayıda diş</a:t>
            </a:r>
          </a:p>
          <a:p>
            <a:pPr marL="285750" indent="-285750" defTabSz="457200">
              <a:buFontTx/>
              <a:buChar char="-"/>
            </a:pP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Çıkmayan dişlere bağlı patolojiler</a:t>
            </a:r>
          </a:p>
          <a:p>
            <a:pPr marL="285750" indent="-285750" defTabSz="457200">
              <a:buFontTx/>
              <a:buChar char="-"/>
            </a:pP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Patolojik lezyonlarla ilişkili dişler</a:t>
            </a:r>
          </a:p>
          <a:p>
            <a:pPr marL="285750" indent="-285750" defTabSz="457200">
              <a:buFontTx/>
              <a:buChar char="-"/>
            </a:pP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Çene kırıklarında kırık hattında kalan dişler</a:t>
            </a:r>
          </a:p>
          <a:p>
            <a:pPr marL="285750" indent="-285750" defTabSz="457200">
              <a:buFontTx/>
              <a:buChar char="-"/>
            </a:pP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Başarısız </a:t>
            </a:r>
            <a:r>
              <a:rPr lang="tr-TR" sz="2400" dirty="0" err="1">
                <a:solidFill>
                  <a:prstClr val="black"/>
                </a:solidFill>
                <a:latin typeface="Century Gothic" panose="020B0502020202020204"/>
              </a:rPr>
              <a:t>endodontik</a:t>
            </a: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 tedaviler</a:t>
            </a:r>
          </a:p>
          <a:p>
            <a:pPr marL="285750" indent="-285750" defTabSz="457200">
              <a:buFontTx/>
              <a:buChar char="-"/>
            </a:pPr>
            <a:endParaRPr lang="tr-TR" dirty="0">
              <a:solidFill>
                <a:prstClr val="black"/>
              </a:solidFill>
              <a:latin typeface="Century Gothic" panose="020B0502020202020204"/>
            </a:endParaRPr>
          </a:p>
          <a:p>
            <a:pPr marL="285750" indent="-285750" defTabSz="457200">
              <a:buFontTx/>
              <a:buChar char="-"/>
            </a:pPr>
            <a:endParaRPr lang="tr-TR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1070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996" y="156924"/>
            <a:ext cx="4258258" cy="377990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995" y="3789041"/>
            <a:ext cx="4329409" cy="2864055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6188994" y="104336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tr-TR" sz="2400" dirty="0" err="1">
                <a:solidFill>
                  <a:prstClr val="black"/>
                </a:solidFill>
                <a:latin typeface="Century Gothic" panose="020B0502020202020204"/>
              </a:rPr>
              <a:t>Mandibular</a:t>
            </a: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tr-TR" sz="2400" dirty="0" err="1">
                <a:solidFill>
                  <a:prstClr val="black"/>
                </a:solidFill>
                <a:latin typeface="Century Gothic" panose="020B0502020202020204"/>
              </a:rPr>
              <a:t>premolar</a:t>
            </a: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 dişte </a:t>
            </a:r>
            <a:r>
              <a:rPr lang="tr-TR" sz="2400" dirty="0" err="1">
                <a:solidFill>
                  <a:prstClr val="black"/>
                </a:solidFill>
                <a:latin typeface="Century Gothic" panose="020B0502020202020204"/>
              </a:rPr>
              <a:t>horizontal</a:t>
            </a: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 (yatay)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kemik kaybı</a:t>
            </a:r>
            <a:endParaRPr lang="tr-TR" sz="24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711624" y="4797152"/>
            <a:ext cx="3641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tr-TR" sz="2400" dirty="0" err="1">
                <a:solidFill>
                  <a:prstClr val="black"/>
                </a:solidFill>
                <a:latin typeface="Century Gothic" panose="020B0502020202020204"/>
              </a:rPr>
              <a:t>Maksillar</a:t>
            </a: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 3. </a:t>
            </a:r>
            <a:r>
              <a:rPr lang="tr-TR" sz="2400" dirty="0" err="1">
                <a:solidFill>
                  <a:prstClr val="black"/>
                </a:solidFill>
                <a:latin typeface="Century Gothic" panose="020B0502020202020204"/>
              </a:rPr>
              <a:t>premolar</a:t>
            </a: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 dişin </a:t>
            </a:r>
            <a:r>
              <a:rPr lang="tr-TR" sz="2400" dirty="0" err="1">
                <a:solidFill>
                  <a:prstClr val="black"/>
                </a:solidFill>
                <a:latin typeface="Century Gothic" panose="020B0502020202020204"/>
              </a:rPr>
              <a:t>distal</a:t>
            </a: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 kökünü etkileyen  </a:t>
            </a:r>
            <a:r>
              <a:rPr lang="tr-TR" sz="2400" dirty="0" err="1">
                <a:solidFill>
                  <a:prstClr val="black"/>
                </a:solidFill>
                <a:latin typeface="Century Gothic" panose="020B0502020202020204"/>
              </a:rPr>
              <a:t>vertikal</a:t>
            </a:r>
            <a:r>
              <a:rPr lang="tr-TR" sz="2400" dirty="0">
                <a:solidFill>
                  <a:prstClr val="black"/>
                </a:solidFill>
                <a:latin typeface="Century Gothic" panose="020B0502020202020204"/>
              </a:rPr>
              <a:t> kemik kaybı</a:t>
            </a:r>
            <a:endParaRPr lang="tr-TR" sz="2400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7624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628" y="260648"/>
            <a:ext cx="4322796" cy="366111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048" y="3645024"/>
            <a:ext cx="3958408" cy="308008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242048" y="1268761"/>
            <a:ext cx="3492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tr-TR" dirty="0">
                <a:solidFill>
                  <a:prstClr val="black"/>
                </a:solidFill>
                <a:latin typeface="Century Gothic" panose="020B0502020202020204"/>
              </a:rPr>
              <a:t>Köpekte </a:t>
            </a:r>
            <a:r>
              <a:rPr lang="tr-TR" dirty="0" err="1">
                <a:solidFill>
                  <a:prstClr val="black"/>
                </a:solidFill>
                <a:latin typeface="Century Gothic" panose="020B0502020202020204"/>
              </a:rPr>
              <a:t>intraoral</a:t>
            </a:r>
            <a:r>
              <a:rPr lang="tr-TR" dirty="0">
                <a:solidFill>
                  <a:prstClr val="black"/>
                </a:solidFill>
                <a:latin typeface="Century Gothic" panose="020B0502020202020204"/>
              </a:rPr>
              <a:t> radyografide sağ </a:t>
            </a:r>
            <a:r>
              <a:rPr lang="tr-TR" dirty="0" err="1">
                <a:solidFill>
                  <a:prstClr val="black"/>
                </a:solidFill>
                <a:latin typeface="Century Gothic" panose="020B0502020202020204"/>
              </a:rPr>
              <a:t>mandibular</a:t>
            </a:r>
            <a:r>
              <a:rPr lang="tr-TR" dirty="0">
                <a:solidFill>
                  <a:prstClr val="black"/>
                </a:solidFill>
                <a:latin typeface="Century Gothic" panose="020B0502020202020204"/>
              </a:rPr>
              <a:t> ikinci </a:t>
            </a:r>
            <a:r>
              <a:rPr lang="tr-TR" dirty="0" err="1">
                <a:solidFill>
                  <a:prstClr val="black"/>
                </a:solidFill>
                <a:latin typeface="Century Gothic" panose="020B0502020202020204"/>
              </a:rPr>
              <a:t>molar</a:t>
            </a:r>
            <a:r>
              <a:rPr lang="tr-TR" dirty="0">
                <a:solidFill>
                  <a:prstClr val="black"/>
                </a:solidFill>
                <a:latin typeface="Century Gothic" panose="020B0502020202020204"/>
              </a:rPr>
              <a:t> dişte </a:t>
            </a:r>
            <a:r>
              <a:rPr lang="tr-TR" dirty="0" err="1">
                <a:solidFill>
                  <a:prstClr val="black"/>
                </a:solidFill>
                <a:latin typeface="Century Gothic" panose="020B0502020202020204"/>
              </a:rPr>
              <a:t>idiopatik</a:t>
            </a:r>
            <a:r>
              <a:rPr lang="tr-TR" dirty="0">
                <a:solidFill>
                  <a:prstClr val="black"/>
                </a:solidFill>
                <a:latin typeface="Century Gothic" panose="020B0502020202020204"/>
              </a:rPr>
              <a:t> diş </a:t>
            </a:r>
            <a:r>
              <a:rPr lang="tr-TR" dirty="0" err="1">
                <a:solidFill>
                  <a:prstClr val="black"/>
                </a:solidFill>
                <a:latin typeface="Century Gothic" panose="020B0502020202020204"/>
              </a:rPr>
              <a:t>rezorpsiyonu</a:t>
            </a:r>
            <a:r>
              <a:rPr lang="tr-TR" dirty="0">
                <a:solidFill>
                  <a:prstClr val="black"/>
                </a:solidFill>
                <a:latin typeface="Century Gothic" panose="020B0502020202020204"/>
              </a:rPr>
              <a:t>.</a:t>
            </a:r>
            <a:endParaRPr lang="tr-TR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999656" y="4653136"/>
            <a:ext cx="3199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tr-TR" dirty="0">
                <a:solidFill>
                  <a:prstClr val="black"/>
                </a:solidFill>
                <a:latin typeface="Century Gothic" panose="020B0502020202020204"/>
              </a:rPr>
              <a:t>Köpekte </a:t>
            </a:r>
            <a:r>
              <a:rPr lang="tr-TR" dirty="0" err="1">
                <a:solidFill>
                  <a:prstClr val="black"/>
                </a:solidFill>
                <a:latin typeface="Century Gothic" panose="020B0502020202020204"/>
              </a:rPr>
              <a:t>intraoral</a:t>
            </a:r>
            <a:r>
              <a:rPr lang="tr-TR" dirty="0">
                <a:solidFill>
                  <a:prstClr val="black"/>
                </a:solidFill>
                <a:latin typeface="Century Gothic" panose="020B0502020202020204"/>
              </a:rPr>
              <a:t> radyografide sağ </a:t>
            </a:r>
            <a:r>
              <a:rPr lang="tr-TR" dirty="0" err="1">
                <a:solidFill>
                  <a:prstClr val="black"/>
                </a:solidFill>
                <a:latin typeface="Century Gothic" panose="020B0502020202020204"/>
              </a:rPr>
              <a:t>mandibular</a:t>
            </a:r>
            <a:r>
              <a:rPr lang="tr-TR" dirty="0">
                <a:solidFill>
                  <a:prstClr val="black"/>
                </a:solidFill>
                <a:latin typeface="Century Gothic" panose="020B0502020202020204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Century Gothic" panose="020B0502020202020204"/>
              </a:rPr>
              <a:t>premolar</a:t>
            </a:r>
            <a:r>
              <a:rPr lang="tr-TR" dirty="0">
                <a:solidFill>
                  <a:prstClr val="black"/>
                </a:solidFill>
                <a:latin typeface="Century Gothic" panose="020B0502020202020204"/>
              </a:rPr>
              <a:t> dişlerde yaşa bağlı kök </a:t>
            </a:r>
            <a:r>
              <a:rPr lang="tr-TR" dirty="0" err="1">
                <a:solidFill>
                  <a:prstClr val="black"/>
                </a:solidFill>
                <a:latin typeface="Century Gothic" panose="020B0502020202020204"/>
              </a:rPr>
              <a:t>rezorpsiyonu</a:t>
            </a:r>
            <a:endParaRPr lang="tr-TR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48636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618" y="142622"/>
            <a:ext cx="3896318" cy="350240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5" y="3140969"/>
            <a:ext cx="4522191" cy="351241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567608" y="4897175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tr-TR" dirty="0">
                <a:solidFill>
                  <a:prstClr val="black"/>
                </a:solidFill>
                <a:latin typeface="Century Gothic" panose="020B0502020202020204"/>
              </a:rPr>
              <a:t>Çıkmayan </a:t>
            </a:r>
            <a:r>
              <a:rPr lang="tr-TR" dirty="0" err="1">
                <a:solidFill>
                  <a:prstClr val="black"/>
                </a:solidFill>
                <a:latin typeface="Century Gothic" panose="020B0502020202020204"/>
              </a:rPr>
              <a:t>m</a:t>
            </a:r>
            <a:r>
              <a:rPr lang="tr-TR" dirty="0" err="1">
                <a:solidFill>
                  <a:prstClr val="black"/>
                </a:solidFill>
                <a:latin typeface="Century Gothic" panose="020B0502020202020204"/>
              </a:rPr>
              <a:t>andibular</a:t>
            </a:r>
            <a:r>
              <a:rPr lang="tr-TR" dirty="0">
                <a:solidFill>
                  <a:prstClr val="black"/>
                </a:solidFill>
                <a:latin typeface="Century Gothic" panose="020B0502020202020204"/>
              </a:rPr>
              <a:t> birinci </a:t>
            </a:r>
            <a:r>
              <a:rPr lang="tr-TR" dirty="0" err="1">
                <a:solidFill>
                  <a:prstClr val="black"/>
                </a:solidFill>
                <a:latin typeface="Century Gothic" panose="020B0502020202020204"/>
              </a:rPr>
              <a:t>premolar</a:t>
            </a:r>
            <a:r>
              <a:rPr lang="tr-TR" dirty="0">
                <a:solidFill>
                  <a:prstClr val="black"/>
                </a:solidFill>
                <a:latin typeface="Century Gothic" panose="020B0502020202020204"/>
              </a:rPr>
              <a:t> diş etrafında kist oluşumu.</a:t>
            </a:r>
            <a:endParaRPr lang="tr-TR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6" name="Metin kutusu 5"/>
          <p:cNvSpPr txBox="1"/>
          <p:nvPr/>
        </p:nvSpPr>
        <p:spPr>
          <a:xfrm flipH="1">
            <a:off x="6285735" y="970492"/>
            <a:ext cx="3986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tr-TR" dirty="0">
                <a:solidFill>
                  <a:prstClr val="black"/>
                </a:solidFill>
                <a:latin typeface="Century Gothic" panose="020B0502020202020204"/>
              </a:rPr>
              <a:t>Köpekte sağ </a:t>
            </a:r>
            <a:r>
              <a:rPr lang="tr-TR" dirty="0" err="1">
                <a:solidFill>
                  <a:prstClr val="black"/>
                </a:solidFill>
                <a:latin typeface="Century Gothic" panose="020B0502020202020204"/>
              </a:rPr>
              <a:t>mandibular</a:t>
            </a:r>
            <a:r>
              <a:rPr lang="tr-TR" dirty="0">
                <a:solidFill>
                  <a:prstClr val="black"/>
                </a:solidFill>
                <a:latin typeface="Century Gothic" panose="020B0502020202020204"/>
              </a:rPr>
              <a:t> ikinci kesici dişin </a:t>
            </a:r>
            <a:r>
              <a:rPr lang="tr-TR" dirty="0" err="1">
                <a:solidFill>
                  <a:prstClr val="black"/>
                </a:solidFill>
                <a:latin typeface="Century Gothic" panose="020B0502020202020204"/>
              </a:rPr>
              <a:t>lingual</a:t>
            </a:r>
            <a:r>
              <a:rPr lang="tr-TR" dirty="0">
                <a:solidFill>
                  <a:prstClr val="black"/>
                </a:solidFill>
                <a:latin typeface="Century Gothic" panose="020B0502020202020204"/>
              </a:rPr>
              <a:t> yüzünde fazladan diş </a:t>
            </a:r>
            <a:endParaRPr lang="tr-TR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13204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1556793"/>
            <a:ext cx="3829340" cy="381517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1556793"/>
            <a:ext cx="3816424" cy="380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3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332656"/>
            <a:ext cx="490447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5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Geniş ekran</PresentationFormat>
  <Paragraphs>27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Wingdings 3</vt:lpstr>
      <vt:lpstr>Office Teması</vt:lpstr>
      <vt:lpstr>Duman</vt:lpstr>
      <vt:lpstr>1_Duman</vt:lpstr>
      <vt:lpstr>Exodonti </vt:lpstr>
      <vt:lpstr>Tanımlar</vt:lpstr>
      <vt:lpstr>endikasyonları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Exodonti </dc:title>
  <dc:creator>Murat</dc:creator>
  <cp:lastModifiedBy>Murat</cp:lastModifiedBy>
  <cp:revision>2</cp:revision>
  <dcterms:created xsi:type="dcterms:W3CDTF">2020-01-31T06:48:52Z</dcterms:created>
  <dcterms:modified xsi:type="dcterms:W3CDTF">2020-01-31T06:50:05Z</dcterms:modified>
</cp:coreProperties>
</file>