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4" r:id="rId7"/>
    <p:sldId id="261" r:id="rId8"/>
    <p:sldId id="262" r:id="rId9"/>
    <p:sldId id="263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12" d="100"/>
          <a:sy n="112" d="100"/>
        </p:scale>
        <p:origin x="-131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interSettings" Target="printerSettings/printerSettings1.bin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tr-TR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21.09.19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21.09.19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21.09.19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21.09.19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tr-T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21.09.19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21.09.19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21.09.19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21.09.19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21.09.19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21.09.19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21.09.19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tr-TR" smtClean="0"/>
              <a:t>Drag picture to placeholder or click icon to add</a:t>
            </a:r>
            <a:endParaRPr kumimoji="0" lang="en-US" dirty="0"/>
          </a:p>
        </p:txBody>
      </p:sp>
      <p:sp>
        <p:nvSpPr>
          <p:cNvPr id="9" name="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600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tr-TR" smtClean="0"/>
              <a:t>Click to edit Master text styles</a:t>
            </a:r>
          </a:p>
          <a:p>
            <a:pPr lvl="1" eaLnBrk="1" latinLnBrk="0" hangingPunct="1"/>
            <a:r>
              <a:rPr kumimoji="0" lang="tr-TR" smtClean="0"/>
              <a:t>Second level</a:t>
            </a:r>
          </a:p>
          <a:p>
            <a:pPr lvl="2" eaLnBrk="1" latinLnBrk="0" hangingPunct="1"/>
            <a:r>
              <a:rPr kumimoji="0" lang="tr-TR" smtClean="0"/>
              <a:t>Third level</a:t>
            </a:r>
          </a:p>
          <a:p>
            <a:pPr lvl="3" eaLnBrk="1" latinLnBrk="0" hangingPunct="1"/>
            <a:r>
              <a:rPr kumimoji="0" lang="tr-TR" smtClean="0"/>
              <a:t>Fourth level</a:t>
            </a:r>
          </a:p>
          <a:p>
            <a:pPr lvl="4" eaLnBrk="1" latinLnBrk="0" hangingPunct="1"/>
            <a:r>
              <a:rPr kumimoji="0" lang="tr-TR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pPr algn="r" eaLnBrk="1" latinLnBrk="0" hangingPunct="1"/>
            <a:fld id="{54AB02A5-4FE5-49D9-9E24-09F23B90C450}" type="datetimeFigureOut">
              <a:rPr lang="en-US" smtClean="0"/>
              <a:t>21.09.19</a:t>
            </a:fld>
            <a:endParaRPr lang="en-US" sz="1200">
              <a:solidFill>
                <a:schemeClr val="bg2">
                  <a:shade val="50000"/>
                </a:schemeClr>
              </a:solidFill>
            </a:endParaRPr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kumimoji="0" lang="en-US" sz="1200">
              <a:solidFill>
                <a:schemeClr val="bg2">
                  <a:shade val="50000"/>
                </a:schemeClr>
              </a:solidFill>
              <a:effectLst/>
            </a:endParaRPr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pPr algn="ctr" eaLnBrk="1" latinLnBrk="0" hangingPunct="1"/>
            <a:fld id="{6294C92D-0306-4E69-9CD3-20855E849650}" type="slidenum">
              <a:rPr kumimoji="0" lang="en-US" smtClean="0"/>
              <a:t>‹#›</a:t>
            </a:fld>
            <a:endParaRPr kumimoji="0" lang="en-US" sz="1200">
              <a:solidFill>
                <a:schemeClr val="bg2">
                  <a:shade val="50000"/>
                </a:schemeClr>
              </a:solidFill>
              <a:effectLst/>
            </a:endParaRPr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32560" y="359897"/>
            <a:ext cx="7406640" cy="2295557"/>
          </a:xfrm>
        </p:spPr>
        <p:txBody>
          <a:bodyPr>
            <a:normAutofit/>
          </a:bodyPr>
          <a:lstStyle/>
          <a:p>
            <a:pPr algn="ctr"/>
            <a:r>
              <a:rPr lang="en-US" sz="4000" dirty="0" smtClean="0">
                <a:solidFill>
                  <a:srgbClr val="660066"/>
                </a:solidFill>
              </a:rPr>
              <a:t>TÜRK DIŞ POLİTİKASI I (</a:t>
            </a:r>
            <a:r>
              <a:rPr lang="en-US" sz="4000" dirty="0" err="1" smtClean="0">
                <a:solidFill>
                  <a:srgbClr val="660066"/>
                </a:solidFill>
              </a:rPr>
              <a:t>Güz</a:t>
            </a:r>
            <a:r>
              <a:rPr lang="en-US" sz="4000" smtClean="0">
                <a:solidFill>
                  <a:srgbClr val="660066"/>
                </a:solidFill>
              </a:rPr>
              <a:t> </a:t>
            </a:r>
            <a:r>
              <a:rPr lang="en-US" sz="4000" smtClean="0">
                <a:solidFill>
                  <a:srgbClr val="660066"/>
                </a:solidFill>
              </a:rPr>
              <a:t>2019-2020)</a:t>
            </a:r>
            <a:endParaRPr lang="en-US" sz="4000" dirty="0">
              <a:solidFill>
                <a:srgbClr val="660066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32560" y="2447636"/>
            <a:ext cx="7406640" cy="2020454"/>
          </a:xfrm>
        </p:spPr>
        <p:txBody>
          <a:bodyPr>
            <a:normAutofit/>
          </a:bodyPr>
          <a:lstStyle/>
          <a:p>
            <a:endParaRPr lang="en-US" dirty="0" smtClean="0">
              <a:solidFill>
                <a:srgbClr val="660066"/>
              </a:solidFill>
            </a:endParaRPr>
          </a:p>
          <a:p>
            <a:endParaRPr lang="en-US" dirty="0">
              <a:solidFill>
                <a:srgbClr val="660066"/>
              </a:solidFill>
            </a:endParaRPr>
          </a:p>
          <a:p>
            <a:pPr algn="ctr"/>
            <a:r>
              <a:rPr lang="en-US" sz="2800" dirty="0">
                <a:solidFill>
                  <a:srgbClr val="660066"/>
                </a:solidFill>
              </a:rPr>
              <a:t>1</a:t>
            </a:r>
            <a:r>
              <a:rPr lang="en-US" sz="2800" smtClean="0">
                <a:solidFill>
                  <a:srgbClr val="660066"/>
                </a:solidFill>
              </a:rPr>
              <a:t>. </a:t>
            </a:r>
            <a:r>
              <a:rPr lang="en-US" sz="2800" dirty="0" err="1" smtClean="0">
                <a:solidFill>
                  <a:srgbClr val="660066"/>
                </a:solidFill>
              </a:rPr>
              <a:t>Hafta</a:t>
            </a:r>
            <a:r>
              <a:rPr lang="en-US" sz="2800" dirty="0" smtClean="0">
                <a:solidFill>
                  <a:srgbClr val="660066"/>
                </a:solidFill>
              </a:rPr>
              <a:t>: </a:t>
            </a:r>
            <a:r>
              <a:rPr lang="tr-TR" sz="2800" dirty="0">
                <a:solidFill>
                  <a:srgbClr val="660066"/>
                </a:solidFill>
              </a:rPr>
              <a:t>Türk Dış Politikasının Genel Hatları, Temel İlkeleri ve Tarihsel Arka Planı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40655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800" dirty="0" err="1" smtClean="0">
                <a:solidFill>
                  <a:srgbClr val="660066"/>
                </a:solidFill>
              </a:rPr>
              <a:t>Osmanlı</a:t>
            </a:r>
            <a:r>
              <a:rPr lang="en-US" sz="2800" dirty="0" smtClean="0">
                <a:solidFill>
                  <a:srgbClr val="660066"/>
                </a:solidFill>
              </a:rPr>
              <a:t> </a:t>
            </a:r>
            <a:r>
              <a:rPr lang="en-US" sz="2800" dirty="0" err="1" smtClean="0">
                <a:solidFill>
                  <a:srgbClr val="660066"/>
                </a:solidFill>
              </a:rPr>
              <a:t>İmparatorluğu’ndan</a:t>
            </a:r>
            <a:r>
              <a:rPr lang="en-US" sz="2800" dirty="0" smtClean="0">
                <a:solidFill>
                  <a:srgbClr val="660066"/>
                </a:solidFill>
              </a:rPr>
              <a:t> </a:t>
            </a:r>
            <a:r>
              <a:rPr lang="en-US" sz="2800" dirty="0" err="1" smtClean="0">
                <a:solidFill>
                  <a:srgbClr val="660066"/>
                </a:solidFill>
              </a:rPr>
              <a:t>Ulus-devlete</a:t>
            </a:r>
            <a:r>
              <a:rPr lang="en-US" sz="2800" dirty="0" smtClean="0">
                <a:solidFill>
                  <a:srgbClr val="660066"/>
                </a:solidFill>
              </a:rPr>
              <a:t> </a:t>
            </a:r>
            <a:r>
              <a:rPr lang="en-US" sz="2800" dirty="0" err="1" smtClean="0">
                <a:solidFill>
                  <a:srgbClr val="660066"/>
                </a:solidFill>
              </a:rPr>
              <a:t>Dış</a:t>
            </a:r>
            <a:r>
              <a:rPr lang="en-US" sz="2800" dirty="0" smtClean="0">
                <a:solidFill>
                  <a:srgbClr val="660066"/>
                </a:solidFill>
              </a:rPr>
              <a:t> </a:t>
            </a:r>
            <a:r>
              <a:rPr lang="en-US" sz="2800" dirty="0" err="1" smtClean="0">
                <a:solidFill>
                  <a:srgbClr val="660066"/>
                </a:solidFill>
              </a:rPr>
              <a:t>Politika</a:t>
            </a:r>
            <a:endParaRPr lang="en-US" sz="2800" dirty="0">
              <a:solidFill>
                <a:srgbClr val="660066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charset="2"/>
              <a:buChar char="u"/>
            </a:pPr>
            <a:endParaRPr lang="en-US" dirty="0" smtClean="0"/>
          </a:p>
          <a:p>
            <a:pPr>
              <a:buFont typeface="Wingdings" charset="2"/>
              <a:buChar char="u"/>
            </a:pPr>
            <a:r>
              <a:rPr lang="en-US" dirty="0" smtClean="0"/>
              <a:t> </a:t>
            </a:r>
            <a:r>
              <a:rPr lang="en-US" dirty="0" err="1" smtClean="0"/>
              <a:t>Benzerlikler</a:t>
            </a:r>
            <a:endParaRPr lang="en-US" dirty="0" smtClean="0"/>
          </a:p>
          <a:p>
            <a:pPr marL="82296" indent="0">
              <a:buNone/>
            </a:pPr>
            <a:r>
              <a:rPr lang="en-US" dirty="0" err="1" smtClean="0"/>
              <a:t>Orta</a:t>
            </a:r>
            <a:r>
              <a:rPr lang="en-US" dirty="0" smtClean="0"/>
              <a:t> </a:t>
            </a:r>
            <a:r>
              <a:rPr lang="en-US" dirty="0" err="1" smtClean="0"/>
              <a:t>Büyüklükte</a:t>
            </a:r>
            <a:r>
              <a:rPr lang="en-US" dirty="0" smtClean="0"/>
              <a:t> </a:t>
            </a:r>
            <a:r>
              <a:rPr lang="en-US" dirty="0" err="1" smtClean="0"/>
              <a:t>Devlet</a:t>
            </a:r>
            <a:r>
              <a:rPr lang="en-US" dirty="0" smtClean="0"/>
              <a:t> </a:t>
            </a:r>
            <a:r>
              <a:rPr lang="en-US" dirty="0" err="1" smtClean="0"/>
              <a:t>kavramı</a:t>
            </a:r>
            <a:endParaRPr lang="en-US" dirty="0" smtClean="0"/>
          </a:p>
          <a:p>
            <a:pPr marL="82296" indent="0">
              <a:buNone/>
            </a:pPr>
            <a:r>
              <a:rPr lang="en-US" dirty="0" err="1" smtClean="0"/>
              <a:t>Güç</a:t>
            </a:r>
            <a:r>
              <a:rPr lang="en-US" dirty="0" smtClean="0"/>
              <a:t> </a:t>
            </a:r>
            <a:r>
              <a:rPr lang="en-US" dirty="0" err="1" smtClean="0"/>
              <a:t>Dengesi</a:t>
            </a:r>
            <a:endParaRPr lang="en-US" dirty="0"/>
          </a:p>
          <a:p>
            <a:pPr>
              <a:buFont typeface="Wingdings" charset="2"/>
              <a:buChar char="u"/>
            </a:pPr>
            <a:r>
              <a:rPr lang="en-US" dirty="0" smtClean="0"/>
              <a:t> </a:t>
            </a:r>
            <a:r>
              <a:rPr lang="en-US" dirty="0" err="1" smtClean="0"/>
              <a:t>Farklılıklar</a:t>
            </a:r>
            <a:endParaRPr lang="en-US" dirty="0" smtClean="0"/>
          </a:p>
          <a:p>
            <a:pPr marL="82296" indent="0">
              <a:buNone/>
            </a:pPr>
            <a:r>
              <a:rPr lang="en-US" dirty="0" err="1" smtClean="0"/>
              <a:t>İmparatorluk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çok-ulusluluk</a:t>
            </a:r>
            <a:endParaRPr lang="en-US" dirty="0" smtClean="0"/>
          </a:p>
          <a:p>
            <a:pPr marL="82296" indent="0">
              <a:buNone/>
            </a:pPr>
            <a:r>
              <a:rPr lang="en-US" dirty="0" err="1" smtClean="0"/>
              <a:t>Ulus-devlet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milliyetçilik</a:t>
            </a:r>
            <a:endParaRPr lang="en-US" dirty="0" smtClean="0"/>
          </a:p>
          <a:p>
            <a:pPr marL="82296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5299484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800" dirty="0" err="1" smtClean="0">
                <a:solidFill>
                  <a:srgbClr val="660066"/>
                </a:solidFill>
              </a:rPr>
              <a:t>Türk</a:t>
            </a:r>
            <a:r>
              <a:rPr lang="en-US" sz="2800" dirty="0" smtClean="0">
                <a:solidFill>
                  <a:srgbClr val="660066"/>
                </a:solidFill>
              </a:rPr>
              <a:t> </a:t>
            </a:r>
            <a:r>
              <a:rPr lang="en-US" sz="2800" dirty="0" err="1" smtClean="0">
                <a:solidFill>
                  <a:srgbClr val="660066"/>
                </a:solidFill>
              </a:rPr>
              <a:t>Dış</a:t>
            </a:r>
            <a:r>
              <a:rPr lang="en-US" sz="2800" dirty="0" smtClean="0">
                <a:solidFill>
                  <a:srgbClr val="660066"/>
                </a:solidFill>
              </a:rPr>
              <a:t> </a:t>
            </a:r>
            <a:r>
              <a:rPr lang="en-US" sz="2800" dirty="0" err="1">
                <a:solidFill>
                  <a:srgbClr val="660066"/>
                </a:solidFill>
              </a:rPr>
              <a:t>P</a:t>
            </a:r>
            <a:r>
              <a:rPr lang="en-US" sz="2800" dirty="0" err="1" smtClean="0">
                <a:solidFill>
                  <a:srgbClr val="660066"/>
                </a:solidFill>
              </a:rPr>
              <a:t>olitikasının</a:t>
            </a:r>
            <a:r>
              <a:rPr lang="en-US" sz="2800" dirty="0" smtClean="0">
                <a:solidFill>
                  <a:srgbClr val="660066"/>
                </a:solidFill>
              </a:rPr>
              <a:t> </a:t>
            </a:r>
            <a:r>
              <a:rPr lang="en-US" sz="2800" dirty="0" err="1" smtClean="0">
                <a:solidFill>
                  <a:srgbClr val="660066"/>
                </a:solidFill>
              </a:rPr>
              <a:t>Kuramsal</a:t>
            </a:r>
            <a:r>
              <a:rPr lang="en-US" sz="2800" dirty="0" smtClean="0">
                <a:solidFill>
                  <a:srgbClr val="660066"/>
                </a:solidFill>
              </a:rPr>
              <a:t> </a:t>
            </a:r>
            <a:r>
              <a:rPr lang="en-US" sz="2800" dirty="0" err="1" smtClean="0">
                <a:solidFill>
                  <a:srgbClr val="660066"/>
                </a:solidFill>
              </a:rPr>
              <a:t>Çerçevesi</a:t>
            </a:r>
            <a:endParaRPr lang="en-US" sz="2800" dirty="0">
              <a:solidFill>
                <a:srgbClr val="660066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82296" indent="0">
              <a:buNone/>
            </a:pPr>
            <a:endParaRPr lang="en-US" dirty="0"/>
          </a:p>
          <a:p>
            <a:pPr>
              <a:buFont typeface="Wingdings" charset="2"/>
              <a:buChar char="u"/>
            </a:pPr>
            <a:r>
              <a:rPr lang="en-US" dirty="0" err="1" smtClean="0"/>
              <a:t>Kültürel</a:t>
            </a:r>
            <a:r>
              <a:rPr lang="en-US" dirty="0" smtClean="0"/>
              <a:t> </a:t>
            </a:r>
            <a:r>
              <a:rPr lang="en-US" dirty="0" err="1" smtClean="0"/>
              <a:t>Boyut</a:t>
            </a:r>
            <a:r>
              <a:rPr lang="en-US" dirty="0" smtClean="0"/>
              <a:t> </a:t>
            </a:r>
          </a:p>
          <a:p>
            <a:pPr marL="82296" indent="0">
              <a:buNone/>
            </a:pPr>
            <a:r>
              <a:rPr lang="en-US" dirty="0"/>
              <a:t>-</a:t>
            </a:r>
            <a:r>
              <a:rPr lang="en-US" dirty="0" err="1" smtClean="0"/>
              <a:t>Asya</a:t>
            </a:r>
            <a:r>
              <a:rPr lang="en-US" dirty="0" smtClean="0"/>
              <a:t>, </a:t>
            </a:r>
            <a:r>
              <a:rPr lang="en-US" dirty="0" err="1" smtClean="0"/>
              <a:t>Ortadoğu</a:t>
            </a:r>
            <a:r>
              <a:rPr lang="en-US" dirty="0" smtClean="0"/>
              <a:t>/İslam, </a:t>
            </a:r>
            <a:r>
              <a:rPr lang="en-US" dirty="0" err="1" smtClean="0"/>
              <a:t>Batı</a:t>
            </a:r>
            <a:endParaRPr lang="en-US" dirty="0" smtClean="0"/>
          </a:p>
          <a:p>
            <a:pPr>
              <a:buFont typeface="Wingdings" charset="2"/>
              <a:buChar char="u"/>
            </a:pPr>
            <a:r>
              <a:rPr lang="en-US" dirty="0" err="1" smtClean="0"/>
              <a:t>Tarihsel</a:t>
            </a:r>
            <a:r>
              <a:rPr lang="en-US" dirty="0" smtClean="0"/>
              <a:t> </a:t>
            </a:r>
            <a:r>
              <a:rPr lang="en-US" dirty="0" err="1" smtClean="0"/>
              <a:t>Boyut</a:t>
            </a:r>
            <a:endParaRPr lang="en-US" dirty="0" smtClean="0"/>
          </a:p>
          <a:p>
            <a:pPr>
              <a:buFont typeface="Wingdings" charset="2"/>
              <a:buChar char="u"/>
            </a:pPr>
            <a:r>
              <a:rPr lang="en-US" dirty="0" err="1" smtClean="0"/>
              <a:t>Stratejik</a:t>
            </a:r>
            <a:r>
              <a:rPr lang="en-US" dirty="0" smtClean="0"/>
              <a:t> </a:t>
            </a:r>
            <a:r>
              <a:rPr lang="en-US" dirty="0" err="1" smtClean="0"/>
              <a:t>Boyut</a:t>
            </a:r>
            <a:r>
              <a:rPr lang="en-US" dirty="0" smtClean="0"/>
              <a:t> </a:t>
            </a:r>
          </a:p>
          <a:p>
            <a:pPr marL="82296" indent="0">
              <a:buNone/>
            </a:pPr>
            <a:r>
              <a:rPr lang="en-US" dirty="0"/>
              <a:t>-</a:t>
            </a:r>
            <a:r>
              <a:rPr lang="en-US" dirty="0" err="1" smtClean="0"/>
              <a:t>Jeostratejik</a:t>
            </a:r>
            <a:r>
              <a:rPr lang="en-US" dirty="0" smtClean="0"/>
              <a:t> </a:t>
            </a:r>
            <a:r>
              <a:rPr lang="en-US" dirty="0" err="1" smtClean="0"/>
              <a:t>boyut</a:t>
            </a:r>
            <a:r>
              <a:rPr lang="en-US" dirty="0" smtClean="0"/>
              <a:t>, </a:t>
            </a:r>
            <a:r>
              <a:rPr lang="en-US" dirty="0" err="1" smtClean="0"/>
              <a:t>Komşular</a:t>
            </a:r>
            <a:r>
              <a:rPr lang="en-US" dirty="0" smtClean="0"/>
              <a:t>, </a:t>
            </a:r>
            <a:r>
              <a:rPr lang="en-US" dirty="0" err="1" smtClean="0"/>
              <a:t>Türk</a:t>
            </a:r>
            <a:r>
              <a:rPr lang="en-US" dirty="0" smtClean="0"/>
              <a:t> </a:t>
            </a:r>
            <a:r>
              <a:rPr lang="en-US" dirty="0" err="1" smtClean="0"/>
              <a:t>Boğazları</a:t>
            </a:r>
            <a:endParaRPr lang="en-US" dirty="0" smtClean="0"/>
          </a:p>
          <a:p>
            <a:pPr>
              <a:buFont typeface="Wingdings" charset="2"/>
              <a:buChar char="u"/>
            </a:pPr>
            <a:r>
              <a:rPr lang="en-US" dirty="0" err="1" smtClean="0"/>
              <a:t>İç</a:t>
            </a:r>
            <a:r>
              <a:rPr lang="en-US" dirty="0" smtClean="0"/>
              <a:t> </a:t>
            </a:r>
            <a:r>
              <a:rPr lang="en-US" dirty="0" err="1" smtClean="0"/>
              <a:t>Yapısal</a:t>
            </a:r>
            <a:r>
              <a:rPr lang="en-US" dirty="0" smtClean="0"/>
              <a:t> </a:t>
            </a:r>
            <a:r>
              <a:rPr lang="en-US" dirty="0" err="1" smtClean="0"/>
              <a:t>Boyut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6835398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800" dirty="0" err="1" smtClean="0">
                <a:solidFill>
                  <a:srgbClr val="660066"/>
                </a:solidFill>
              </a:rPr>
              <a:t>Türk</a:t>
            </a:r>
            <a:r>
              <a:rPr lang="en-US" sz="2800" dirty="0" smtClean="0">
                <a:solidFill>
                  <a:srgbClr val="660066"/>
                </a:solidFill>
              </a:rPr>
              <a:t> </a:t>
            </a:r>
            <a:r>
              <a:rPr lang="en-US" sz="2800" dirty="0" err="1" smtClean="0">
                <a:solidFill>
                  <a:srgbClr val="660066"/>
                </a:solidFill>
              </a:rPr>
              <a:t>Dış</a:t>
            </a:r>
            <a:r>
              <a:rPr lang="en-US" sz="2800" dirty="0" smtClean="0">
                <a:solidFill>
                  <a:srgbClr val="660066"/>
                </a:solidFill>
              </a:rPr>
              <a:t> </a:t>
            </a:r>
            <a:r>
              <a:rPr lang="en-US" sz="2800" dirty="0" err="1" smtClean="0">
                <a:solidFill>
                  <a:srgbClr val="660066"/>
                </a:solidFill>
              </a:rPr>
              <a:t>Politikasının</a:t>
            </a:r>
            <a:r>
              <a:rPr lang="en-US" sz="2800" dirty="0" smtClean="0">
                <a:solidFill>
                  <a:srgbClr val="660066"/>
                </a:solidFill>
              </a:rPr>
              <a:t> </a:t>
            </a:r>
            <a:r>
              <a:rPr lang="en-US" sz="2800" dirty="0" err="1" smtClean="0">
                <a:solidFill>
                  <a:srgbClr val="660066"/>
                </a:solidFill>
              </a:rPr>
              <a:t>Askeri</a:t>
            </a:r>
            <a:r>
              <a:rPr lang="en-US" sz="2800" dirty="0" smtClean="0">
                <a:solidFill>
                  <a:srgbClr val="660066"/>
                </a:solidFill>
              </a:rPr>
              <a:t>, </a:t>
            </a:r>
            <a:r>
              <a:rPr lang="en-US" sz="2800" dirty="0" err="1" smtClean="0">
                <a:solidFill>
                  <a:srgbClr val="660066"/>
                </a:solidFill>
              </a:rPr>
              <a:t>Siyasal</a:t>
            </a:r>
            <a:r>
              <a:rPr lang="en-US" sz="2800" dirty="0" smtClean="0">
                <a:solidFill>
                  <a:srgbClr val="660066"/>
                </a:solidFill>
              </a:rPr>
              <a:t> </a:t>
            </a:r>
            <a:r>
              <a:rPr lang="en-US" sz="2800" dirty="0" err="1" smtClean="0">
                <a:solidFill>
                  <a:srgbClr val="660066"/>
                </a:solidFill>
              </a:rPr>
              <a:t>ve</a:t>
            </a:r>
            <a:r>
              <a:rPr lang="en-US" sz="2800" dirty="0" smtClean="0">
                <a:solidFill>
                  <a:srgbClr val="660066"/>
                </a:solidFill>
              </a:rPr>
              <a:t> </a:t>
            </a:r>
            <a:r>
              <a:rPr lang="en-US" sz="2800" dirty="0" err="1" smtClean="0">
                <a:solidFill>
                  <a:srgbClr val="660066"/>
                </a:solidFill>
              </a:rPr>
              <a:t>Ekonomik</a:t>
            </a:r>
            <a:r>
              <a:rPr lang="en-US" sz="2800" dirty="0" smtClean="0">
                <a:solidFill>
                  <a:srgbClr val="660066"/>
                </a:solidFill>
              </a:rPr>
              <a:t> </a:t>
            </a:r>
            <a:r>
              <a:rPr lang="en-US" sz="2800" dirty="0" err="1" smtClean="0">
                <a:solidFill>
                  <a:srgbClr val="660066"/>
                </a:solidFill>
              </a:rPr>
              <a:t>Arka</a:t>
            </a:r>
            <a:r>
              <a:rPr lang="en-US" sz="2800" dirty="0" smtClean="0">
                <a:solidFill>
                  <a:srgbClr val="660066"/>
                </a:solidFill>
              </a:rPr>
              <a:t> </a:t>
            </a:r>
            <a:r>
              <a:rPr lang="en-US" sz="2800" dirty="0" err="1" smtClean="0">
                <a:solidFill>
                  <a:srgbClr val="660066"/>
                </a:solidFill>
              </a:rPr>
              <a:t>Planı</a:t>
            </a:r>
            <a:endParaRPr lang="en-US" sz="2800" dirty="0">
              <a:solidFill>
                <a:srgbClr val="660066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charset="2"/>
              <a:buChar char="u"/>
            </a:pPr>
            <a:endParaRPr lang="en-US" dirty="0" smtClean="0"/>
          </a:p>
          <a:p>
            <a:pPr>
              <a:buFont typeface="Wingdings" charset="2"/>
              <a:buChar char="u"/>
            </a:pPr>
            <a:r>
              <a:rPr lang="en-US" dirty="0" smtClean="0"/>
              <a:t>“</a:t>
            </a:r>
            <a:r>
              <a:rPr lang="en-US" dirty="0" err="1" smtClean="0"/>
              <a:t>Orta</a:t>
            </a:r>
            <a:r>
              <a:rPr lang="en-US" dirty="0" smtClean="0"/>
              <a:t> </a:t>
            </a:r>
            <a:r>
              <a:rPr lang="en-US" dirty="0" err="1" smtClean="0"/>
              <a:t>Büyüklükte</a:t>
            </a:r>
            <a:r>
              <a:rPr lang="en-US" dirty="0" smtClean="0"/>
              <a:t> </a:t>
            </a:r>
            <a:r>
              <a:rPr lang="en-US" dirty="0" err="1" smtClean="0"/>
              <a:t>Devlet</a:t>
            </a:r>
            <a:r>
              <a:rPr lang="en-US" dirty="0" smtClean="0"/>
              <a:t>” </a:t>
            </a:r>
            <a:r>
              <a:rPr lang="en-US" dirty="0" err="1" smtClean="0"/>
              <a:t>Olarak</a:t>
            </a:r>
            <a:r>
              <a:rPr lang="en-US" dirty="0" smtClean="0"/>
              <a:t> </a:t>
            </a:r>
            <a:r>
              <a:rPr lang="en-US" dirty="0" err="1" smtClean="0"/>
              <a:t>Türkiye</a:t>
            </a:r>
            <a:endParaRPr lang="en-US" dirty="0" smtClean="0"/>
          </a:p>
          <a:p>
            <a:pPr>
              <a:buFont typeface="Wingdings" charset="2"/>
              <a:buChar char="u"/>
            </a:pPr>
            <a:r>
              <a:rPr lang="en-US" dirty="0" err="1" smtClean="0"/>
              <a:t>Dış</a:t>
            </a:r>
            <a:r>
              <a:rPr lang="en-US" dirty="0" smtClean="0"/>
              <a:t> </a:t>
            </a:r>
            <a:r>
              <a:rPr lang="en-US" dirty="0" err="1"/>
              <a:t>P</a:t>
            </a:r>
            <a:r>
              <a:rPr lang="en-US" dirty="0" err="1" smtClean="0"/>
              <a:t>olitikada</a:t>
            </a:r>
            <a:r>
              <a:rPr lang="en-US" dirty="0" smtClean="0"/>
              <a:t> </a:t>
            </a:r>
            <a:r>
              <a:rPr lang="en-US" dirty="0" err="1"/>
              <a:t>G</a:t>
            </a:r>
            <a:r>
              <a:rPr lang="en-US" dirty="0" err="1" smtClean="0"/>
              <a:t>üvenlik</a:t>
            </a:r>
            <a:r>
              <a:rPr lang="en-US" dirty="0" smtClean="0"/>
              <a:t> </a:t>
            </a:r>
            <a:r>
              <a:rPr lang="en-US" dirty="0" err="1"/>
              <a:t>U</a:t>
            </a:r>
            <a:r>
              <a:rPr lang="en-US" dirty="0" err="1" smtClean="0"/>
              <a:t>nsuru</a:t>
            </a:r>
            <a:endParaRPr lang="en-US" dirty="0" smtClean="0"/>
          </a:p>
          <a:p>
            <a:pPr>
              <a:buFont typeface="Wingdings" charset="2"/>
              <a:buChar char="u"/>
            </a:pPr>
            <a:r>
              <a:rPr lang="en-US" dirty="0" err="1" smtClean="0"/>
              <a:t>Dış</a:t>
            </a:r>
            <a:r>
              <a:rPr lang="en-US" dirty="0" smtClean="0"/>
              <a:t> </a:t>
            </a:r>
            <a:r>
              <a:rPr lang="en-US" dirty="0" err="1"/>
              <a:t>P</a:t>
            </a:r>
            <a:r>
              <a:rPr lang="en-US" dirty="0" err="1" smtClean="0"/>
              <a:t>olitikanın</a:t>
            </a:r>
            <a:r>
              <a:rPr lang="en-US" dirty="0" smtClean="0"/>
              <a:t> </a:t>
            </a:r>
            <a:r>
              <a:rPr lang="en-US" dirty="0" err="1"/>
              <a:t>E</a:t>
            </a:r>
            <a:r>
              <a:rPr lang="en-US" dirty="0" err="1" smtClean="0"/>
              <a:t>konomi</a:t>
            </a:r>
            <a:r>
              <a:rPr lang="en-US" dirty="0" smtClean="0"/>
              <a:t> </a:t>
            </a:r>
            <a:r>
              <a:rPr lang="en-US" dirty="0" err="1" smtClean="0"/>
              <a:t>Politiği</a:t>
            </a:r>
            <a:endParaRPr lang="en-US" dirty="0" smtClean="0"/>
          </a:p>
          <a:p>
            <a:pPr marL="82296" indent="0">
              <a:buNone/>
            </a:pPr>
            <a:r>
              <a:rPr lang="en-US" dirty="0"/>
              <a:t>-</a:t>
            </a:r>
            <a:r>
              <a:rPr lang="en-US" dirty="0" err="1" smtClean="0"/>
              <a:t>İthal</a:t>
            </a:r>
            <a:r>
              <a:rPr lang="en-US" dirty="0" smtClean="0"/>
              <a:t> </a:t>
            </a:r>
            <a:r>
              <a:rPr lang="en-US" dirty="0" err="1" smtClean="0"/>
              <a:t>İkameci</a:t>
            </a:r>
            <a:r>
              <a:rPr lang="en-US" dirty="0" smtClean="0"/>
              <a:t> </a:t>
            </a:r>
            <a:r>
              <a:rPr lang="en-US" dirty="0" err="1" smtClean="0"/>
              <a:t>Sınaileşme</a:t>
            </a:r>
            <a:endParaRPr lang="en-US" dirty="0"/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Uluslararası</a:t>
            </a:r>
            <a:r>
              <a:rPr lang="en-US" dirty="0" smtClean="0"/>
              <a:t> </a:t>
            </a:r>
            <a:r>
              <a:rPr lang="en-US" dirty="0" err="1" smtClean="0"/>
              <a:t>ekonomiyle</a:t>
            </a:r>
            <a:r>
              <a:rPr lang="en-US" dirty="0" smtClean="0"/>
              <a:t> </a:t>
            </a:r>
            <a:r>
              <a:rPr lang="en-US" dirty="0" err="1" smtClean="0"/>
              <a:t>entegrasyon</a:t>
            </a:r>
            <a:endParaRPr lang="en-US" dirty="0"/>
          </a:p>
          <a:p>
            <a:pPr>
              <a:buFont typeface="Wingdings" charset="2"/>
              <a:buChar char="u"/>
            </a:pPr>
            <a:r>
              <a:rPr lang="en-US" dirty="0" err="1" smtClean="0"/>
              <a:t>Güvenlik-Ekonomi-Dış</a:t>
            </a:r>
            <a:r>
              <a:rPr lang="en-US" dirty="0" smtClean="0"/>
              <a:t> </a:t>
            </a:r>
            <a:r>
              <a:rPr lang="en-US" dirty="0" err="1" smtClean="0"/>
              <a:t>Politika</a:t>
            </a:r>
            <a:r>
              <a:rPr lang="en-US" dirty="0" smtClean="0"/>
              <a:t> </a:t>
            </a:r>
            <a:r>
              <a:rPr lang="en-US" dirty="0" err="1" smtClean="0"/>
              <a:t>İlişkileri</a:t>
            </a:r>
            <a:r>
              <a:rPr lang="en-US" dirty="0"/>
              <a:t> </a:t>
            </a:r>
            <a:r>
              <a:rPr lang="en-US" dirty="0" err="1"/>
              <a:t>S</a:t>
            </a:r>
            <a:r>
              <a:rPr lang="en-US" dirty="0" err="1" smtClean="0"/>
              <a:t>orunu</a:t>
            </a:r>
            <a:endParaRPr lang="en-US" dirty="0" smtClean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8653806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800" dirty="0" err="1" smtClean="0">
                <a:solidFill>
                  <a:srgbClr val="660066"/>
                </a:solidFill>
              </a:rPr>
              <a:t>Türk</a:t>
            </a:r>
            <a:r>
              <a:rPr lang="en-US" sz="2800" dirty="0" smtClean="0">
                <a:solidFill>
                  <a:srgbClr val="660066"/>
                </a:solidFill>
              </a:rPr>
              <a:t> </a:t>
            </a:r>
            <a:r>
              <a:rPr lang="en-US" sz="2800" dirty="0" err="1" smtClean="0">
                <a:solidFill>
                  <a:srgbClr val="660066"/>
                </a:solidFill>
              </a:rPr>
              <a:t>Dış</a:t>
            </a:r>
            <a:r>
              <a:rPr lang="en-US" sz="2800" dirty="0" smtClean="0">
                <a:solidFill>
                  <a:srgbClr val="660066"/>
                </a:solidFill>
              </a:rPr>
              <a:t> </a:t>
            </a:r>
            <a:r>
              <a:rPr lang="en-US" sz="2800" dirty="0" err="1" smtClean="0">
                <a:solidFill>
                  <a:srgbClr val="660066"/>
                </a:solidFill>
              </a:rPr>
              <a:t>Politikasının</a:t>
            </a:r>
            <a:r>
              <a:rPr lang="en-US" sz="2800" dirty="0" smtClean="0">
                <a:solidFill>
                  <a:srgbClr val="660066"/>
                </a:solidFill>
              </a:rPr>
              <a:t> </a:t>
            </a:r>
            <a:r>
              <a:rPr lang="en-US" sz="2800" dirty="0" err="1" smtClean="0">
                <a:solidFill>
                  <a:srgbClr val="660066"/>
                </a:solidFill>
              </a:rPr>
              <a:t>Temel</a:t>
            </a:r>
            <a:r>
              <a:rPr lang="en-US" sz="2800" dirty="0" smtClean="0">
                <a:solidFill>
                  <a:srgbClr val="660066"/>
                </a:solidFill>
              </a:rPr>
              <a:t> </a:t>
            </a:r>
            <a:r>
              <a:rPr lang="en-US" sz="2800" dirty="0" err="1" smtClean="0">
                <a:solidFill>
                  <a:srgbClr val="660066"/>
                </a:solidFill>
              </a:rPr>
              <a:t>İlkeleri</a:t>
            </a:r>
            <a:endParaRPr lang="en-US" sz="2800" dirty="0">
              <a:solidFill>
                <a:srgbClr val="660066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charset="2"/>
              <a:buChar char="u"/>
            </a:pPr>
            <a:r>
              <a:rPr lang="en-US" dirty="0"/>
              <a:t> </a:t>
            </a:r>
            <a:r>
              <a:rPr lang="en-US" b="1" dirty="0" err="1" smtClean="0"/>
              <a:t>Statükoculuk</a:t>
            </a:r>
            <a:r>
              <a:rPr lang="en-US" b="1" dirty="0" smtClean="0"/>
              <a:t>: </a:t>
            </a:r>
          </a:p>
          <a:p>
            <a:pPr marL="82296" indent="0">
              <a:buNone/>
            </a:pPr>
            <a:r>
              <a:rPr lang="en-US" dirty="0" smtClean="0"/>
              <a:t>status quo: </a:t>
            </a:r>
            <a:r>
              <a:rPr lang="en-US" dirty="0" err="1" smtClean="0"/>
              <a:t>kurulu</a:t>
            </a:r>
            <a:r>
              <a:rPr lang="en-US" dirty="0" smtClean="0"/>
              <a:t> </a:t>
            </a:r>
            <a:r>
              <a:rPr lang="en-US" dirty="0" err="1" smtClean="0"/>
              <a:t>düzen</a:t>
            </a:r>
            <a:r>
              <a:rPr lang="en-US" dirty="0" smtClean="0"/>
              <a:t>. </a:t>
            </a:r>
            <a:r>
              <a:rPr lang="en-US" dirty="0" err="1" smtClean="0"/>
              <a:t>Statükoculuk</a:t>
            </a:r>
            <a:r>
              <a:rPr lang="en-US" dirty="0" smtClean="0"/>
              <a:t>, </a:t>
            </a:r>
            <a:r>
              <a:rPr lang="en-US" dirty="0" err="1" smtClean="0"/>
              <a:t>mevcut</a:t>
            </a:r>
            <a:r>
              <a:rPr lang="en-US" dirty="0" smtClean="0"/>
              <a:t> </a:t>
            </a:r>
            <a:r>
              <a:rPr lang="en-US" dirty="0" err="1" smtClean="0"/>
              <a:t>durumu</a:t>
            </a:r>
            <a:r>
              <a:rPr lang="en-US" dirty="0" smtClean="0"/>
              <a:t> </a:t>
            </a:r>
            <a:r>
              <a:rPr lang="en-US" dirty="0" err="1" smtClean="0"/>
              <a:t>bozmama</a:t>
            </a:r>
            <a:r>
              <a:rPr lang="en-US" dirty="0" smtClean="0"/>
              <a:t> </a:t>
            </a:r>
            <a:r>
              <a:rPr lang="en-US" dirty="0" err="1" smtClean="0"/>
              <a:t>politikası</a:t>
            </a:r>
            <a:r>
              <a:rPr lang="en-US" dirty="0" smtClean="0"/>
              <a:t>.</a:t>
            </a:r>
          </a:p>
          <a:p>
            <a:pPr marL="82296" indent="0">
              <a:buNone/>
            </a:pPr>
            <a:r>
              <a:rPr lang="en-US" dirty="0" smtClean="0"/>
              <a:t>- </a:t>
            </a:r>
            <a:r>
              <a:rPr lang="en-US" dirty="0" err="1" smtClean="0"/>
              <a:t>Mevcut</a:t>
            </a:r>
            <a:r>
              <a:rPr lang="en-US" dirty="0" smtClean="0"/>
              <a:t> </a:t>
            </a:r>
            <a:r>
              <a:rPr lang="en-US" dirty="0" err="1" smtClean="0"/>
              <a:t>sınırları</a:t>
            </a:r>
            <a:r>
              <a:rPr lang="en-US" dirty="0" smtClean="0"/>
              <a:t> </a:t>
            </a:r>
            <a:r>
              <a:rPr lang="en-US" dirty="0" err="1" smtClean="0"/>
              <a:t>sürdürme</a:t>
            </a:r>
            <a:r>
              <a:rPr lang="en-US" dirty="0" smtClean="0"/>
              <a:t> </a:t>
            </a:r>
          </a:p>
          <a:p>
            <a:pPr marL="82296" indent="0">
              <a:buNone/>
            </a:pPr>
            <a:r>
              <a:rPr lang="en-US" dirty="0" err="1" smtClean="0"/>
              <a:t>Sınırları</a:t>
            </a:r>
            <a:r>
              <a:rPr lang="en-US" dirty="0" smtClean="0"/>
              <a:t> </a:t>
            </a:r>
            <a:r>
              <a:rPr lang="en-US" dirty="0" err="1" smtClean="0"/>
              <a:t>değiştirmek</a:t>
            </a:r>
            <a:r>
              <a:rPr lang="en-US" dirty="0" smtClean="0"/>
              <a:t> </a:t>
            </a:r>
            <a:r>
              <a:rPr lang="en-US" dirty="0" err="1" smtClean="0"/>
              <a:t>istememe</a:t>
            </a:r>
            <a:r>
              <a:rPr lang="en-US" dirty="0" smtClean="0"/>
              <a:t>, </a:t>
            </a:r>
            <a:r>
              <a:rPr lang="en-US" dirty="0" err="1" smtClean="0"/>
              <a:t>irredantizm</a:t>
            </a:r>
            <a:r>
              <a:rPr lang="en-US" dirty="0" smtClean="0"/>
              <a:t> </a:t>
            </a:r>
            <a:r>
              <a:rPr lang="en-US" dirty="0" err="1" smtClean="0"/>
              <a:t>politikası</a:t>
            </a:r>
            <a:r>
              <a:rPr lang="en-US" dirty="0" smtClean="0"/>
              <a:t> </a:t>
            </a:r>
            <a:r>
              <a:rPr lang="en-US" dirty="0" err="1" smtClean="0"/>
              <a:t>gütmeme</a:t>
            </a:r>
            <a:r>
              <a:rPr lang="en-US" dirty="0" smtClean="0"/>
              <a:t>. </a:t>
            </a:r>
          </a:p>
          <a:p>
            <a:pPr marL="82296" indent="0">
              <a:buNone/>
            </a:pPr>
            <a:r>
              <a:rPr lang="en-US" dirty="0" smtClean="0"/>
              <a:t>- </a:t>
            </a:r>
            <a:r>
              <a:rPr lang="en-US" dirty="0" err="1"/>
              <a:t>Mevcut</a:t>
            </a:r>
            <a:r>
              <a:rPr lang="en-US" dirty="0"/>
              <a:t> </a:t>
            </a:r>
            <a:r>
              <a:rPr lang="en-US" dirty="0" err="1"/>
              <a:t>dengeleri</a:t>
            </a:r>
            <a:r>
              <a:rPr lang="en-US" dirty="0"/>
              <a:t> </a:t>
            </a:r>
            <a:r>
              <a:rPr lang="en-US" dirty="0" err="1"/>
              <a:t>sürdürme</a:t>
            </a:r>
            <a:r>
              <a:rPr lang="en-US" dirty="0"/>
              <a:t> </a:t>
            </a:r>
          </a:p>
          <a:p>
            <a:pPr marL="82296" indent="0">
              <a:buNone/>
            </a:pPr>
            <a:endParaRPr lang="en-US" dirty="0" smtClean="0"/>
          </a:p>
          <a:p>
            <a:pPr marL="82296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58307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800" dirty="0" err="1">
                <a:solidFill>
                  <a:srgbClr val="660066"/>
                </a:solidFill>
              </a:rPr>
              <a:t>Türk</a:t>
            </a:r>
            <a:r>
              <a:rPr lang="en-US" sz="2800" dirty="0">
                <a:solidFill>
                  <a:srgbClr val="660066"/>
                </a:solidFill>
              </a:rPr>
              <a:t> </a:t>
            </a:r>
            <a:r>
              <a:rPr lang="en-US" sz="2800" dirty="0" err="1">
                <a:solidFill>
                  <a:srgbClr val="660066"/>
                </a:solidFill>
              </a:rPr>
              <a:t>Dış</a:t>
            </a:r>
            <a:r>
              <a:rPr lang="en-US" sz="2800" dirty="0">
                <a:solidFill>
                  <a:srgbClr val="660066"/>
                </a:solidFill>
              </a:rPr>
              <a:t> </a:t>
            </a:r>
            <a:r>
              <a:rPr lang="en-US" sz="2800" dirty="0" err="1">
                <a:solidFill>
                  <a:srgbClr val="660066"/>
                </a:solidFill>
              </a:rPr>
              <a:t>Politikasının</a:t>
            </a:r>
            <a:r>
              <a:rPr lang="en-US" sz="2800" dirty="0">
                <a:solidFill>
                  <a:srgbClr val="660066"/>
                </a:solidFill>
              </a:rPr>
              <a:t> </a:t>
            </a:r>
            <a:r>
              <a:rPr lang="en-US" sz="2800" dirty="0" err="1">
                <a:solidFill>
                  <a:srgbClr val="660066"/>
                </a:solidFill>
              </a:rPr>
              <a:t>Temel</a:t>
            </a:r>
            <a:r>
              <a:rPr lang="en-US" sz="2800" dirty="0">
                <a:solidFill>
                  <a:srgbClr val="660066"/>
                </a:solidFill>
              </a:rPr>
              <a:t> </a:t>
            </a:r>
            <a:r>
              <a:rPr lang="en-US" sz="2800" dirty="0" err="1">
                <a:solidFill>
                  <a:srgbClr val="660066"/>
                </a:solidFill>
              </a:rPr>
              <a:t>İlkeleri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82296" indent="0">
              <a:buNone/>
            </a:pPr>
            <a:endParaRPr lang="en-US" dirty="0" smtClean="0"/>
          </a:p>
          <a:p>
            <a:pPr>
              <a:buFont typeface="Wingdings" charset="2"/>
              <a:buChar char="u"/>
            </a:pPr>
            <a:r>
              <a:rPr lang="en-US" b="1" dirty="0" err="1" smtClean="0"/>
              <a:t>Batıcılık</a:t>
            </a:r>
            <a:endParaRPr lang="en-US" b="1" dirty="0" smtClean="0"/>
          </a:p>
          <a:p>
            <a:pPr marL="82296" indent="0">
              <a:buNone/>
            </a:pPr>
            <a:r>
              <a:rPr lang="en-US" dirty="0" err="1" smtClean="0"/>
              <a:t>Batıcılığın</a:t>
            </a:r>
            <a:r>
              <a:rPr lang="en-US" dirty="0" smtClean="0"/>
              <a:t> </a:t>
            </a:r>
            <a:r>
              <a:rPr lang="en-US" dirty="0" err="1" smtClean="0"/>
              <a:t>anlamı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kökenleri</a:t>
            </a:r>
            <a:endParaRPr lang="en-US" dirty="0" smtClean="0"/>
          </a:p>
          <a:p>
            <a:pPr marL="82296" indent="0">
              <a:buNone/>
            </a:pPr>
            <a:r>
              <a:rPr lang="en-US" dirty="0" err="1" smtClean="0"/>
              <a:t>Neden</a:t>
            </a:r>
            <a:r>
              <a:rPr lang="en-US" dirty="0" smtClean="0"/>
              <a:t> </a:t>
            </a:r>
            <a:r>
              <a:rPr lang="en-US" dirty="0" err="1" smtClean="0"/>
              <a:t>Batıcılık</a:t>
            </a:r>
            <a:r>
              <a:rPr lang="en-US" dirty="0" smtClean="0"/>
              <a:t>?</a:t>
            </a:r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Tarihsel</a:t>
            </a:r>
            <a:r>
              <a:rPr lang="en-US" dirty="0" smtClean="0"/>
              <a:t> </a:t>
            </a:r>
            <a:r>
              <a:rPr lang="en-US" dirty="0" err="1" smtClean="0"/>
              <a:t>boyut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İdeolojik</a:t>
            </a:r>
            <a:r>
              <a:rPr lang="en-US" dirty="0" smtClean="0"/>
              <a:t> </a:t>
            </a:r>
            <a:r>
              <a:rPr lang="en-US" dirty="0" err="1" smtClean="0"/>
              <a:t>boyut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Toplumsal</a:t>
            </a:r>
            <a:r>
              <a:rPr lang="en-US" dirty="0" smtClean="0"/>
              <a:t> </a:t>
            </a:r>
            <a:r>
              <a:rPr lang="en-US" dirty="0" err="1" smtClean="0"/>
              <a:t>boyut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Kültürel</a:t>
            </a:r>
            <a:r>
              <a:rPr lang="en-US" dirty="0" smtClean="0"/>
              <a:t> </a:t>
            </a:r>
            <a:r>
              <a:rPr lang="en-US" dirty="0" err="1" smtClean="0"/>
              <a:t>boyut</a:t>
            </a:r>
            <a:endParaRPr lang="en-US" dirty="0" smtClean="0"/>
          </a:p>
          <a:p>
            <a:pPr marL="82296" indent="0">
              <a:buNone/>
            </a:pPr>
            <a:endParaRPr lang="en-US" dirty="0"/>
          </a:p>
          <a:p>
            <a:pPr marL="82296" indent="0">
              <a:buNone/>
            </a:pPr>
            <a:endParaRPr lang="en-US" dirty="0" smtClean="0"/>
          </a:p>
          <a:p>
            <a:pPr marL="82296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23411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800" dirty="0" err="1" smtClean="0">
                <a:solidFill>
                  <a:srgbClr val="660066"/>
                </a:solidFill>
              </a:rPr>
              <a:t>Türk</a:t>
            </a:r>
            <a:r>
              <a:rPr lang="en-US" sz="2800" dirty="0" smtClean="0">
                <a:solidFill>
                  <a:srgbClr val="660066"/>
                </a:solidFill>
              </a:rPr>
              <a:t> </a:t>
            </a:r>
            <a:r>
              <a:rPr lang="en-US" sz="2800" dirty="0" err="1" smtClean="0">
                <a:solidFill>
                  <a:srgbClr val="660066"/>
                </a:solidFill>
              </a:rPr>
              <a:t>Dış</a:t>
            </a:r>
            <a:r>
              <a:rPr lang="en-US" sz="2800" dirty="0" smtClean="0">
                <a:solidFill>
                  <a:srgbClr val="660066"/>
                </a:solidFill>
              </a:rPr>
              <a:t> </a:t>
            </a:r>
            <a:r>
              <a:rPr lang="en-US" sz="2800" dirty="0" err="1" smtClean="0">
                <a:solidFill>
                  <a:srgbClr val="660066"/>
                </a:solidFill>
              </a:rPr>
              <a:t>Politikasının</a:t>
            </a:r>
            <a:r>
              <a:rPr lang="en-US" sz="2800" dirty="0">
                <a:solidFill>
                  <a:srgbClr val="660066"/>
                </a:solidFill>
              </a:rPr>
              <a:t> </a:t>
            </a:r>
            <a:r>
              <a:rPr lang="en-US" sz="2800" dirty="0" err="1" smtClean="0">
                <a:solidFill>
                  <a:srgbClr val="660066"/>
                </a:solidFill>
              </a:rPr>
              <a:t>Oluşturulması</a:t>
            </a:r>
            <a:endParaRPr lang="en-US" sz="2800" dirty="0">
              <a:solidFill>
                <a:srgbClr val="660066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charset="2"/>
              <a:buChar char="u"/>
            </a:pPr>
            <a:r>
              <a:rPr lang="en-US" dirty="0" err="1" smtClean="0"/>
              <a:t>Tarihsel</a:t>
            </a:r>
            <a:r>
              <a:rPr lang="en-US" dirty="0" smtClean="0"/>
              <a:t> </a:t>
            </a:r>
            <a:r>
              <a:rPr lang="en-US" dirty="0" err="1" smtClean="0"/>
              <a:t>Boyut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Liderin</a:t>
            </a:r>
            <a:r>
              <a:rPr lang="en-US" dirty="0" smtClean="0"/>
              <a:t> </a:t>
            </a:r>
            <a:r>
              <a:rPr lang="en-US" dirty="0" err="1" smtClean="0"/>
              <a:t>belirleyici</a:t>
            </a:r>
            <a:r>
              <a:rPr lang="en-US" dirty="0" smtClean="0"/>
              <a:t> </a:t>
            </a:r>
            <a:r>
              <a:rPr lang="en-US" dirty="0" err="1" smtClean="0"/>
              <a:t>olduğu</a:t>
            </a:r>
            <a:r>
              <a:rPr lang="en-US" dirty="0" smtClean="0"/>
              <a:t> </a:t>
            </a:r>
            <a:r>
              <a:rPr lang="en-US" dirty="0" err="1" smtClean="0"/>
              <a:t>dönem</a:t>
            </a:r>
            <a:r>
              <a:rPr lang="en-US" dirty="0" smtClean="0"/>
              <a:t> (1919-1950): </a:t>
            </a:r>
          </a:p>
          <a:p>
            <a:pPr marL="82296" indent="0">
              <a:buNone/>
            </a:pPr>
            <a:r>
              <a:rPr lang="en-US" dirty="0" err="1" smtClean="0"/>
              <a:t>Milli</a:t>
            </a:r>
            <a:r>
              <a:rPr lang="en-US" dirty="0" smtClean="0"/>
              <a:t> </a:t>
            </a:r>
            <a:r>
              <a:rPr lang="en-US" dirty="0" err="1" smtClean="0"/>
              <a:t>Mücadele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Mustafa Kemal </a:t>
            </a:r>
            <a:r>
              <a:rPr lang="en-US" dirty="0" err="1" smtClean="0"/>
              <a:t>Dönemi</a:t>
            </a:r>
            <a:endParaRPr lang="en-US" dirty="0"/>
          </a:p>
          <a:p>
            <a:pPr marL="82296" indent="0">
              <a:buNone/>
            </a:pPr>
            <a:r>
              <a:rPr lang="en-US" dirty="0" err="1" smtClean="0"/>
              <a:t>İnönü</a:t>
            </a:r>
            <a:r>
              <a:rPr lang="en-US" dirty="0" smtClean="0"/>
              <a:t> </a:t>
            </a:r>
            <a:r>
              <a:rPr lang="en-US" dirty="0" err="1"/>
              <a:t>D</a:t>
            </a:r>
            <a:r>
              <a:rPr lang="en-US" dirty="0" err="1" smtClean="0"/>
              <a:t>önemi</a:t>
            </a:r>
            <a:endParaRPr lang="en-US" dirty="0" smtClean="0"/>
          </a:p>
          <a:p>
            <a:pPr marL="82296" indent="0">
              <a:buNone/>
            </a:pPr>
            <a:r>
              <a:rPr lang="en-US" dirty="0" err="1" smtClean="0"/>
              <a:t>Dışişleri</a:t>
            </a:r>
            <a:r>
              <a:rPr lang="en-US" dirty="0" smtClean="0"/>
              <a:t> </a:t>
            </a:r>
            <a:r>
              <a:rPr lang="en-US" dirty="0" err="1" smtClean="0"/>
              <a:t>Bakanlığı</a:t>
            </a:r>
            <a:endParaRPr lang="en-US" dirty="0" smtClean="0"/>
          </a:p>
          <a:p>
            <a:pPr marL="82296" indent="0">
              <a:buNone/>
            </a:pPr>
            <a:r>
              <a:rPr lang="en-US" dirty="0" err="1" smtClean="0"/>
              <a:t>Ordu</a:t>
            </a:r>
            <a:endParaRPr lang="en-US" dirty="0" smtClean="0"/>
          </a:p>
          <a:p>
            <a:pPr marL="82296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309259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800" dirty="0" err="1">
                <a:solidFill>
                  <a:srgbClr val="660066"/>
                </a:solidFill>
              </a:rPr>
              <a:t>Türk</a:t>
            </a:r>
            <a:r>
              <a:rPr lang="en-US" sz="2800" dirty="0">
                <a:solidFill>
                  <a:srgbClr val="660066"/>
                </a:solidFill>
              </a:rPr>
              <a:t> </a:t>
            </a:r>
            <a:r>
              <a:rPr lang="en-US" sz="2800" dirty="0" err="1">
                <a:solidFill>
                  <a:srgbClr val="660066"/>
                </a:solidFill>
              </a:rPr>
              <a:t>Dış</a:t>
            </a:r>
            <a:r>
              <a:rPr lang="en-US" sz="2800" dirty="0">
                <a:solidFill>
                  <a:srgbClr val="660066"/>
                </a:solidFill>
              </a:rPr>
              <a:t> </a:t>
            </a:r>
            <a:r>
              <a:rPr lang="en-US" sz="2800" dirty="0" err="1">
                <a:solidFill>
                  <a:srgbClr val="660066"/>
                </a:solidFill>
              </a:rPr>
              <a:t>Politikasının</a:t>
            </a:r>
            <a:r>
              <a:rPr lang="en-US" sz="2800" dirty="0">
                <a:solidFill>
                  <a:srgbClr val="660066"/>
                </a:solidFill>
              </a:rPr>
              <a:t> </a:t>
            </a:r>
            <a:r>
              <a:rPr lang="en-US" sz="2800" dirty="0" err="1">
                <a:solidFill>
                  <a:srgbClr val="660066"/>
                </a:solidFill>
              </a:rPr>
              <a:t>Oluşturulması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82296" indent="0">
              <a:buNone/>
            </a:pPr>
            <a:endParaRPr lang="en-US" dirty="0" smtClean="0"/>
          </a:p>
          <a:p>
            <a:pPr marL="82296" indent="0">
              <a:buNone/>
            </a:pPr>
            <a:r>
              <a:rPr lang="en-US" dirty="0"/>
              <a:t>-</a:t>
            </a:r>
            <a:r>
              <a:rPr lang="en-US" dirty="0" err="1"/>
              <a:t>Dışişleri</a:t>
            </a:r>
            <a:r>
              <a:rPr lang="en-US" dirty="0"/>
              <a:t> </a:t>
            </a:r>
            <a:r>
              <a:rPr lang="en-US" dirty="0" err="1"/>
              <a:t>Bakanlığı’nın</a:t>
            </a:r>
            <a:r>
              <a:rPr lang="en-US" dirty="0"/>
              <a:t> </a:t>
            </a:r>
            <a:r>
              <a:rPr lang="en-US" dirty="0" err="1"/>
              <a:t>E</a:t>
            </a:r>
            <a:r>
              <a:rPr lang="en-US" dirty="0" err="1" smtClean="0"/>
              <a:t>tkisinin</a:t>
            </a:r>
            <a:r>
              <a:rPr lang="en-US" dirty="0" smtClean="0"/>
              <a:t> </a:t>
            </a:r>
            <a:r>
              <a:rPr lang="en-US" dirty="0" err="1" smtClean="0"/>
              <a:t>Arttığı</a:t>
            </a:r>
            <a:r>
              <a:rPr lang="en-US" dirty="0" smtClean="0"/>
              <a:t> </a:t>
            </a:r>
            <a:r>
              <a:rPr lang="en-US" dirty="0" err="1" smtClean="0"/>
              <a:t>Dönem</a:t>
            </a:r>
            <a:r>
              <a:rPr lang="en-US" dirty="0" smtClean="0"/>
              <a:t> </a:t>
            </a:r>
            <a:r>
              <a:rPr lang="en-US" dirty="0"/>
              <a:t>(1950-1960): </a:t>
            </a:r>
            <a:r>
              <a:rPr lang="en-US" dirty="0" err="1"/>
              <a:t>K</a:t>
            </a:r>
            <a:r>
              <a:rPr lang="en-US" dirty="0" err="1" smtClean="0"/>
              <a:t>arar</a:t>
            </a:r>
            <a:r>
              <a:rPr lang="en-US" dirty="0" smtClean="0"/>
              <a:t> </a:t>
            </a:r>
            <a:r>
              <a:rPr lang="en-US" dirty="0" err="1" smtClean="0"/>
              <a:t>verme</a:t>
            </a:r>
            <a:r>
              <a:rPr lang="en-US" dirty="0" smtClean="0"/>
              <a:t> </a:t>
            </a:r>
            <a:r>
              <a:rPr lang="en-US" dirty="0" err="1" smtClean="0"/>
              <a:t>süreçlerinde</a:t>
            </a:r>
            <a:r>
              <a:rPr lang="en-US" dirty="0" smtClean="0"/>
              <a:t> </a:t>
            </a:r>
            <a:r>
              <a:rPr lang="en-US" dirty="0" err="1" smtClean="0"/>
              <a:t>tek</a:t>
            </a:r>
            <a:r>
              <a:rPr lang="en-US" dirty="0" smtClean="0"/>
              <a:t> </a:t>
            </a:r>
            <a:r>
              <a:rPr lang="en-US" dirty="0" err="1" smtClean="0"/>
              <a:t>lider</a:t>
            </a:r>
            <a:r>
              <a:rPr lang="en-US" dirty="0" smtClean="0"/>
              <a:t> </a:t>
            </a:r>
            <a:r>
              <a:rPr lang="en-US" dirty="0" err="1" smtClean="0"/>
              <a:t>modelinin</a:t>
            </a:r>
            <a:r>
              <a:rPr lang="en-US" dirty="0" smtClean="0"/>
              <a:t> </a:t>
            </a:r>
            <a:r>
              <a:rPr lang="en-US" dirty="0" err="1" smtClean="0"/>
              <a:t>devam</a:t>
            </a:r>
            <a:r>
              <a:rPr lang="en-US" dirty="0" smtClean="0"/>
              <a:t> </a:t>
            </a:r>
            <a:r>
              <a:rPr lang="en-US" dirty="0" err="1" smtClean="0"/>
              <a:t>etmesine</a:t>
            </a:r>
            <a:r>
              <a:rPr lang="en-US" dirty="0" smtClean="0"/>
              <a:t> </a:t>
            </a:r>
            <a:r>
              <a:rPr lang="en-US" dirty="0" err="1" smtClean="0"/>
              <a:t>rağmen</a:t>
            </a:r>
            <a:r>
              <a:rPr lang="en-US" dirty="0" smtClean="0"/>
              <a:t>, </a:t>
            </a:r>
            <a:r>
              <a:rPr lang="en-US" dirty="0" err="1" smtClean="0"/>
              <a:t>Dışişleri</a:t>
            </a:r>
            <a:r>
              <a:rPr lang="en-US" dirty="0" smtClean="0"/>
              <a:t> </a:t>
            </a:r>
            <a:r>
              <a:rPr lang="en-US" dirty="0" err="1" smtClean="0"/>
              <a:t>Bakanlığı’nın</a:t>
            </a:r>
            <a:r>
              <a:rPr lang="en-US" dirty="0" smtClean="0"/>
              <a:t> </a:t>
            </a:r>
            <a:r>
              <a:rPr lang="en-US" dirty="0" err="1" smtClean="0"/>
              <a:t>ağırlığı</a:t>
            </a:r>
            <a:r>
              <a:rPr lang="en-US" dirty="0" smtClean="0"/>
              <a:t> da </a:t>
            </a:r>
            <a:r>
              <a:rPr lang="en-US" dirty="0" err="1" smtClean="0"/>
              <a:t>artmaya</a:t>
            </a:r>
            <a:r>
              <a:rPr lang="en-US" dirty="0" smtClean="0"/>
              <a:t> </a:t>
            </a:r>
            <a:r>
              <a:rPr lang="en-US" dirty="0" err="1" smtClean="0"/>
              <a:t>başladı</a:t>
            </a:r>
            <a:r>
              <a:rPr lang="en-US" dirty="0" smtClean="0"/>
              <a:t>.</a:t>
            </a:r>
          </a:p>
          <a:p>
            <a:pPr marL="82296" indent="0">
              <a:buNone/>
            </a:pPr>
            <a:r>
              <a:rPr lang="en-US" dirty="0" err="1" smtClean="0"/>
              <a:t>Demokrat</a:t>
            </a:r>
            <a:r>
              <a:rPr lang="en-US" dirty="0" smtClean="0"/>
              <a:t> </a:t>
            </a:r>
            <a:r>
              <a:rPr lang="en-US" dirty="0" err="1"/>
              <a:t>Parti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Menderes </a:t>
            </a:r>
            <a:r>
              <a:rPr lang="en-US" dirty="0" err="1" smtClean="0"/>
              <a:t>Dönemi</a:t>
            </a:r>
            <a:endParaRPr lang="en-US" dirty="0"/>
          </a:p>
          <a:p>
            <a:pPr marL="82296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76583964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800" dirty="0" err="1">
                <a:solidFill>
                  <a:srgbClr val="660066"/>
                </a:solidFill>
              </a:rPr>
              <a:t>Türk</a:t>
            </a:r>
            <a:r>
              <a:rPr lang="en-US" sz="2800" dirty="0">
                <a:solidFill>
                  <a:srgbClr val="660066"/>
                </a:solidFill>
              </a:rPr>
              <a:t> </a:t>
            </a:r>
            <a:r>
              <a:rPr lang="en-US" sz="2800" dirty="0" err="1">
                <a:solidFill>
                  <a:srgbClr val="660066"/>
                </a:solidFill>
              </a:rPr>
              <a:t>Dış</a:t>
            </a:r>
            <a:r>
              <a:rPr lang="en-US" sz="2800" dirty="0">
                <a:solidFill>
                  <a:srgbClr val="660066"/>
                </a:solidFill>
              </a:rPr>
              <a:t> </a:t>
            </a:r>
            <a:r>
              <a:rPr lang="en-US" sz="2800" dirty="0" err="1">
                <a:solidFill>
                  <a:srgbClr val="660066"/>
                </a:solidFill>
              </a:rPr>
              <a:t>Politikasının</a:t>
            </a:r>
            <a:r>
              <a:rPr lang="en-US" sz="2800" dirty="0">
                <a:solidFill>
                  <a:srgbClr val="660066"/>
                </a:solidFill>
              </a:rPr>
              <a:t> </a:t>
            </a:r>
            <a:r>
              <a:rPr lang="en-US" sz="2800" dirty="0" err="1">
                <a:solidFill>
                  <a:srgbClr val="660066"/>
                </a:solidFill>
              </a:rPr>
              <a:t>Oluşturulması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82296" indent="0">
              <a:buNone/>
            </a:pPr>
            <a:endParaRPr lang="en-US" dirty="0" smtClean="0"/>
          </a:p>
          <a:p>
            <a:pPr marL="82296" indent="0">
              <a:buNone/>
            </a:pPr>
            <a:endParaRPr lang="en-US"/>
          </a:p>
          <a:p>
            <a:pPr marL="82296" indent="0">
              <a:buNone/>
            </a:pPr>
            <a:r>
              <a:rPr lang="en-US" smtClean="0"/>
              <a:t>-</a:t>
            </a:r>
            <a:r>
              <a:rPr lang="en-US" dirty="0" err="1" smtClean="0"/>
              <a:t>Kamuoyunun</a:t>
            </a:r>
            <a:r>
              <a:rPr lang="en-US" dirty="0" smtClean="0"/>
              <a:t> </a:t>
            </a:r>
            <a:r>
              <a:rPr lang="en-US" dirty="0" err="1" smtClean="0"/>
              <a:t>Yükselişi</a:t>
            </a:r>
            <a:r>
              <a:rPr lang="en-US" dirty="0" smtClean="0"/>
              <a:t> (1960-1980)</a:t>
            </a:r>
          </a:p>
          <a:p>
            <a:pPr marL="82296" indent="0">
              <a:buNone/>
            </a:pPr>
            <a:r>
              <a:rPr lang="en-US" dirty="0" smtClean="0"/>
              <a:t>-12 </a:t>
            </a:r>
            <a:r>
              <a:rPr lang="en-US" dirty="0" err="1" smtClean="0"/>
              <a:t>Eylül</a:t>
            </a:r>
            <a:r>
              <a:rPr lang="en-US" dirty="0" smtClean="0"/>
              <a:t> </a:t>
            </a:r>
            <a:r>
              <a:rPr lang="en-US" dirty="0" err="1" smtClean="0"/>
              <a:t>Dönemi</a:t>
            </a:r>
            <a:r>
              <a:rPr lang="en-US" dirty="0" smtClean="0"/>
              <a:t> (1980-1983)</a:t>
            </a:r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İş</a:t>
            </a:r>
            <a:r>
              <a:rPr lang="en-US" dirty="0" smtClean="0"/>
              <a:t> </a:t>
            </a:r>
            <a:r>
              <a:rPr lang="en-US" dirty="0" err="1" smtClean="0"/>
              <a:t>Dünyasının</a:t>
            </a:r>
            <a:r>
              <a:rPr lang="en-US" dirty="0" smtClean="0"/>
              <a:t> </a:t>
            </a:r>
            <a:r>
              <a:rPr lang="en-US" dirty="0" err="1" smtClean="0"/>
              <a:t>Yükselişi</a:t>
            </a:r>
            <a:r>
              <a:rPr lang="en-US" dirty="0" smtClean="0"/>
              <a:t> (1983-1991)</a:t>
            </a:r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Ordunun</a:t>
            </a:r>
            <a:r>
              <a:rPr lang="en-US" dirty="0" smtClean="0"/>
              <a:t> </a:t>
            </a:r>
            <a:r>
              <a:rPr lang="en-US" dirty="0" err="1" smtClean="0"/>
              <a:t>Ağırlığının</a:t>
            </a:r>
            <a:r>
              <a:rPr lang="en-US" dirty="0" smtClean="0"/>
              <a:t> </a:t>
            </a:r>
            <a:r>
              <a:rPr lang="en-US" dirty="0" err="1" smtClean="0"/>
              <a:t>Artışı</a:t>
            </a:r>
            <a:r>
              <a:rPr lang="en-US" dirty="0" smtClean="0"/>
              <a:t> (1990’lar)</a:t>
            </a:r>
          </a:p>
        </p:txBody>
      </p:sp>
    </p:spTree>
    <p:extLst>
      <p:ext uri="{BB962C8B-B14F-4D97-AF65-F5344CB8AC3E}">
        <p14:creationId xmlns:p14="http://schemas.microsoft.com/office/powerpoint/2010/main" val="34300701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ＭＳ ゴシック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ＭＳ ゴシック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Solstice.thmx</Template>
  <TotalTime>56</TotalTime>
  <Words>291</Words>
  <Application>Microsoft Macintosh PowerPoint</Application>
  <PresentationFormat>On-screen Show (4:3)</PresentationFormat>
  <Paragraphs>62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Solstice</vt:lpstr>
      <vt:lpstr>TÜRK DIŞ POLİTİKASI I (Güz 2019-2020)</vt:lpstr>
      <vt:lpstr>Osmanlı İmparatorluğu’ndan Ulus-devlete Dış Politika</vt:lpstr>
      <vt:lpstr>Türk Dış Politikasının Kuramsal Çerçevesi</vt:lpstr>
      <vt:lpstr>Türk Dış Politikasının Askeri, Siyasal ve Ekonomik Arka Planı</vt:lpstr>
      <vt:lpstr>Türk Dış Politikasının Temel İlkeleri</vt:lpstr>
      <vt:lpstr>Türk Dış Politikasının Temel İlkeleri</vt:lpstr>
      <vt:lpstr>Türk Dış Politikasının Oluşturulması</vt:lpstr>
      <vt:lpstr>Türk Dış Politikasının Oluşturulması</vt:lpstr>
      <vt:lpstr>Türk Dış Politikasının Oluşturulması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TÜRK DIŞ POLİTİKASI (Güz 2018)</dc:title>
  <dc:creator>Ozge</dc:creator>
  <cp:lastModifiedBy>Ozge</cp:lastModifiedBy>
  <cp:revision>14</cp:revision>
  <dcterms:created xsi:type="dcterms:W3CDTF">2019-01-06T14:47:31Z</dcterms:created>
  <dcterms:modified xsi:type="dcterms:W3CDTF">2019-09-21T09:38:32Z</dcterms:modified>
</cp:coreProperties>
</file>