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21.09.19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7"/>
            <a:ext cx="7406640" cy="2295557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660066"/>
                </a:solidFill>
              </a:rPr>
              <a:t>TÜRK DIŞ POLİTİKASI I (</a:t>
            </a:r>
            <a:r>
              <a:rPr lang="en-US" sz="4000" dirty="0" err="1" smtClean="0">
                <a:solidFill>
                  <a:srgbClr val="660066"/>
                </a:solidFill>
              </a:rPr>
              <a:t>Güz</a:t>
            </a:r>
            <a:r>
              <a:rPr lang="en-US" sz="4000" smtClean="0">
                <a:solidFill>
                  <a:srgbClr val="660066"/>
                </a:solidFill>
              </a:rPr>
              <a:t> </a:t>
            </a:r>
            <a:r>
              <a:rPr lang="en-US" sz="4000" smtClean="0">
                <a:solidFill>
                  <a:srgbClr val="660066"/>
                </a:solidFill>
              </a:rPr>
              <a:t>2019-2020)</a:t>
            </a:r>
            <a:endParaRPr lang="en-US" sz="4000" dirty="0">
              <a:solidFill>
                <a:srgbClr val="66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447636"/>
            <a:ext cx="7406640" cy="2020454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660066"/>
              </a:solidFill>
            </a:endParaRPr>
          </a:p>
          <a:p>
            <a:endParaRPr lang="en-US" dirty="0">
              <a:solidFill>
                <a:srgbClr val="660066"/>
              </a:solidFill>
            </a:endParaRPr>
          </a:p>
          <a:p>
            <a:pPr algn="ctr"/>
            <a:r>
              <a:rPr lang="en-US" sz="2800" dirty="0">
                <a:solidFill>
                  <a:srgbClr val="660066"/>
                </a:solidFill>
              </a:rPr>
              <a:t>1</a:t>
            </a:r>
            <a:r>
              <a:rPr lang="en-US" sz="2800" smtClean="0">
                <a:solidFill>
                  <a:srgbClr val="660066"/>
                </a:solidFill>
              </a:rPr>
              <a:t>. </a:t>
            </a:r>
            <a:r>
              <a:rPr lang="en-US" sz="2800" dirty="0" err="1" smtClean="0">
                <a:solidFill>
                  <a:srgbClr val="660066"/>
                </a:solidFill>
              </a:rPr>
              <a:t>Hafta</a:t>
            </a:r>
            <a:r>
              <a:rPr lang="en-US" sz="2800" dirty="0" smtClean="0">
                <a:solidFill>
                  <a:srgbClr val="660066"/>
                </a:solidFill>
              </a:rPr>
              <a:t>: </a:t>
            </a:r>
            <a:r>
              <a:rPr lang="tr-TR" sz="2800" dirty="0">
                <a:solidFill>
                  <a:srgbClr val="660066"/>
                </a:solidFill>
              </a:rPr>
              <a:t>Türk Dış Politikasının Genel Hatları, Temel İlkeleri ve Tarihsel Arka Planı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065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Osmanlı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İmparatorluğu’ndan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Ulus-devlete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Dış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Politika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 </a:t>
            </a:r>
            <a:r>
              <a:rPr lang="en-US" dirty="0" err="1" smtClean="0"/>
              <a:t>Benzerlikler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Büyüklükte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kavramı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Dengesi</a:t>
            </a: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smtClean="0"/>
              <a:t> </a:t>
            </a:r>
            <a:r>
              <a:rPr lang="en-US" dirty="0" err="1" smtClean="0"/>
              <a:t>Farklılıklar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İmparatorluk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çok-ulusluluk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Ulus-devlet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milliyetçilik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9948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Türk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Dış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P</a:t>
            </a:r>
            <a:r>
              <a:rPr lang="en-US" sz="2800" dirty="0" err="1" smtClean="0">
                <a:solidFill>
                  <a:srgbClr val="660066"/>
                </a:solidFill>
              </a:rPr>
              <a:t>olitikasının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Kuramsal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Çerçevesi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err="1" smtClean="0"/>
              <a:t>Kültürel</a:t>
            </a:r>
            <a:r>
              <a:rPr lang="en-US" dirty="0" smtClean="0"/>
              <a:t> </a:t>
            </a:r>
            <a:r>
              <a:rPr lang="en-US" dirty="0" err="1" smtClean="0"/>
              <a:t>Boyut</a:t>
            </a:r>
            <a:r>
              <a:rPr lang="en-US" dirty="0" smtClean="0"/>
              <a:t> </a:t>
            </a:r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 smtClean="0"/>
              <a:t>Asya</a:t>
            </a:r>
            <a:r>
              <a:rPr lang="en-US" dirty="0" smtClean="0"/>
              <a:t>, </a:t>
            </a:r>
            <a:r>
              <a:rPr lang="en-US" dirty="0" err="1" smtClean="0"/>
              <a:t>Ortadoğu</a:t>
            </a:r>
            <a:r>
              <a:rPr lang="en-US" dirty="0" smtClean="0"/>
              <a:t>/İslam, </a:t>
            </a:r>
            <a:r>
              <a:rPr lang="en-US" dirty="0" err="1" smtClean="0"/>
              <a:t>Batı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Tarihsel</a:t>
            </a:r>
            <a:r>
              <a:rPr lang="en-US" dirty="0" smtClean="0"/>
              <a:t> </a:t>
            </a:r>
            <a:r>
              <a:rPr lang="en-US" dirty="0" err="1" smtClean="0"/>
              <a:t>Boyut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Stratejik</a:t>
            </a:r>
            <a:r>
              <a:rPr lang="en-US" dirty="0" smtClean="0"/>
              <a:t> </a:t>
            </a:r>
            <a:r>
              <a:rPr lang="en-US" dirty="0" err="1" smtClean="0"/>
              <a:t>Boyut</a:t>
            </a:r>
            <a:r>
              <a:rPr lang="en-US" dirty="0" smtClean="0"/>
              <a:t> </a:t>
            </a:r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 smtClean="0"/>
              <a:t>Jeostratejik</a:t>
            </a:r>
            <a:r>
              <a:rPr lang="en-US" dirty="0" smtClean="0"/>
              <a:t> </a:t>
            </a:r>
            <a:r>
              <a:rPr lang="en-US" dirty="0" err="1" smtClean="0"/>
              <a:t>boyut</a:t>
            </a:r>
            <a:r>
              <a:rPr lang="en-US" dirty="0" smtClean="0"/>
              <a:t>, </a:t>
            </a:r>
            <a:r>
              <a:rPr lang="en-US" dirty="0" err="1" smtClean="0"/>
              <a:t>Komşular</a:t>
            </a:r>
            <a:r>
              <a:rPr lang="en-US" dirty="0" smtClean="0"/>
              <a:t>,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Boğazları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Yapısal</a:t>
            </a:r>
            <a:r>
              <a:rPr lang="en-US" dirty="0" smtClean="0"/>
              <a:t> </a:t>
            </a:r>
            <a:r>
              <a:rPr lang="en-US" dirty="0" err="1" smtClean="0"/>
              <a:t>Boyut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3539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Türk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Dış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Politikasının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Askeri</a:t>
            </a:r>
            <a:r>
              <a:rPr lang="en-US" sz="2800" dirty="0" smtClean="0">
                <a:solidFill>
                  <a:srgbClr val="660066"/>
                </a:solidFill>
              </a:rPr>
              <a:t>, </a:t>
            </a:r>
            <a:r>
              <a:rPr lang="en-US" sz="2800" dirty="0" err="1" smtClean="0">
                <a:solidFill>
                  <a:srgbClr val="660066"/>
                </a:solidFill>
              </a:rPr>
              <a:t>Siyasal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ve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Ekonomik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Arka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Planı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“</a:t>
            </a:r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Büyüklükte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”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olitikada</a:t>
            </a:r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dirty="0" err="1" smtClean="0"/>
              <a:t>üvenlik</a:t>
            </a:r>
            <a:r>
              <a:rPr lang="en-US" dirty="0" smtClean="0"/>
              <a:t> </a:t>
            </a:r>
            <a:r>
              <a:rPr lang="en-US" dirty="0" err="1"/>
              <a:t>U</a:t>
            </a:r>
            <a:r>
              <a:rPr lang="en-US" dirty="0" err="1" smtClean="0"/>
              <a:t>nsuru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olitikanın</a:t>
            </a:r>
            <a:r>
              <a:rPr lang="en-US" dirty="0" smtClean="0"/>
              <a:t> </a:t>
            </a:r>
            <a:r>
              <a:rPr lang="en-US" dirty="0" err="1"/>
              <a:t>E</a:t>
            </a:r>
            <a:r>
              <a:rPr lang="en-US" dirty="0" err="1" smtClean="0"/>
              <a:t>konomi</a:t>
            </a:r>
            <a:r>
              <a:rPr lang="en-US" dirty="0" smtClean="0"/>
              <a:t> </a:t>
            </a:r>
            <a:r>
              <a:rPr lang="en-US" dirty="0" err="1" smtClean="0"/>
              <a:t>Politiği</a:t>
            </a:r>
            <a:endParaRPr lang="en-US" dirty="0" smtClean="0"/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 smtClean="0"/>
              <a:t>İthal</a:t>
            </a:r>
            <a:r>
              <a:rPr lang="en-US" dirty="0" smtClean="0"/>
              <a:t> </a:t>
            </a:r>
            <a:r>
              <a:rPr lang="en-US" dirty="0" err="1" smtClean="0"/>
              <a:t>İkameci</a:t>
            </a:r>
            <a:r>
              <a:rPr lang="en-US" dirty="0" smtClean="0"/>
              <a:t> </a:t>
            </a:r>
            <a:r>
              <a:rPr lang="en-US" dirty="0" err="1" smtClean="0"/>
              <a:t>Sınaileşme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ekonomiyle</a:t>
            </a:r>
            <a:r>
              <a:rPr lang="en-US" dirty="0" smtClean="0"/>
              <a:t> </a:t>
            </a:r>
            <a:r>
              <a:rPr lang="en-US" dirty="0" err="1" smtClean="0"/>
              <a:t>entegrasyon</a:t>
            </a: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err="1" smtClean="0"/>
              <a:t>Güvenlik-Ekonomi-Dış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İlişkileri</a:t>
            </a:r>
            <a:r>
              <a:rPr lang="en-US" dirty="0"/>
              <a:t> </a:t>
            </a:r>
            <a:r>
              <a:rPr lang="en-US" dirty="0" err="1"/>
              <a:t>S</a:t>
            </a:r>
            <a:r>
              <a:rPr lang="en-US" dirty="0" err="1" smtClean="0"/>
              <a:t>orunu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5380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Türk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Dış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Politikasının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Temel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İlkeleri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dirty="0"/>
              <a:t> </a:t>
            </a:r>
            <a:r>
              <a:rPr lang="en-US" b="1" dirty="0" err="1" smtClean="0"/>
              <a:t>Statükoculuk</a:t>
            </a:r>
            <a:r>
              <a:rPr lang="en-US" b="1" dirty="0" smtClean="0"/>
              <a:t>: </a:t>
            </a:r>
          </a:p>
          <a:p>
            <a:pPr marL="82296" indent="0">
              <a:buNone/>
            </a:pPr>
            <a:r>
              <a:rPr lang="en-US" dirty="0" smtClean="0"/>
              <a:t>status quo: </a:t>
            </a:r>
            <a:r>
              <a:rPr lang="en-US" dirty="0" err="1" smtClean="0"/>
              <a:t>kurulu</a:t>
            </a:r>
            <a:r>
              <a:rPr lang="en-US" dirty="0" smtClean="0"/>
              <a:t> </a:t>
            </a:r>
            <a:r>
              <a:rPr lang="en-US" dirty="0" err="1" smtClean="0"/>
              <a:t>düzen</a:t>
            </a:r>
            <a:r>
              <a:rPr lang="en-US" dirty="0" smtClean="0"/>
              <a:t>. </a:t>
            </a:r>
            <a:r>
              <a:rPr lang="en-US" dirty="0" err="1" smtClean="0"/>
              <a:t>Statükoculuk</a:t>
            </a:r>
            <a:r>
              <a:rPr lang="en-US" dirty="0" smtClean="0"/>
              <a:t>, </a:t>
            </a:r>
            <a:r>
              <a:rPr lang="en-US" dirty="0" err="1" smtClean="0"/>
              <a:t>mevcut</a:t>
            </a:r>
            <a:r>
              <a:rPr lang="en-US" dirty="0" smtClean="0"/>
              <a:t> </a:t>
            </a:r>
            <a:r>
              <a:rPr lang="en-US" dirty="0" err="1" smtClean="0"/>
              <a:t>durumu</a:t>
            </a:r>
            <a:r>
              <a:rPr lang="en-US" dirty="0" smtClean="0"/>
              <a:t> </a:t>
            </a:r>
            <a:r>
              <a:rPr lang="en-US" dirty="0" err="1" smtClean="0"/>
              <a:t>bozmama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Mevcut</a:t>
            </a:r>
            <a:r>
              <a:rPr lang="en-US" dirty="0" smtClean="0"/>
              <a:t> </a:t>
            </a:r>
            <a:r>
              <a:rPr lang="en-US" dirty="0" err="1" smtClean="0"/>
              <a:t>sınırları</a:t>
            </a:r>
            <a:r>
              <a:rPr lang="en-US" dirty="0" smtClean="0"/>
              <a:t> </a:t>
            </a:r>
            <a:r>
              <a:rPr lang="en-US" dirty="0" err="1" smtClean="0"/>
              <a:t>sürdürme</a:t>
            </a:r>
            <a:r>
              <a:rPr lang="en-US" dirty="0" smtClean="0"/>
              <a:t> </a:t>
            </a:r>
          </a:p>
          <a:p>
            <a:pPr marL="82296" indent="0">
              <a:buNone/>
            </a:pPr>
            <a:r>
              <a:rPr lang="en-US" dirty="0" err="1" smtClean="0"/>
              <a:t>Sınırları</a:t>
            </a:r>
            <a:r>
              <a:rPr lang="en-US" dirty="0" smtClean="0"/>
              <a:t> </a:t>
            </a:r>
            <a:r>
              <a:rPr lang="en-US" dirty="0" err="1" smtClean="0"/>
              <a:t>değiştirmek</a:t>
            </a:r>
            <a:r>
              <a:rPr lang="en-US" dirty="0" smtClean="0"/>
              <a:t> </a:t>
            </a:r>
            <a:r>
              <a:rPr lang="en-US" dirty="0" err="1" smtClean="0"/>
              <a:t>istememe</a:t>
            </a:r>
            <a:r>
              <a:rPr lang="en-US" dirty="0" smtClean="0"/>
              <a:t>, </a:t>
            </a:r>
            <a:r>
              <a:rPr lang="en-US" dirty="0" err="1" smtClean="0"/>
              <a:t>irredantizm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r>
              <a:rPr lang="en-US" dirty="0" smtClean="0"/>
              <a:t> </a:t>
            </a:r>
            <a:r>
              <a:rPr lang="en-US" dirty="0" err="1" smtClean="0"/>
              <a:t>gütmeme</a:t>
            </a:r>
            <a:r>
              <a:rPr lang="en-US" dirty="0" smtClean="0"/>
              <a:t>. </a:t>
            </a:r>
          </a:p>
          <a:p>
            <a:pPr marL="82296" indent="0">
              <a:buNone/>
            </a:pPr>
            <a:r>
              <a:rPr lang="en-US" dirty="0" smtClean="0"/>
              <a:t>- </a:t>
            </a:r>
            <a:r>
              <a:rPr lang="en-US" dirty="0" err="1"/>
              <a:t>Mevcut</a:t>
            </a:r>
            <a:r>
              <a:rPr lang="en-US" dirty="0"/>
              <a:t> </a:t>
            </a:r>
            <a:r>
              <a:rPr lang="en-US" dirty="0" err="1"/>
              <a:t>dengeleri</a:t>
            </a:r>
            <a:r>
              <a:rPr lang="en-US" dirty="0"/>
              <a:t> </a:t>
            </a:r>
            <a:r>
              <a:rPr lang="en-US" dirty="0" err="1"/>
              <a:t>sürdürme</a:t>
            </a:r>
            <a:r>
              <a:rPr lang="en-US" dirty="0"/>
              <a:t> 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830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Türk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Dış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Politikasının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Temel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İlkeleri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b="1" dirty="0" err="1" smtClean="0"/>
              <a:t>Batıcılık</a:t>
            </a:r>
            <a:endParaRPr lang="en-US" b="1" dirty="0" smtClean="0"/>
          </a:p>
          <a:p>
            <a:pPr marL="82296" indent="0">
              <a:buNone/>
            </a:pPr>
            <a:r>
              <a:rPr lang="en-US" dirty="0" err="1" smtClean="0"/>
              <a:t>Batıcılığın</a:t>
            </a:r>
            <a:r>
              <a:rPr lang="en-US" dirty="0" smtClean="0"/>
              <a:t> </a:t>
            </a:r>
            <a:r>
              <a:rPr lang="en-US" dirty="0" err="1" smtClean="0"/>
              <a:t>anlamı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kökenleri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Batıcılık</a:t>
            </a:r>
            <a:r>
              <a:rPr lang="en-US" dirty="0" smtClean="0"/>
              <a:t>?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Tarihsel</a:t>
            </a:r>
            <a:r>
              <a:rPr lang="en-US" dirty="0" smtClean="0"/>
              <a:t> </a:t>
            </a:r>
            <a:r>
              <a:rPr lang="en-US" dirty="0" err="1" smtClean="0"/>
              <a:t>boyut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İdeolojik</a:t>
            </a:r>
            <a:r>
              <a:rPr lang="en-US" dirty="0" smtClean="0"/>
              <a:t> </a:t>
            </a:r>
            <a:r>
              <a:rPr lang="en-US" dirty="0" err="1" smtClean="0"/>
              <a:t>boyut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boyut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Kültürel</a:t>
            </a:r>
            <a:r>
              <a:rPr lang="en-US" dirty="0" smtClean="0"/>
              <a:t> </a:t>
            </a:r>
            <a:r>
              <a:rPr lang="en-US" dirty="0" err="1" smtClean="0"/>
              <a:t>boyut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341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Türk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Dış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Politikasının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Oluşturulması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Tarihsel</a:t>
            </a:r>
            <a:r>
              <a:rPr lang="en-US" dirty="0" smtClean="0"/>
              <a:t> </a:t>
            </a:r>
            <a:r>
              <a:rPr lang="en-US" dirty="0" err="1" smtClean="0"/>
              <a:t>Boyut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Liderin</a:t>
            </a:r>
            <a:r>
              <a:rPr lang="en-US" dirty="0" smtClean="0"/>
              <a:t> </a:t>
            </a:r>
            <a:r>
              <a:rPr lang="en-US" dirty="0" err="1" smtClean="0"/>
              <a:t>belirleyici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dönem</a:t>
            </a:r>
            <a:r>
              <a:rPr lang="en-US" dirty="0" smtClean="0"/>
              <a:t> (1919-1950): </a:t>
            </a:r>
          </a:p>
          <a:p>
            <a:pPr marL="82296" indent="0">
              <a:buNone/>
            </a:pPr>
            <a:r>
              <a:rPr lang="en-US" dirty="0" err="1" smtClean="0"/>
              <a:t>Milli</a:t>
            </a:r>
            <a:r>
              <a:rPr lang="en-US" dirty="0" smtClean="0"/>
              <a:t> </a:t>
            </a:r>
            <a:r>
              <a:rPr lang="en-US" dirty="0" err="1" smtClean="0"/>
              <a:t>Mücadele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Mustafa Kemal </a:t>
            </a:r>
            <a:r>
              <a:rPr lang="en-US" dirty="0" err="1" smtClean="0"/>
              <a:t>Dönemi</a:t>
            </a:r>
            <a:endParaRPr lang="en-US" dirty="0"/>
          </a:p>
          <a:p>
            <a:pPr marL="82296" indent="0">
              <a:buNone/>
            </a:pPr>
            <a:r>
              <a:rPr lang="en-US" dirty="0" err="1" smtClean="0"/>
              <a:t>İnönü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önemi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Dışişleri</a:t>
            </a:r>
            <a:r>
              <a:rPr lang="en-US" dirty="0" smtClean="0"/>
              <a:t> </a:t>
            </a:r>
            <a:r>
              <a:rPr lang="en-US" dirty="0" err="1" smtClean="0"/>
              <a:t>Bakanlığı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Ordu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092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Türk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Dış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Politikasının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Oluşturulması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/>
              <a:t>Dışişleri</a:t>
            </a:r>
            <a:r>
              <a:rPr lang="en-US" dirty="0"/>
              <a:t> </a:t>
            </a:r>
            <a:r>
              <a:rPr lang="en-US" dirty="0" err="1"/>
              <a:t>Bakanlığı’nın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 err="1" smtClean="0"/>
              <a:t>tkisinin</a:t>
            </a:r>
            <a:r>
              <a:rPr lang="en-US" dirty="0" smtClean="0"/>
              <a:t> </a:t>
            </a:r>
            <a:r>
              <a:rPr lang="en-US" dirty="0" err="1" smtClean="0"/>
              <a:t>Arttığı</a:t>
            </a:r>
            <a:r>
              <a:rPr lang="en-US" dirty="0" smtClean="0"/>
              <a:t> </a:t>
            </a:r>
            <a:r>
              <a:rPr lang="en-US" dirty="0" err="1" smtClean="0"/>
              <a:t>Dönem</a:t>
            </a:r>
            <a:r>
              <a:rPr lang="en-US" dirty="0" smtClean="0"/>
              <a:t> </a:t>
            </a:r>
            <a:r>
              <a:rPr lang="en-US" dirty="0"/>
              <a:t>(1950-1960): </a:t>
            </a:r>
            <a:r>
              <a:rPr lang="en-US" dirty="0" err="1"/>
              <a:t>K</a:t>
            </a:r>
            <a:r>
              <a:rPr lang="en-US" dirty="0" err="1" smtClean="0"/>
              <a:t>arar</a:t>
            </a:r>
            <a:r>
              <a:rPr lang="en-US" dirty="0" smtClean="0"/>
              <a:t> </a:t>
            </a:r>
            <a:r>
              <a:rPr lang="en-US" dirty="0" err="1" smtClean="0"/>
              <a:t>verme</a:t>
            </a:r>
            <a:r>
              <a:rPr lang="en-US" dirty="0" smtClean="0"/>
              <a:t> </a:t>
            </a:r>
            <a:r>
              <a:rPr lang="en-US" dirty="0" err="1" smtClean="0"/>
              <a:t>süreçlerinde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lider</a:t>
            </a:r>
            <a:r>
              <a:rPr lang="en-US" dirty="0" smtClean="0"/>
              <a:t> </a:t>
            </a:r>
            <a:r>
              <a:rPr lang="en-US" dirty="0" err="1" smtClean="0"/>
              <a:t>modelinin</a:t>
            </a:r>
            <a:r>
              <a:rPr lang="en-US" dirty="0" smtClean="0"/>
              <a:t> </a:t>
            </a:r>
            <a:r>
              <a:rPr lang="en-US" dirty="0" err="1" smtClean="0"/>
              <a:t>devam</a:t>
            </a:r>
            <a:r>
              <a:rPr lang="en-US" dirty="0" smtClean="0"/>
              <a:t> </a:t>
            </a:r>
            <a:r>
              <a:rPr lang="en-US" dirty="0" err="1" smtClean="0"/>
              <a:t>etmesine</a:t>
            </a:r>
            <a:r>
              <a:rPr lang="en-US" dirty="0" smtClean="0"/>
              <a:t> </a:t>
            </a:r>
            <a:r>
              <a:rPr lang="en-US" dirty="0" err="1" smtClean="0"/>
              <a:t>rağmen</a:t>
            </a:r>
            <a:r>
              <a:rPr lang="en-US" dirty="0" smtClean="0"/>
              <a:t>, </a:t>
            </a:r>
            <a:r>
              <a:rPr lang="en-US" dirty="0" err="1" smtClean="0"/>
              <a:t>Dışişleri</a:t>
            </a:r>
            <a:r>
              <a:rPr lang="en-US" dirty="0" smtClean="0"/>
              <a:t> </a:t>
            </a:r>
            <a:r>
              <a:rPr lang="en-US" dirty="0" err="1" smtClean="0"/>
              <a:t>Bakanlığı’nın</a:t>
            </a:r>
            <a:r>
              <a:rPr lang="en-US" dirty="0" smtClean="0"/>
              <a:t> </a:t>
            </a:r>
            <a:r>
              <a:rPr lang="en-US" dirty="0" err="1" smtClean="0"/>
              <a:t>ağırlığı</a:t>
            </a:r>
            <a:r>
              <a:rPr lang="en-US" dirty="0" smtClean="0"/>
              <a:t> da </a:t>
            </a:r>
            <a:r>
              <a:rPr lang="en-US" dirty="0" err="1" smtClean="0"/>
              <a:t>artmaya</a:t>
            </a:r>
            <a:r>
              <a:rPr lang="en-US" dirty="0" smtClean="0"/>
              <a:t> </a:t>
            </a:r>
            <a:r>
              <a:rPr lang="en-US" dirty="0" err="1" smtClean="0"/>
              <a:t>başladı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err="1" smtClean="0"/>
              <a:t>Demokrat</a:t>
            </a:r>
            <a:r>
              <a:rPr lang="en-US" dirty="0" smtClean="0"/>
              <a:t> </a:t>
            </a:r>
            <a:r>
              <a:rPr lang="en-US" dirty="0" err="1"/>
              <a:t>Parti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Menderes </a:t>
            </a:r>
            <a:r>
              <a:rPr lang="en-US" dirty="0" err="1" smtClean="0"/>
              <a:t>Dönemi</a:t>
            </a:r>
            <a:endParaRPr lang="en-US" dirty="0"/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5839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Türk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Dış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Politikasının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Oluşturulması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/>
          </a:p>
          <a:p>
            <a:pPr marL="82296" indent="0">
              <a:buNone/>
            </a:pPr>
            <a:r>
              <a:rPr lang="en-US" smtClean="0"/>
              <a:t>-</a:t>
            </a:r>
            <a:r>
              <a:rPr lang="en-US" dirty="0" err="1" smtClean="0"/>
              <a:t>Kamuoyunun</a:t>
            </a:r>
            <a:r>
              <a:rPr lang="en-US" dirty="0" smtClean="0"/>
              <a:t> </a:t>
            </a:r>
            <a:r>
              <a:rPr lang="en-US" dirty="0" err="1" smtClean="0"/>
              <a:t>Yükselişi</a:t>
            </a:r>
            <a:r>
              <a:rPr lang="en-US" dirty="0" smtClean="0"/>
              <a:t> (1960-1980)</a:t>
            </a:r>
          </a:p>
          <a:p>
            <a:pPr marL="82296" indent="0">
              <a:buNone/>
            </a:pPr>
            <a:r>
              <a:rPr lang="en-US" dirty="0" smtClean="0"/>
              <a:t>-12 </a:t>
            </a:r>
            <a:r>
              <a:rPr lang="en-US" dirty="0" err="1" smtClean="0"/>
              <a:t>Eylül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 (1980-1983)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İş</a:t>
            </a:r>
            <a:r>
              <a:rPr lang="en-US" dirty="0" smtClean="0"/>
              <a:t> </a:t>
            </a:r>
            <a:r>
              <a:rPr lang="en-US" dirty="0" err="1" smtClean="0"/>
              <a:t>Dünyasının</a:t>
            </a:r>
            <a:r>
              <a:rPr lang="en-US" dirty="0" smtClean="0"/>
              <a:t> </a:t>
            </a:r>
            <a:r>
              <a:rPr lang="en-US" dirty="0" err="1" smtClean="0"/>
              <a:t>Yükselişi</a:t>
            </a:r>
            <a:r>
              <a:rPr lang="en-US" dirty="0" smtClean="0"/>
              <a:t> (1983-1991)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Ordunun</a:t>
            </a:r>
            <a:r>
              <a:rPr lang="en-US" dirty="0" smtClean="0"/>
              <a:t> </a:t>
            </a:r>
            <a:r>
              <a:rPr lang="en-US" dirty="0" err="1" smtClean="0"/>
              <a:t>Ağırlığının</a:t>
            </a:r>
            <a:r>
              <a:rPr lang="en-US" dirty="0" smtClean="0"/>
              <a:t> </a:t>
            </a:r>
            <a:r>
              <a:rPr lang="en-US" dirty="0" err="1" smtClean="0"/>
              <a:t>Artışı</a:t>
            </a:r>
            <a:r>
              <a:rPr lang="en-US" dirty="0" smtClean="0"/>
              <a:t> (1990’lar)</a:t>
            </a:r>
          </a:p>
        </p:txBody>
      </p:sp>
    </p:spTree>
    <p:extLst>
      <p:ext uri="{BB962C8B-B14F-4D97-AF65-F5344CB8AC3E}">
        <p14:creationId xmlns:p14="http://schemas.microsoft.com/office/powerpoint/2010/main" val="343007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56</TotalTime>
  <Words>291</Words>
  <Application>Microsoft Macintosh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TÜRK DIŞ POLİTİKASI I (Güz 2019-2020)</vt:lpstr>
      <vt:lpstr>Osmanlı İmparatorluğu’ndan Ulus-devlete Dış Politika</vt:lpstr>
      <vt:lpstr>Türk Dış Politikasının Kuramsal Çerçevesi</vt:lpstr>
      <vt:lpstr>Türk Dış Politikasının Askeri, Siyasal ve Ekonomik Arka Planı</vt:lpstr>
      <vt:lpstr>Türk Dış Politikasının Temel İlkeleri</vt:lpstr>
      <vt:lpstr>Türk Dış Politikasının Temel İlkeleri</vt:lpstr>
      <vt:lpstr>Türk Dış Politikasının Oluşturulması</vt:lpstr>
      <vt:lpstr>Türk Dış Politikasının Oluşturulması</vt:lpstr>
      <vt:lpstr>Türk Dış Politikasının Oluşturulması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14</cp:revision>
  <dcterms:created xsi:type="dcterms:W3CDTF">2019-01-06T14:47:31Z</dcterms:created>
  <dcterms:modified xsi:type="dcterms:W3CDTF">2019-09-21T09:38:32Z</dcterms:modified>
</cp:coreProperties>
</file>