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0"/>
  </p:notesMasterIdLst>
  <p:sldIdLst>
    <p:sldId id="256" r:id="rId2"/>
    <p:sldId id="283" r:id="rId3"/>
    <p:sldId id="314" r:id="rId4"/>
    <p:sldId id="262" r:id="rId5"/>
    <p:sldId id="257" r:id="rId6"/>
    <p:sldId id="277" r:id="rId7"/>
    <p:sldId id="263" r:id="rId8"/>
    <p:sldId id="279" r:id="rId9"/>
    <p:sldId id="278" r:id="rId10"/>
    <p:sldId id="264" r:id="rId11"/>
    <p:sldId id="259" r:id="rId12"/>
    <p:sldId id="265" r:id="rId13"/>
    <p:sldId id="269" r:id="rId14"/>
    <p:sldId id="275" r:id="rId15"/>
    <p:sldId id="261" r:id="rId16"/>
    <p:sldId id="285" r:id="rId17"/>
    <p:sldId id="316" r:id="rId18"/>
    <p:sldId id="268" r:id="rId19"/>
    <p:sldId id="280" r:id="rId20"/>
    <p:sldId id="281" r:id="rId21"/>
    <p:sldId id="276" r:id="rId22"/>
    <p:sldId id="286" r:id="rId23"/>
    <p:sldId id="284" r:id="rId24"/>
    <p:sldId id="282" r:id="rId25"/>
    <p:sldId id="288" r:id="rId26"/>
    <p:sldId id="287" r:id="rId27"/>
    <p:sldId id="289" r:id="rId28"/>
    <p:sldId id="290" r:id="rId29"/>
    <p:sldId id="292" r:id="rId30"/>
    <p:sldId id="294" r:id="rId31"/>
    <p:sldId id="295" r:id="rId32"/>
    <p:sldId id="296" r:id="rId33"/>
    <p:sldId id="297" r:id="rId34"/>
    <p:sldId id="298" r:id="rId35"/>
    <p:sldId id="293" r:id="rId36"/>
    <p:sldId id="300" r:id="rId37"/>
    <p:sldId id="301" r:id="rId38"/>
    <p:sldId id="299" r:id="rId39"/>
    <p:sldId id="313" r:id="rId40"/>
    <p:sldId id="304" r:id="rId41"/>
    <p:sldId id="305" r:id="rId42"/>
    <p:sldId id="306" r:id="rId43"/>
    <p:sldId id="309" r:id="rId44"/>
    <p:sldId id="310" r:id="rId45"/>
    <p:sldId id="311" r:id="rId46"/>
    <p:sldId id="307" r:id="rId47"/>
    <p:sldId id="308" r:id="rId48"/>
    <p:sldId id="312" r:id="rId49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>
        <p:scale>
          <a:sx n="75" d="100"/>
          <a:sy n="75" d="100"/>
        </p:scale>
        <p:origin x="-1685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BAC398-98FD-4D19-BB16-999FE7BA8B1D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92B3B4-8294-4267-9BE0-8A0B7DAB38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946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2B3B4-8294-4267-9BE0-8A0B7DAB3825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0999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92B3B4-8294-4267-9BE0-8A0B7DAB382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618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A23720DD-5B6D-40BF-8493-A6B52D484E6B}" type="datetimeFigureOut">
              <a:rPr lang="tr-TR" smtClean="0"/>
              <a:t>5.10.2021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F302176B-0E47-46AC-8F43-DAB4B8A37D06}" type="slidenum">
              <a:rPr lang="tr-TR" smtClean="0"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pdb101.rcsb.org/motm/41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frontiersin.org/articles/10.3389/fphys.2017.01076/ful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thoughtco.com/connective-tissue-anatomy-373207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339752" y="620688"/>
            <a:ext cx="4981580" cy="1470025"/>
          </a:xfr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tr-TR" sz="6000" b="1" dirty="0" smtClean="0">
                <a:latin typeface="Arial Narrow" panose="020B0606020202030204" pitchFamily="34" charset="0"/>
              </a:rPr>
              <a:t>HEMATOLOGY</a:t>
            </a:r>
            <a:endParaRPr lang="tr-TR" sz="6000" b="1" dirty="0">
              <a:latin typeface="Arial Narrow" panose="020B0606020202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31640" y="5733256"/>
            <a:ext cx="7088832" cy="744488"/>
          </a:xfrm>
        </p:spPr>
        <p:txBody>
          <a:bodyPr/>
          <a:lstStyle/>
          <a:p>
            <a:r>
              <a:rPr lang="tr-TR" dirty="0" err="1" smtClean="0">
                <a:latin typeface="Arial Narrow" panose="020B0606020202030204" pitchFamily="34" charset="0"/>
              </a:rPr>
              <a:t>Assoc</a:t>
            </a:r>
            <a:r>
              <a:rPr lang="tr-TR" dirty="0" smtClean="0">
                <a:latin typeface="Arial Narrow" panose="020B0606020202030204" pitchFamily="34" charset="0"/>
              </a:rPr>
              <a:t>. Prof. Dr. Yasemin </a:t>
            </a:r>
            <a:r>
              <a:rPr lang="tr-TR" dirty="0" err="1" smtClean="0">
                <a:latin typeface="Arial Narrow" panose="020B0606020202030204" pitchFamily="34" charset="0"/>
              </a:rPr>
              <a:t>Salgirli</a:t>
            </a:r>
            <a:r>
              <a:rPr lang="tr-TR" dirty="0" smtClean="0">
                <a:latin typeface="Arial Narrow" panose="020B0606020202030204" pitchFamily="34" charset="0"/>
              </a:rPr>
              <a:t> </a:t>
            </a:r>
            <a:r>
              <a:rPr lang="tr-TR" dirty="0" err="1" smtClean="0">
                <a:latin typeface="Arial Narrow" panose="020B0606020202030204" pitchFamily="34" charset="0"/>
              </a:rPr>
              <a:t>Demirbas</a:t>
            </a:r>
            <a:endParaRPr lang="tr-TR" dirty="0">
              <a:latin typeface="Arial Narrow" panose="020B0606020202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3672408" cy="2365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36912"/>
            <a:ext cx="4145944" cy="232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1118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Is </a:t>
            </a:r>
            <a:r>
              <a:rPr lang="tr-TR" b="1" dirty="0" err="1" smtClean="0"/>
              <a:t>blood</a:t>
            </a:r>
            <a:r>
              <a:rPr lang="tr-TR" b="1" dirty="0" smtClean="0"/>
              <a:t> </a:t>
            </a:r>
            <a:r>
              <a:rPr lang="tr-TR" b="1" dirty="0" err="1" smtClean="0"/>
              <a:t>always</a:t>
            </a:r>
            <a:r>
              <a:rPr lang="tr-TR" b="1" dirty="0" smtClean="0"/>
              <a:t> </a:t>
            </a:r>
            <a:r>
              <a:rPr lang="tr-TR" b="1" dirty="0" err="1" smtClean="0"/>
              <a:t>red</a:t>
            </a:r>
            <a:r>
              <a:rPr lang="tr-TR" b="1" dirty="0" smtClean="0"/>
              <a:t>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b="1" dirty="0" err="1" smtClean="0"/>
              <a:t>Survey</a:t>
            </a:r>
            <a:r>
              <a:rPr lang="tr-TR" b="1" dirty="0" smtClean="0"/>
              <a:t> time </a:t>
            </a:r>
            <a:r>
              <a:rPr lang="tr-TR" b="1" dirty="0" smtClean="0">
                <a:sym typeface="Wingdings" panose="05000000000000000000" pitchFamily="2" charset="2"/>
              </a:rPr>
              <a:t>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196752"/>
            <a:ext cx="4464496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9575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b="1" dirty="0" err="1" smtClean="0"/>
              <a:t>The</a:t>
            </a:r>
            <a:r>
              <a:rPr lang="tr-TR" b="1" dirty="0" smtClean="0"/>
              <a:t> </a:t>
            </a:r>
            <a:r>
              <a:rPr lang="tr-TR" b="1" dirty="0" err="1" smtClean="0"/>
              <a:t>correct</a:t>
            </a:r>
            <a:r>
              <a:rPr lang="tr-TR" b="1" dirty="0" smtClean="0"/>
              <a:t> </a:t>
            </a:r>
            <a:r>
              <a:rPr lang="tr-TR" b="1" dirty="0" err="1" smtClean="0"/>
              <a:t>answer</a:t>
            </a:r>
            <a:r>
              <a:rPr lang="tr-TR" b="1" dirty="0" smtClean="0"/>
              <a:t> is…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sz="2000" dirty="0" err="1" smtClean="0"/>
              <a:t>Different</a:t>
            </a:r>
            <a:r>
              <a:rPr lang="tr-TR" sz="2000" dirty="0" smtClean="0"/>
              <a:t> </a:t>
            </a:r>
            <a:r>
              <a:rPr lang="en-US" sz="2000" dirty="0" smtClean="0"/>
              <a:t>organisms </a:t>
            </a:r>
            <a:r>
              <a:rPr lang="en-US" sz="2000" dirty="0"/>
              <a:t>have blood of varying </a:t>
            </a:r>
            <a:r>
              <a:rPr lang="en-US" sz="2000" dirty="0" smtClean="0"/>
              <a:t>colors</a:t>
            </a:r>
            <a:endParaRPr lang="tr-TR" sz="2000" dirty="0" smtClean="0"/>
          </a:p>
          <a:p>
            <a:r>
              <a:rPr lang="tr-TR" sz="2000" dirty="0" err="1" smtClean="0"/>
              <a:t>In</a:t>
            </a:r>
            <a:r>
              <a:rPr lang="tr-TR" sz="2000" dirty="0" smtClean="0"/>
              <a:t> </a:t>
            </a:r>
            <a:r>
              <a:rPr lang="tr-TR" sz="2000" dirty="0" err="1" smtClean="0"/>
              <a:t>humans</a:t>
            </a:r>
            <a:r>
              <a:rPr lang="tr-TR" sz="2000" dirty="0" smtClean="0"/>
              <a:t>, </a:t>
            </a:r>
            <a:r>
              <a:rPr lang="tr-TR" sz="2000" dirty="0" err="1" smtClean="0"/>
              <a:t>color</a:t>
            </a:r>
            <a:r>
              <a:rPr lang="tr-TR" sz="2000" dirty="0" smtClean="0"/>
              <a:t> </a:t>
            </a:r>
            <a:r>
              <a:rPr lang="tr-TR" sz="2000" dirty="0" err="1" smtClean="0"/>
              <a:t>depends</a:t>
            </a:r>
            <a:r>
              <a:rPr lang="tr-TR" sz="2000" dirty="0" smtClean="0"/>
              <a:t> on </a:t>
            </a:r>
            <a:r>
              <a:rPr lang="tr-TR" sz="2000" dirty="0" err="1" smtClean="0"/>
              <a:t>the</a:t>
            </a:r>
            <a:r>
              <a:rPr lang="tr-TR" sz="2000" dirty="0" smtClean="0"/>
              <a:t> </a:t>
            </a:r>
            <a:r>
              <a:rPr lang="tr-TR" sz="2000" dirty="0" err="1" smtClean="0"/>
              <a:t>oxygen</a:t>
            </a:r>
            <a:r>
              <a:rPr lang="tr-TR" sz="2000" dirty="0" smtClean="0"/>
              <a:t> </a:t>
            </a:r>
            <a:r>
              <a:rPr lang="tr-TR" sz="2000" dirty="0" err="1" smtClean="0"/>
              <a:t>level</a:t>
            </a:r>
            <a:r>
              <a:rPr lang="tr-TR" sz="2000" dirty="0" smtClean="0"/>
              <a:t> of </a:t>
            </a:r>
            <a:r>
              <a:rPr lang="tr-TR" sz="2000" dirty="0" err="1" smtClean="0"/>
              <a:t>blood</a:t>
            </a:r>
            <a:r>
              <a:rPr lang="en-US" sz="2000" dirty="0" smtClean="0"/>
              <a:t> </a:t>
            </a:r>
            <a:endParaRPr lang="tr-TR" sz="2000" dirty="0" smtClean="0"/>
          </a:p>
          <a:p>
            <a:r>
              <a:rPr lang="en-US" sz="2000" dirty="0"/>
              <a:t>Several species of </a:t>
            </a:r>
            <a:r>
              <a:rPr lang="en-US" sz="2000" b="1" dirty="0"/>
              <a:t>octopus</a:t>
            </a:r>
            <a:r>
              <a:rPr lang="en-US" sz="2000" dirty="0"/>
              <a:t> have </a:t>
            </a:r>
            <a:r>
              <a:rPr lang="en-US" sz="2000" b="1" dirty="0"/>
              <a:t>blue</a:t>
            </a:r>
            <a:r>
              <a:rPr lang="en-US" sz="2000" dirty="0"/>
              <a:t>, rather than red, fluid running through their veins. </a:t>
            </a:r>
            <a:endParaRPr lang="tr-TR" sz="2000" dirty="0" smtClean="0"/>
          </a:p>
          <a:p>
            <a:pPr lvl="1"/>
            <a:r>
              <a:rPr lang="en-US" dirty="0" smtClean="0"/>
              <a:t>The</a:t>
            </a:r>
            <a:r>
              <a:rPr lang="en-US" dirty="0"/>
              <a:t> </a:t>
            </a:r>
            <a:r>
              <a:rPr lang="en-US" b="1" dirty="0"/>
              <a:t>blue</a:t>
            </a:r>
            <a:r>
              <a:rPr lang="en-US" dirty="0"/>
              <a:t> comes from a copper-rich protein called </a:t>
            </a:r>
            <a:r>
              <a:rPr lang="en-US" b="1" dirty="0" err="1"/>
              <a:t>hemocyanin</a:t>
            </a:r>
            <a:endParaRPr lang="tr-TR" b="1" dirty="0" smtClean="0"/>
          </a:p>
          <a:p>
            <a:endParaRPr lang="tr-TR" sz="2000" dirty="0"/>
          </a:p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23879"/>
            <a:ext cx="3624426" cy="221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323879"/>
            <a:ext cx="2952328" cy="210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755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Small </a:t>
            </a:r>
            <a:r>
              <a:rPr lang="tr-TR" b="1" dirty="0" err="1" smtClean="0"/>
              <a:t>Brake</a:t>
            </a:r>
            <a:endParaRPr lang="tr-TR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2592288" cy="3817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2816"/>
            <a:ext cx="4248472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290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Ever wondered why blood vessels appear blue?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988840"/>
            <a:ext cx="5050904" cy="4637112"/>
          </a:xfrm>
        </p:spPr>
        <p:txBody>
          <a:bodyPr>
            <a:normAutofit fontScale="47500" lnSpcReduction="20000"/>
          </a:bodyPr>
          <a:lstStyle/>
          <a:p>
            <a:r>
              <a:rPr lang="tr-TR" dirty="0">
                <a:hlinkClick r:id="rId2"/>
              </a:rPr>
              <a:t>https://</a:t>
            </a:r>
            <a:r>
              <a:rPr lang="tr-TR" dirty="0" smtClean="0">
                <a:hlinkClick r:id="rId2"/>
              </a:rPr>
              <a:t>pdb101.rcsb.org/motm/41</a:t>
            </a:r>
            <a:endParaRPr lang="tr-TR" dirty="0" smtClean="0"/>
          </a:p>
          <a:p>
            <a:r>
              <a:rPr lang="tr-TR" sz="3800" dirty="0" smtClean="0"/>
              <a:t>D</a:t>
            </a:r>
            <a:r>
              <a:rPr lang="en-US" sz="3800" dirty="0" err="1" smtClean="0"/>
              <a:t>eep</a:t>
            </a:r>
            <a:r>
              <a:rPr lang="en-US" sz="3800" dirty="0" smtClean="0"/>
              <a:t> </a:t>
            </a:r>
            <a:r>
              <a:rPr lang="en-US" sz="3800" dirty="0"/>
              <a:t>purple deoxygenated blood appears blue as it flows through our </a:t>
            </a:r>
            <a:r>
              <a:rPr lang="en-US" sz="3800" dirty="0" smtClean="0"/>
              <a:t>veins</a:t>
            </a:r>
            <a:endParaRPr lang="tr-TR" sz="3800" dirty="0" smtClean="0"/>
          </a:p>
          <a:p>
            <a:r>
              <a:rPr lang="en-US" sz="3800" dirty="0" smtClean="0"/>
              <a:t>This </a:t>
            </a:r>
            <a:r>
              <a:rPr lang="en-US" sz="3800" dirty="0"/>
              <a:t>is due to the way that different colors of light travel through skin: </a:t>
            </a:r>
            <a:endParaRPr lang="tr-TR" sz="3800" dirty="0" smtClean="0"/>
          </a:p>
          <a:p>
            <a:pPr lvl="1"/>
            <a:r>
              <a:rPr lang="en-US" sz="3800" dirty="0" smtClean="0"/>
              <a:t>blue </a:t>
            </a:r>
            <a:r>
              <a:rPr lang="en-US" sz="3800" dirty="0"/>
              <a:t>light is reflected in the surface layers of the skin, whereas red light penetrates more deeply. </a:t>
            </a:r>
            <a:endParaRPr lang="tr-TR" sz="3800" dirty="0" smtClean="0"/>
          </a:p>
          <a:p>
            <a:r>
              <a:rPr lang="en-US" sz="3800" dirty="0" smtClean="0"/>
              <a:t>The </a:t>
            </a:r>
            <a:r>
              <a:rPr lang="en-US" sz="3800" dirty="0"/>
              <a:t>dark blood in the vein absorbs most of this red light </a:t>
            </a:r>
            <a:endParaRPr lang="tr-TR" sz="3800" dirty="0" smtClean="0"/>
          </a:p>
          <a:p>
            <a:pPr lvl="1"/>
            <a:r>
              <a:rPr lang="en-US" sz="3800" dirty="0" smtClean="0"/>
              <a:t>(</a:t>
            </a:r>
            <a:r>
              <a:rPr lang="en-US" sz="3800" dirty="0"/>
              <a:t>as well as any blue light that makes it in that far), </a:t>
            </a:r>
            <a:endParaRPr lang="tr-TR" sz="3800" dirty="0" smtClean="0"/>
          </a:p>
          <a:p>
            <a:pPr lvl="1"/>
            <a:r>
              <a:rPr lang="en-US" sz="3800" dirty="0" smtClean="0"/>
              <a:t>so </a:t>
            </a:r>
            <a:r>
              <a:rPr lang="en-US" sz="3800" dirty="0"/>
              <a:t>what we see is the blue light that is reflected at the skin's surface. </a:t>
            </a:r>
            <a:endParaRPr lang="tr-TR" sz="3800" dirty="0" smtClean="0"/>
          </a:p>
          <a:p>
            <a:pPr marL="0" indent="0">
              <a:buNone/>
            </a:pPr>
            <a:r>
              <a:rPr lang="en-US" sz="3800" dirty="0"/>
              <a:t/>
            </a:r>
            <a:br>
              <a:rPr lang="en-US" sz="3800" dirty="0"/>
            </a:br>
            <a:endParaRPr lang="tr-TR" sz="3800" dirty="0"/>
          </a:p>
        </p:txBody>
      </p:sp>
      <p:pic>
        <p:nvPicPr>
          <p:cNvPr id="8194" name="Picture 2" descr="Why do veins look blue-green from the outside but when you extract blood  from the same vein it is red? - Qu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3024336" cy="434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022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Erythropoiesis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3754760" cy="4493096"/>
          </a:xfrm>
        </p:spPr>
        <p:txBody>
          <a:bodyPr>
            <a:noAutofit/>
          </a:bodyPr>
          <a:lstStyle/>
          <a:p>
            <a:r>
              <a:rPr lang="tr-TR" sz="1600" dirty="0"/>
              <a:t>O</a:t>
            </a:r>
            <a:r>
              <a:rPr lang="en-US" sz="1600" dirty="0" err="1" smtClean="0"/>
              <a:t>ccurs</a:t>
            </a:r>
            <a:r>
              <a:rPr lang="en-US" sz="1600" dirty="0" smtClean="0"/>
              <a:t> </a:t>
            </a:r>
            <a:r>
              <a:rPr lang="en-US" sz="1600" dirty="0"/>
              <a:t>mostly in bone marrow and ends in blood stream. </a:t>
            </a:r>
            <a:endParaRPr lang="tr-TR" sz="1600" dirty="0" smtClean="0"/>
          </a:p>
          <a:p>
            <a:r>
              <a:rPr lang="en-US" sz="1600" dirty="0" smtClean="0"/>
              <a:t>Mature </a:t>
            </a:r>
            <a:r>
              <a:rPr lang="en-US" sz="1600" dirty="0"/>
              <a:t>red blood cells are generated from multipotent hematopoietic stem cells</a:t>
            </a:r>
            <a:r>
              <a:rPr lang="en-US" sz="1600" dirty="0" smtClean="0"/>
              <a:t>,</a:t>
            </a:r>
            <a:endParaRPr lang="tr-TR" sz="1600" dirty="0" smtClean="0"/>
          </a:p>
          <a:p>
            <a:r>
              <a:rPr lang="en-US" sz="1600" dirty="0" smtClean="0"/>
              <a:t>In </a:t>
            </a:r>
            <a:r>
              <a:rPr lang="en-US" sz="1600" dirty="0"/>
              <a:t>mammals, terminal steps involved expulsion of the nucleus from erythroblasts that leads to the formation of </a:t>
            </a:r>
            <a:r>
              <a:rPr lang="en-US" sz="1600" dirty="0" smtClean="0"/>
              <a:t>reticulocytes.</a:t>
            </a:r>
            <a:endParaRPr lang="tr-TR" sz="1600" dirty="0" smtClean="0"/>
          </a:p>
          <a:p>
            <a:r>
              <a:rPr lang="en-US" sz="1600" dirty="0" smtClean="0"/>
              <a:t>In </a:t>
            </a:r>
            <a:r>
              <a:rPr lang="en-US" sz="1600" dirty="0"/>
              <a:t>order to produce </a:t>
            </a:r>
            <a:r>
              <a:rPr lang="tr-TR" sz="1600" dirty="0" err="1" smtClean="0"/>
              <a:t>RBSc</a:t>
            </a:r>
            <a:r>
              <a:rPr lang="en-US" sz="1600" dirty="0" smtClean="0"/>
              <a:t>, </a:t>
            </a:r>
            <a:r>
              <a:rPr lang="en-US" sz="1600" dirty="0"/>
              <a:t>organelles and ribosomes are selectively eliminated from </a:t>
            </a:r>
            <a:r>
              <a:rPr lang="en-US" sz="1600" dirty="0" smtClean="0"/>
              <a:t>reticulocytes</a:t>
            </a:r>
            <a:endParaRPr lang="tr-TR" sz="1600" dirty="0" smtClean="0"/>
          </a:p>
          <a:p>
            <a:pPr lvl="1"/>
            <a:r>
              <a:rPr lang="en-US" sz="1200" dirty="0" smtClean="0"/>
              <a:t> </a:t>
            </a:r>
            <a:r>
              <a:rPr lang="en-US" sz="1200" dirty="0"/>
              <a:t>as well as the plasma membrane undergoes remodeling. </a:t>
            </a:r>
            <a:endParaRPr lang="tr-TR" sz="12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mechanisms involved in these last maturation steps are still under </a:t>
            </a:r>
            <a:r>
              <a:rPr lang="en-US" sz="1600" dirty="0" smtClean="0"/>
              <a:t>investigation</a:t>
            </a:r>
            <a:endParaRPr lang="tr-TR" sz="1600" dirty="0"/>
          </a:p>
          <a:p>
            <a:r>
              <a:rPr lang="tr-TR" sz="1600" dirty="0">
                <a:hlinkClick r:id="rId2"/>
              </a:rPr>
              <a:t>https://</a:t>
            </a:r>
            <a:r>
              <a:rPr lang="tr-TR" sz="1600" dirty="0" smtClean="0">
                <a:hlinkClick r:id="rId2"/>
              </a:rPr>
              <a:t>www.frontiersin.org/articles/10.3389/fphys.2017.01076/full</a:t>
            </a:r>
            <a:endParaRPr lang="tr-TR" sz="1600" dirty="0" smtClean="0"/>
          </a:p>
          <a:p>
            <a:pPr marL="0" indent="0">
              <a:buNone/>
            </a:pPr>
            <a:endParaRPr lang="tr-TR" sz="16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00808"/>
            <a:ext cx="4911462" cy="321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4427984" y="5085184"/>
            <a:ext cx="4536504" cy="120032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dirty="0" smtClean="0"/>
              <a:t>*</a:t>
            </a:r>
            <a:r>
              <a:rPr lang="tr-TR" dirty="0" err="1" smtClean="0"/>
              <a:t>It</a:t>
            </a:r>
            <a:r>
              <a:rPr lang="tr-TR" dirty="0" smtClean="0"/>
              <a:t> </a:t>
            </a:r>
            <a:r>
              <a:rPr lang="en-US" dirty="0" smtClean="0"/>
              <a:t>cannot </a:t>
            </a:r>
            <a:r>
              <a:rPr lang="en-US" dirty="0"/>
              <a:t>occur spontaneously but requires the presence of specific hematopoietic growth factors (HGFs</a:t>
            </a:r>
            <a:r>
              <a:rPr lang="en-US" dirty="0" smtClean="0"/>
              <a:t>)</a:t>
            </a:r>
            <a:endParaRPr lang="tr-TR" dirty="0" smtClean="0"/>
          </a:p>
          <a:p>
            <a:r>
              <a:rPr lang="tr-TR" dirty="0" smtClean="0"/>
              <a:t>*</a:t>
            </a:r>
            <a:r>
              <a:rPr lang="tr-TR" dirty="0" err="1" smtClean="0"/>
              <a:t>Erythropoietin</a:t>
            </a:r>
            <a:r>
              <a:rPr lang="tr-TR" dirty="0" smtClean="0"/>
              <a:t> (EPO) is </a:t>
            </a:r>
            <a:r>
              <a:rPr lang="tr-TR" dirty="0" err="1" smtClean="0"/>
              <a:t>the</a:t>
            </a:r>
            <a:r>
              <a:rPr lang="tr-TR" dirty="0" smtClean="0"/>
              <a:t> main </a:t>
            </a:r>
            <a:r>
              <a:rPr lang="tr-TR" dirty="0" err="1" smtClean="0"/>
              <a:t>factor</a:t>
            </a:r>
            <a:r>
              <a:rPr lang="tr-TR" dirty="0" smtClean="0"/>
              <a:t>!!!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35834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Erythrocytes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709120"/>
          </a:xfrm>
        </p:spPr>
        <p:txBody>
          <a:bodyPr>
            <a:normAutofit fontScale="85000" lnSpcReduction="10000"/>
          </a:bodyPr>
          <a:lstStyle/>
          <a:p>
            <a:r>
              <a:rPr lang="tr-TR" b="1" i="1" dirty="0" err="1" smtClean="0"/>
              <a:t>What</a:t>
            </a:r>
            <a:r>
              <a:rPr lang="tr-TR" b="1" i="1" dirty="0" smtClean="0"/>
              <a:t> </a:t>
            </a:r>
            <a:r>
              <a:rPr lang="tr-TR" b="1" i="1" dirty="0" err="1" smtClean="0"/>
              <a:t>should</a:t>
            </a:r>
            <a:r>
              <a:rPr lang="tr-TR" b="1" i="1" dirty="0" smtClean="0"/>
              <a:t> </a:t>
            </a:r>
            <a:r>
              <a:rPr lang="tr-TR" b="1" i="1" dirty="0" err="1" smtClean="0"/>
              <a:t>we</a:t>
            </a:r>
            <a:r>
              <a:rPr lang="tr-TR" b="1" i="1" dirty="0" smtClean="0"/>
              <a:t> </a:t>
            </a:r>
            <a:r>
              <a:rPr lang="tr-TR" b="1" i="1" dirty="0" err="1" smtClean="0"/>
              <a:t>know</a:t>
            </a:r>
            <a:r>
              <a:rPr lang="tr-TR" b="1" i="1" dirty="0" smtClean="0"/>
              <a:t> </a:t>
            </a:r>
            <a:r>
              <a:rPr lang="tr-TR" b="1" i="1" dirty="0" err="1" smtClean="0"/>
              <a:t>about</a:t>
            </a:r>
            <a:r>
              <a:rPr lang="tr-TR" b="1" i="1" dirty="0" smtClean="0"/>
              <a:t> </a:t>
            </a:r>
            <a:r>
              <a:rPr lang="tr-TR" b="1" i="1" dirty="0" err="1" smtClean="0"/>
              <a:t>them</a:t>
            </a:r>
            <a:r>
              <a:rPr lang="tr-TR" b="1" i="1" dirty="0" smtClean="0"/>
              <a:t>?</a:t>
            </a:r>
          </a:p>
          <a:p>
            <a:endParaRPr lang="tr-TR" dirty="0"/>
          </a:p>
          <a:p>
            <a:r>
              <a:rPr lang="en-US" dirty="0" smtClean="0"/>
              <a:t>The </a:t>
            </a:r>
            <a:r>
              <a:rPr lang="en-US" dirty="0"/>
              <a:t>most common cell in </a:t>
            </a:r>
            <a:r>
              <a:rPr lang="en-US" dirty="0" smtClean="0"/>
              <a:t>our </a:t>
            </a:r>
            <a:r>
              <a:rPr lang="en-US" dirty="0"/>
              <a:t>bloodstream </a:t>
            </a:r>
            <a:endParaRPr lang="tr-TR" dirty="0" smtClean="0"/>
          </a:p>
          <a:p>
            <a:r>
              <a:rPr lang="en-US" dirty="0"/>
              <a:t>Over </a:t>
            </a:r>
            <a:r>
              <a:rPr lang="en-US" b="1" dirty="0"/>
              <a:t>99</a:t>
            </a:r>
            <a:r>
              <a:rPr lang="en-US" dirty="0"/>
              <a:t>% of the solid particles present in </a:t>
            </a:r>
            <a:r>
              <a:rPr lang="en-US" b="1" dirty="0"/>
              <a:t>blood</a:t>
            </a:r>
            <a:r>
              <a:rPr lang="en-US" dirty="0"/>
              <a:t> are </a:t>
            </a:r>
            <a:r>
              <a:rPr lang="tr-TR" b="1" dirty="0" err="1"/>
              <a:t>RBCs</a:t>
            </a:r>
            <a:endParaRPr lang="tr-TR" dirty="0"/>
          </a:p>
          <a:p>
            <a:r>
              <a:rPr lang="tr-TR" dirty="0" smtClean="0"/>
              <a:t>5-10 </a:t>
            </a:r>
            <a:r>
              <a:rPr lang="tr-TR" dirty="0" err="1" smtClean="0"/>
              <a:t>million</a:t>
            </a:r>
            <a:r>
              <a:rPr lang="tr-TR" dirty="0" smtClean="0"/>
              <a:t>/mm3</a:t>
            </a:r>
          </a:p>
          <a:p>
            <a:r>
              <a:rPr lang="tr-TR" dirty="0" err="1" smtClean="0"/>
              <a:t>It</a:t>
            </a:r>
            <a:r>
              <a:rPr lang="tr-TR" dirty="0" smtClean="0"/>
              <a:t> </a:t>
            </a:r>
            <a:r>
              <a:rPr lang="en-US" dirty="0" smtClean="0"/>
              <a:t>gives </a:t>
            </a:r>
            <a:r>
              <a:rPr lang="en-US" dirty="0"/>
              <a:t>blood its red color and is thus called a red blood cell. </a:t>
            </a:r>
            <a:endParaRPr lang="tr-TR" dirty="0" smtClean="0"/>
          </a:p>
          <a:p>
            <a:r>
              <a:rPr lang="tr-TR" dirty="0" smtClean="0"/>
              <a:t>T</a:t>
            </a:r>
            <a:r>
              <a:rPr lang="en-US" dirty="0" smtClean="0"/>
              <a:t>hey </a:t>
            </a:r>
            <a:r>
              <a:rPr lang="en-US" dirty="0"/>
              <a:t>look like doughnuts with a depressed center instead of a hole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en-US" dirty="0" smtClean="0"/>
              <a:t>Each </a:t>
            </a:r>
            <a:r>
              <a:rPr lang="en-US" dirty="0"/>
              <a:t>cell is packed with hundreds of millions of </a:t>
            </a:r>
            <a:r>
              <a:rPr lang="en-US" b="1" dirty="0"/>
              <a:t>hemoglobin </a:t>
            </a:r>
            <a:r>
              <a:rPr lang="en-US" dirty="0" smtClean="0"/>
              <a:t>molecules</a:t>
            </a:r>
            <a:r>
              <a:rPr lang="tr-TR" dirty="0" smtClean="0"/>
              <a:t>.</a:t>
            </a:r>
          </a:p>
          <a:p>
            <a:endParaRPr lang="tr-T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290934"/>
            <a:ext cx="3456384" cy="327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98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Erythrocytes</a:t>
            </a:r>
            <a:endParaRPr lang="tr-TR" b="1" dirty="0"/>
          </a:p>
        </p:txBody>
      </p:sp>
      <p:pic>
        <p:nvPicPr>
          <p:cNvPr id="2050" name="Picture 2" descr="Why are red blood cells biconcave? - Qu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412775"/>
            <a:ext cx="4968552" cy="465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5633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/>
              <a:t>Functions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8219256" cy="355699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Erythrocytes have three functions: </a:t>
            </a:r>
            <a:endParaRPr lang="tr-TR" b="1" dirty="0" smtClean="0"/>
          </a:p>
          <a:p>
            <a:pPr lvl="1"/>
            <a:r>
              <a:rPr lang="en-US" dirty="0"/>
              <a:t>transport of oxygen (O2)</a:t>
            </a:r>
            <a:r>
              <a:rPr lang="tr-TR" dirty="0"/>
              <a:t> </a:t>
            </a:r>
            <a:r>
              <a:rPr lang="en-US" dirty="0"/>
              <a:t>to tissue, </a:t>
            </a:r>
            <a:endParaRPr lang="tr-TR" dirty="0"/>
          </a:p>
          <a:p>
            <a:pPr lvl="1"/>
            <a:r>
              <a:rPr lang="en-US" dirty="0"/>
              <a:t>transport of carbon dioxide (CO2) to the lungs, and</a:t>
            </a:r>
            <a:endParaRPr lang="tr-TR" dirty="0"/>
          </a:p>
          <a:p>
            <a:pPr lvl="1"/>
            <a:r>
              <a:rPr lang="en-US" dirty="0"/>
              <a:t>buffering of hydrogen ions (H+).</a:t>
            </a:r>
            <a:endParaRPr lang="tr-TR" dirty="0"/>
          </a:p>
          <a:p>
            <a:r>
              <a:rPr lang="en-US" b="1" dirty="0" smtClean="0"/>
              <a:t>The </a:t>
            </a:r>
            <a:r>
              <a:rPr lang="en-US" b="1" dirty="0"/>
              <a:t>ability of plasma to carry CO2 is small, </a:t>
            </a:r>
            <a:endParaRPr lang="tr-TR" b="1" dirty="0" smtClean="0"/>
          </a:p>
          <a:p>
            <a:pPr lvl="1"/>
            <a:r>
              <a:rPr lang="tr-TR" dirty="0">
                <a:solidFill>
                  <a:srgbClr val="FF0000"/>
                </a:solidFill>
              </a:rPr>
              <a:t>C</a:t>
            </a:r>
            <a:r>
              <a:rPr lang="en-US" dirty="0" err="1" smtClean="0">
                <a:solidFill>
                  <a:srgbClr val="FF0000"/>
                </a:solidFill>
              </a:rPr>
              <a:t>arbonic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anhydrase reaction in erythrocytes increases the CO2- carrying capacity of blood</a:t>
            </a:r>
            <a:r>
              <a:rPr lang="en-US" dirty="0"/>
              <a:t> </a:t>
            </a:r>
            <a:r>
              <a:rPr lang="en-US" dirty="0" smtClean="0"/>
              <a:t>17-fold </a:t>
            </a:r>
            <a:r>
              <a:rPr lang="en-US" dirty="0"/>
              <a:t>by rapidly converting CO2 to carbonic acid (H2CO3). </a:t>
            </a:r>
            <a:endParaRPr lang="tr-TR" dirty="0" smtClean="0"/>
          </a:p>
          <a:p>
            <a:pPr lvl="1"/>
            <a:r>
              <a:rPr lang="en-US" dirty="0" smtClean="0"/>
              <a:t>Some </a:t>
            </a:r>
            <a:r>
              <a:rPr lang="en-US" dirty="0"/>
              <a:t>CO2 is </a:t>
            </a:r>
            <a:r>
              <a:rPr lang="en-US" dirty="0" smtClean="0"/>
              <a:t>transported </a:t>
            </a:r>
            <a:r>
              <a:rPr lang="en-US" dirty="0"/>
              <a:t>bound to hemoglobin as </a:t>
            </a:r>
            <a:r>
              <a:rPr lang="en-US" dirty="0" err="1"/>
              <a:t>carbamino</a:t>
            </a:r>
            <a:r>
              <a:rPr lang="en-US" dirty="0"/>
              <a:t> groups</a:t>
            </a:r>
            <a:r>
              <a:rPr lang="en-US" dirty="0" smtClean="0"/>
              <a:t>.</a:t>
            </a:r>
            <a:endParaRPr lang="tr-TR" dirty="0" smtClean="0"/>
          </a:p>
          <a:p>
            <a:r>
              <a:rPr lang="tr-TR" b="1" dirty="0"/>
              <a:t>Hemoglobin is </a:t>
            </a:r>
            <a:r>
              <a:rPr lang="tr-TR" b="1" dirty="0" err="1"/>
              <a:t>the</a:t>
            </a:r>
            <a:r>
              <a:rPr lang="tr-TR" b="1" dirty="0"/>
              <a:t> </a:t>
            </a:r>
            <a:r>
              <a:rPr lang="tr-TR" b="1" dirty="0" err="1"/>
              <a:t>major</a:t>
            </a:r>
            <a:r>
              <a:rPr lang="tr-TR" b="1" dirty="0"/>
              <a:t> protein </a:t>
            </a:r>
            <a:r>
              <a:rPr lang="tr-TR" b="1" dirty="0" err="1"/>
              <a:t>buffer</a:t>
            </a:r>
            <a:r>
              <a:rPr lang="tr-TR" b="1" dirty="0"/>
              <a:t> in </a:t>
            </a:r>
            <a:r>
              <a:rPr lang="tr-TR" b="1" dirty="0" err="1" smtClean="0"/>
              <a:t>blood</a:t>
            </a:r>
            <a:r>
              <a:rPr lang="tr-TR" b="1" dirty="0" smtClean="0"/>
              <a:t>.</a:t>
            </a:r>
          </a:p>
          <a:p>
            <a:pPr lvl="1"/>
            <a:r>
              <a:rPr lang="tr-TR" dirty="0" err="1" smtClean="0"/>
              <a:t>When</a:t>
            </a:r>
            <a:r>
              <a:rPr lang="tr-TR" dirty="0" smtClean="0"/>
              <a:t> </a:t>
            </a:r>
            <a:r>
              <a:rPr lang="tr-TR" dirty="0" err="1"/>
              <a:t>oxyhemoglobin</a:t>
            </a:r>
            <a:r>
              <a:rPr lang="tr-TR" dirty="0"/>
              <a:t> </a:t>
            </a:r>
            <a:r>
              <a:rPr lang="tr-TR" dirty="0" err="1"/>
              <a:t>releases</a:t>
            </a:r>
            <a:r>
              <a:rPr lang="tr-TR" dirty="0"/>
              <a:t> </a:t>
            </a:r>
            <a:r>
              <a:rPr lang="tr-TR" dirty="0" err="1"/>
              <a:t>its</a:t>
            </a:r>
            <a:r>
              <a:rPr lang="tr-TR" dirty="0"/>
              <a:t> O2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tissues</a:t>
            </a:r>
            <a:r>
              <a:rPr lang="tr-TR" dirty="0"/>
              <a:t>,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formation</a:t>
            </a:r>
            <a:r>
              <a:rPr lang="tr-TR" dirty="0"/>
              <a:t> of </a:t>
            </a:r>
            <a:r>
              <a:rPr lang="tr-TR" dirty="0" err="1"/>
              <a:t>deoxyhemoglobin</a:t>
            </a:r>
            <a:r>
              <a:rPr lang="tr-TR" dirty="0"/>
              <a:t> </a:t>
            </a:r>
            <a:r>
              <a:rPr lang="tr-TR" dirty="0" err="1"/>
              <a:t>results</a:t>
            </a:r>
            <a:r>
              <a:rPr lang="tr-TR" dirty="0"/>
              <a:t> in </a:t>
            </a:r>
            <a:r>
              <a:rPr lang="tr-TR" dirty="0" err="1"/>
              <a:t>increased</a:t>
            </a:r>
            <a:r>
              <a:rPr lang="tr-TR" dirty="0"/>
              <a:t> </a:t>
            </a:r>
            <a:r>
              <a:rPr lang="tr-TR" dirty="0" err="1" smtClean="0"/>
              <a:t>binding</a:t>
            </a:r>
            <a:r>
              <a:rPr lang="tr-TR" dirty="0" smtClean="0"/>
              <a:t> </a:t>
            </a:r>
            <a:r>
              <a:rPr lang="tr-TR" dirty="0" err="1" smtClean="0"/>
              <a:t>with</a:t>
            </a:r>
            <a:r>
              <a:rPr lang="tr-TR" dirty="0"/>
              <a:t> </a:t>
            </a:r>
            <a:r>
              <a:rPr lang="tr-TR" dirty="0" smtClean="0"/>
              <a:t>H</a:t>
            </a:r>
            <a:r>
              <a:rPr lang="tr-TR" dirty="0"/>
              <a:t>+ . </a:t>
            </a:r>
            <a:endParaRPr lang="tr-TR" dirty="0" smtClean="0"/>
          </a:p>
        </p:txBody>
      </p:sp>
      <p:pic>
        <p:nvPicPr>
          <p:cNvPr id="3074" name="Picture 2" descr="2.1: About Carbonic Anhydrase - Chemistry LibreTex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5157192"/>
            <a:ext cx="5095875" cy="130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9557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Hemoglobin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637112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A </a:t>
            </a:r>
            <a:r>
              <a:rPr lang="en-US" dirty="0" smtClean="0"/>
              <a:t>protein </a:t>
            </a:r>
            <a:r>
              <a:rPr lang="en-US" dirty="0"/>
              <a:t>that makes blood red. </a:t>
            </a:r>
            <a:endParaRPr lang="tr-TR" dirty="0" smtClean="0"/>
          </a:p>
          <a:p>
            <a:r>
              <a:rPr lang="en-US" dirty="0" smtClean="0"/>
              <a:t>It </a:t>
            </a:r>
            <a:r>
              <a:rPr lang="en-US" dirty="0"/>
              <a:t>is composed of four protein chains, </a:t>
            </a:r>
            <a:endParaRPr lang="tr-TR" dirty="0" smtClean="0"/>
          </a:p>
          <a:p>
            <a:pPr lvl="1"/>
            <a:r>
              <a:rPr lang="en-US" dirty="0" smtClean="0"/>
              <a:t>two </a:t>
            </a:r>
            <a:r>
              <a:rPr lang="en-US" dirty="0"/>
              <a:t>alpha chains and two beta chains, </a:t>
            </a:r>
            <a:endParaRPr lang="tr-TR" dirty="0" smtClean="0"/>
          </a:p>
          <a:p>
            <a:pPr lvl="1"/>
            <a:r>
              <a:rPr lang="en-US" dirty="0" smtClean="0"/>
              <a:t>each </a:t>
            </a:r>
            <a:r>
              <a:rPr lang="en-US" dirty="0"/>
              <a:t>with a ring-like </a:t>
            </a:r>
            <a:r>
              <a:rPr lang="en-US" dirty="0" err="1"/>
              <a:t>heme</a:t>
            </a:r>
            <a:r>
              <a:rPr lang="en-US" dirty="0"/>
              <a:t> group containing an </a:t>
            </a:r>
            <a:r>
              <a:rPr lang="en-US" b="1" dirty="0"/>
              <a:t>iron atom</a:t>
            </a:r>
            <a:r>
              <a:rPr lang="en-US" b="1" dirty="0" smtClean="0"/>
              <a:t>. </a:t>
            </a:r>
            <a:endParaRPr lang="tr-TR" b="1" dirty="0" smtClean="0"/>
          </a:p>
          <a:p>
            <a:pPr lvl="1"/>
            <a:r>
              <a:rPr lang="en-US" dirty="0" err="1"/>
              <a:t>Heme</a:t>
            </a:r>
            <a:r>
              <a:rPr lang="en-US" dirty="0"/>
              <a:t> is composed of a </a:t>
            </a:r>
            <a:r>
              <a:rPr lang="en-US" dirty="0" err="1"/>
              <a:t>tetrapyrrole</a:t>
            </a:r>
            <a:r>
              <a:rPr lang="en-US" dirty="0"/>
              <a:t> with a central iron molecule that must be maintained</a:t>
            </a:r>
            <a:r>
              <a:rPr lang="en-US" b="1" dirty="0"/>
              <a:t> in the ferrous (+2) state </a:t>
            </a:r>
            <a:r>
              <a:rPr lang="en-US" dirty="0"/>
              <a:t>to reversibly bind oxygen. </a:t>
            </a:r>
            <a:endParaRPr lang="tr-TR" dirty="0" smtClean="0"/>
          </a:p>
          <a:p>
            <a:r>
              <a:rPr lang="en-US" dirty="0" smtClean="0"/>
              <a:t>Oxygen </a:t>
            </a:r>
            <a:r>
              <a:rPr lang="en-US" dirty="0"/>
              <a:t>binds reversibly to these iron atoms and is transported through blood. </a:t>
            </a:r>
            <a:endParaRPr lang="tr-TR" dirty="0" smtClean="0"/>
          </a:p>
        </p:txBody>
      </p:sp>
      <p:sp>
        <p:nvSpPr>
          <p:cNvPr id="4" name="AutoShape 2" descr="Abnormal Hemoglobins | Ask Hematologist | Understand Hemat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93368"/>
            <a:ext cx="4068176" cy="2119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Hemoglobin Görsel, Stok Fotoğraf ve Vektörleri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2"/>
          <a:stretch/>
        </p:blipFill>
        <p:spPr bwMode="auto">
          <a:xfrm>
            <a:off x="5508104" y="3719330"/>
            <a:ext cx="2684411" cy="259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62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Hemoglobin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6371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 Molecules with more oxygen bound to the </a:t>
            </a:r>
            <a:r>
              <a:rPr lang="en-US" dirty="0" err="1"/>
              <a:t>heme</a:t>
            </a:r>
            <a:r>
              <a:rPr lang="en-US" dirty="0"/>
              <a:t> groups are brighter red. 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dirty="0" smtClean="0"/>
              <a:t>O</a:t>
            </a:r>
            <a:r>
              <a:rPr lang="en-US" dirty="0" err="1" smtClean="0"/>
              <a:t>xygenated</a:t>
            </a:r>
            <a:r>
              <a:rPr lang="en-US" dirty="0" smtClean="0"/>
              <a:t> </a:t>
            </a:r>
            <a:r>
              <a:rPr lang="en-US" dirty="0"/>
              <a:t>arterial blood where the </a:t>
            </a:r>
            <a:r>
              <a:rPr lang="en-US" dirty="0" err="1"/>
              <a:t>Hb</a:t>
            </a:r>
            <a:r>
              <a:rPr lang="en-US" dirty="0"/>
              <a:t> is carrying four oxygen molecules is </a:t>
            </a:r>
            <a:r>
              <a:rPr lang="en-US" b="1" dirty="0"/>
              <a:t>bright </a:t>
            </a:r>
            <a:r>
              <a:rPr lang="en-US" b="1" dirty="0" smtClean="0"/>
              <a:t>red,</a:t>
            </a:r>
            <a:endParaRPr lang="tr-TR" b="1" dirty="0" smtClean="0"/>
          </a:p>
          <a:p>
            <a:pPr lvl="1"/>
            <a:r>
              <a:rPr lang="en-US" dirty="0" smtClean="0"/>
              <a:t>while </a:t>
            </a:r>
            <a:r>
              <a:rPr lang="en-US" dirty="0"/>
              <a:t>venous blood that is deoxygenated is darker red.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tr-TR" sz="2400" dirty="0" err="1" smtClean="0"/>
              <a:t>Interesting</a:t>
            </a:r>
            <a:r>
              <a:rPr lang="tr-TR" sz="2400" dirty="0" smtClean="0"/>
              <a:t> </a:t>
            </a:r>
            <a:r>
              <a:rPr lang="tr-TR" sz="2400" dirty="0" err="1" smtClean="0"/>
              <a:t>reading</a:t>
            </a:r>
            <a:r>
              <a:rPr lang="tr-TR" sz="2400" dirty="0"/>
              <a:t>: </a:t>
            </a:r>
            <a:r>
              <a:rPr lang="tr-TR" sz="2400" u="sng" dirty="0"/>
              <a:t>https://phys.org/news/2020-05-reveal-complex-hemoglobin-resurrecting-ancient.html</a:t>
            </a:r>
            <a:endParaRPr lang="tr-TR" sz="2400" u="sng" dirty="0" smtClean="0"/>
          </a:p>
        </p:txBody>
      </p:sp>
      <p:sp>
        <p:nvSpPr>
          <p:cNvPr id="4" name="AutoShape 2" descr="Abnormal Hemoglobins | Ask Hematologist | Understand Hematolog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4211307" cy="1776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89040"/>
            <a:ext cx="3816424" cy="1987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8854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BOOK SUGGESTION LIST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637112"/>
          </a:xfrm>
        </p:spPr>
        <p:txBody>
          <a:bodyPr/>
          <a:lstStyle/>
          <a:p>
            <a:r>
              <a:rPr lang="tr-TR" dirty="0" err="1" smtClean="0"/>
              <a:t>Dukes</a:t>
            </a:r>
            <a:r>
              <a:rPr lang="tr-TR" dirty="0" smtClean="0"/>
              <a:t>’ </a:t>
            </a:r>
            <a:r>
              <a:rPr lang="tr-TR" dirty="0" err="1" smtClean="0"/>
              <a:t>Physiology</a:t>
            </a:r>
            <a:r>
              <a:rPr lang="tr-TR" dirty="0" smtClean="0"/>
              <a:t> of </a:t>
            </a:r>
            <a:r>
              <a:rPr lang="tr-TR" dirty="0" err="1" smtClean="0"/>
              <a:t>Domestic</a:t>
            </a:r>
            <a:r>
              <a:rPr lang="tr-TR" dirty="0" smtClean="0"/>
              <a:t> Animals</a:t>
            </a:r>
          </a:p>
          <a:p>
            <a:r>
              <a:rPr lang="tr-TR" dirty="0" err="1" smtClean="0"/>
              <a:t>Eckert</a:t>
            </a:r>
            <a:r>
              <a:rPr lang="tr-TR" dirty="0" smtClean="0"/>
              <a:t> </a:t>
            </a:r>
            <a:r>
              <a:rPr lang="tr-TR" dirty="0" err="1" smtClean="0"/>
              <a:t>Animal</a:t>
            </a:r>
            <a:r>
              <a:rPr lang="tr-TR" dirty="0" smtClean="0"/>
              <a:t> </a:t>
            </a:r>
            <a:r>
              <a:rPr lang="tr-TR" dirty="0" err="1" smtClean="0"/>
              <a:t>Physiology</a:t>
            </a:r>
            <a:endParaRPr lang="tr-TR" dirty="0" smtClean="0"/>
          </a:p>
          <a:p>
            <a:r>
              <a:rPr lang="tr-TR" dirty="0" err="1" smtClean="0"/>
              <a:t>Vander’s</a:t>
            </a:r>
            <a:r>
              <a:rPr lang="tr-TR" dirty="0" smtClean="0"/>
              <a:t> Human </a:t>
            </a:r>
            <a:r>
              <a:rPr lang="tr-TR" dirty="0" err="1" smtClean="0"/>
              <a:t>Physiology</a:t>
            </a:r>
            <a:endParaRPr lang="tr-TR" dirty="0" smtClean="0"/>
          </a:p>
          <a:p>
            <a:r>
              <a:rPr lang="tr-TR" dirty="0" err="1" smtClean="0"/>
              <a:t>Cunningham’s</a:t>
            </a:r>
            <a:r>
              <a:rPr lang="tr-TR" dirty="0" smtClean="0"/>
              <a:t> </a:t>
            </a:r>
            <a:r>
              <a:rPr lang="tr-TR" dirty="0" err="1" smtClean="0"/>
              <a:t>Textbook</a:t>
            </a:r>
            <a:r>
              <a:rPr lang="tr-TR" dirty="0" smtClean="0"/>
              <a:t> of </a:t>
            </a:r>
            <a:r>
              <a:rPr lang="tr-TR" dirty="0" err="1" smtClean="0"/>
              <a:t>Veterinary</a:t>
            </a:r>
            <a:r>
              <a:rPr lang="tr-TR" dirty="0" smtClean="0"/>
              <a:t> </a:t>
            </a:r>
            <a:r>
              <a:rPr lang="tr-TR" dirty="0" err="1" smtClean="0"/>
              <a:t>Physiology</a:t>
            </a:r>
            <a:endParaRPr lang="tr-TR" dirty="0"/>
          </a:p>
        </p:txBody>
      </p:sp>
      <p:pic>
        <p:nvPicPr>
          <p:cNvPr id="1026" name="Picture 2" descr="C:\Program Files (x86)\Microsoft Office\MEDIA\CAGCAT10\j0299125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3"/>
            <a:ext cx="2016224" cy="33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42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Hemoglobin </a:t>
            </a:r>
            <a:r>
              <a:rPr lang="tr-TR" b="1" dirty="0" err="1" smtClean="0"/>
              <a:t>Compounds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 smtClean="0"/>
          </a:p>
          <a:p>
            <a:endParaRPr lang="tr-TR" dirty="0"/>
          </a:p>
          <a:p>
            <a:r>
              <a:rPr lang="tr-TR" dirty="0" err="1" smtClean="0"/>
              <a:t>Oxyhemoglobin</a:t>
            </a:r>
            <a:endParaRPr lang="tr-TR" dirty="0" smtClean="0"/>
          </a:p>
          <a:p>
            <a:r>
              <a:rPr lang="tr-TR" dirty="0" err="1" smtClean="0"/>
              <a:t>Carbominohemoglobin</a:t>
            </a:r>
            <a:endParaRPr lang="tr-TR" dirty="0" smtClean="0"/>
          </a:p>
          <a:p>
            <a:r>
              <a:rPr lang="tr-TR" dirty="0" err="1" smtClean="0"/>
              <a:t>Reduced</a:t>
            </a:r>
            <a:r>
              <a:rPr lang="tr-TR" dirty="0" smtClean="0"/>
              <a:t> hemoglobin</a:t>
            </a:r>
          </a:p>
          <a:p>
            <a:endParaRPr lang="tr-TR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"/>
          <a:stretch/>
        </p:blipFill>
        <p:spPr bwMode="auto">
          <a:xfrm>
            <a:off x="4716016" y="3657600"/>
            <a:ext cx="4176464" cy="298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47869"/>
            <a:ext cx="3240360" cy="2109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4251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BLOOD PH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normal pH of </a:t>
            </a:r>
            <a:r>
              <a:rPr lang="tr-TR" dirty="0" err="1" smtClean="0"/>
              <a:t>dog</a:t>
            </a:r>
            <a:r>
              <a:rPr lang="tr-TR" dirty="0" smtClean="0"/>
              <a:t>/</a:t>
            </a:r>
            <a:r>
              <a:rPr lang="tr-TR" dirty="0" err="1" smtClean="0"/>
              <a:t>cat</a:t>
            </a:r>
            <a:r>
              <a:rPr lang="tr-TR" dirty="0" smtClean="0"/>
              <a:t>/</a:t>
            </a:r>
            <a:r>
              <a:rPr lang="tr-TR" dirty="0" err="1" smtClean="0"/>
              <a:t>horse</a:t>
            </a:r>
            <a:r>
              <a:rPr lang="tr-TR" dirty="0" smtClean="0"/>
              <a:t>/</a:t>
            </a:r>
            <a:r>
              <a:rPr lang="en-US" dirty="0" smtClean="0"/>
              <a:t>human </a:t>
            </a:r>
            <a:r>
              <a:rPr lang="en-US" dirty="0"/>
              <a:t>arterial blood is approximately </a:t>
            </a:r>
            <a:r>
              <a:rPr lang="en-US" b="1" dirty="0"/>
              <a:t>7.40 </a:t>
            </a:r>
            <a:endParaRPr lang="tr-TR" b="1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normal range is 7.35-7.45), </a:t>
            </a:r>
            <a:endParaRPr lang="tr-TR" dirty="0" smtClean="0"/>
          </a:p>
          <a:p>
            <a:pPr lvl="1"/>
            <a:r>
              <a:rPr lang="en-US" dirty="0" smtClean="0"/>
              <a:t>a </a:t>
            </a:r>
            <a:r>
              <a:rPr lang="en-US" dirty="0"/>
              <a:t>weak alkaline solution</a:t>
            </a:r>
            <a:endParaRPr lang="tr-TR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717032"/>
            <a:ext cx="6414158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037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Life </a:t>
            </a:r>
            <a:r>
              <a:rPr lang="tr-TR" b="1" dirty="0" err="1" smtClean="0"/>
              <a:t>span</a:t>
            </a:r>
            <a:r>
              <a:rPr lang="tr-TR" b="1" dirty="0" smtClean="0"/>
              <a:t> of </a:t>
            </a:r>
            <a:r>
              <a:rPr lang="tr-TR" b="1" dirty="0" err="1" smtClean="0"/>
              <a:t>RBCs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81012" y="1700808"/>
            <a:ext cx="4042792" cy="4709120"/>
          </a:xfrm>
        </p:spPr>
        <p:txBody>
          <a:bodyPr/>
          <a:lstStyle/>
          <a:p>
            <a:r>
              <a:rPr lang="tr-TR" dirty="0" smtClean="0"/>
              <a:t>120 </a:t>
            </a:r>
            <a:r>
              <a:rPr lang="tr-TR" dirty="0" err="1" smtClean="0"/>
              <a:t>days</a:t>
            </a:r>
            <a:endParaRPr lang="tr-TR" dirty="0" smtClean="0"/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senile</a:t>
            </a:r>
            <a:r>
              <a:rPr lang="tr-TR" dirty="0" smtClean="0"/>
              <a:t> </a:t>
            </a:r>
            <a:r>
              <a:rPr lang="tr-TR" dirty="0" err="1" smtClean="0"/>
              <a:t>RBCs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destroyed</a:t>
            </a:r>
            <a:r>
              <a:rPr lang="tr-TR" dirty="0" smtClean="0"/>
              <a:t> in </a:t>
            </a:r>
            <a:r>
              <a:rPr lang="tr-TR" dirty="0" err="1" smtClean="0"/>
              <a:t>reticulendothelial</a:t>
            </a:r>
            <a:r>
              <a:rPr lang="tr-TR" dirty="0" smtClean="0"/>
              <a:t> </a:t>
            </a:r>
            <a:r>
              <a:rPr lang="tr-TR" dirty="0" err="1" smtClean="0"/>
              <a:t>system</a:t>
            </a:r>
            <a:endParaRPr lang="tr-TR" dirty="0" smtClean="0"/>
          </a:p>
          <a:p>
            <a:r>
              <a:rPr lang="tr-TR" b="1" dirty="0" err="1" smtClean="0"/>
              <a:t>Spleen</a:t>
            </a:r>
            <a:r>
              <a:rPr lang="tr-TR" dirty="0" smtClean="0"/>
              <a:t> is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b="1" dirty="0" err="1" smtClean="0"/>
              <a:t>graveyard</a:t>
            </a:r>
            <a:r>
              <a:rPr lang="tr-TR" dirty="0" smtClean="0"/>
              <a:t> of </a:t>
            </a:r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RBCs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0" t="27110" r="44166" b="29334"/>
          <a:stretch/>
        </p:blipFill>
        <p:spPr bwMode="auto">
          <a:xfrm>
            <a:off x="4523804" y="1556792"/>
            <a:ext cx="4362852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850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WHAT HAVE WE LEARNED ?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1556792"/>
            <a:ext cx="3960440" cy="4608512"/>
          </a:xfrm>
        </p:spPr>
        <p:txBody>
          <a:bodyPr>
            <a:normAutofit/>
          </a:bodyPr>
          <a:lstStyle/>
          <a:p>
            <a:r>
              <a:rPr lang="tr-TR" dirty="0" smtClean="0"/>
              <a:t>Blood is a </a:t>
            </a:r>
            <a:r>
              <a:rPr lang="tr-TR" dirty="0" err="1" smtClean="0"/>
              <a:t>connective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It</a:t>
            </a:r>
            <a:r>
              <a:rPr lang="tr-TR" dirty="0" smtClean="0"/>
              <a:t> has 2 </a:t>
            </a:r>
            <a:r>
              <a:rPr lang="tr-TR" dirty="0" err="1" smtClean="0"/>
              <a:t>major</a:t>
            </a:r>
            <a:r>
              <a:rPr lang="tr-TR" dirty="0" smtClean="0"/>
              <a:t> </a:t>
            </a:r>
            <a:r>
              <a:rPr lang="tr-TR" dirty="0" err="1" smtClean="0"/>
              <a:t>components</a:t>
            </a:r>
            <a:r>
              <a:rPr lang="tr-TR" dirty="0" smtClean="0"/>
              <a:t>: </a:t>
            </a:r>
            <a:r>
              <a:rPr lang="tr-TR" dirty="0" err="1" smtClean="0"/>
              <a:t>plasma-formed</a:t>
            </a:r>
            <a:r>
              <a:rPr lang="tr-TR" dirty="0" smtClean="0"/>
              <a:t> </a:t>
            </a:r>
            <a:r>
              <a:rPr lang="tr-TR" dirty="0" err="1" smtClean="0"/>
              <a:t>elements</a:t>
            </a:r>
            <a:endParaRPr lang="tr-TR" dirty="0"/>
          </a:p>
          <a:p>
            <a:r>
              <a:rPr lang="tr-TR" dirty="0" err="1" smtClean="0"/>
              <a:t>Oxygenated</a:t>
            </a:r>
            <a:r>
              <a:rPr lang="tr-TR" dirty="0" smtClean="0"/>
              <a:t> </a:t>
            </a:r>
            <a:r>
              <a:rPr lang="tr-TR" dirty="0" err="1" smtClean="0"/>
              <a:t>blood</a:t>
            </a:r>
            <a:r>
              <a:rPr lang="tr-TR" dirty="0" smtClean="0"/>
              <a:t> in </a:t>
            </a:r>
            <a:r>
              <a:rPr lang="tr-TR" dirty="0" err="1" smtClean="0"/>
              <a:t>mammals</a:t>
            </a:r>
            <a:r>
              <a:rPr lang="tr-TR" dirty="0" smtClean="0"/>
              <a:t> is </a:t>
            </a:r>
            <a:r>
              <a:rPr lang="tr-TR" dirty="0" err="1" smtClean="0"/>
              <a:t>red</a:t>
            </a:r>
            <a:r>
              <a:rPr lang="tr-TR" dirty="0" smtClean="0"/>
              <a:t> </a:t>
            </a:r>
            <a:r>
              <a:rPr lang="tr-TR" dirty="0" err="1" smtClean="0"/>
              <a:t>because</a:t>
            </a:r>
            <a:r>
              <a:rPr lang="tr-TR" dirty="0" smtClean="0"/>
              <a:t> of </a:t>
            </a:r>
            <a:r>
              <a:rPr lang="tr-TR" dirty="0" err="1" smtClean="0"/>
              <a:t>RBSs-Hb</a:t>
            </a:r>
            <a:endParaRPr lang="tr-TR" dirty="0" smtClean="0"/>
          </a:p>
          <a:p>
            <a:r>
              <a:rPr lang="tr-TR" dirty="0" err="1" smtClean="0"/>
              <a:t>Biconcave</a:t>
            </a:r>
            <a:r>
              <a:rPr lang="tr-TR" dirty="0" smtClean="0"/>
              <a:t> </a:t>
            </a:r>
            <a:r>
              <a:rPr lang="tr-TR" dirty="0" err="1" smtClean="0"/>
              <a:t>shape</a:t>
            </a:r>
            <a:r>
              <a:rPr lang="tr-TR" dirty="0" smtClean="0"/>
              <a:t> of RBC</a:t>
            </a:r>
          </a:p>
          <a:p>
            <a:r>
              <a:rPr lang="tr-TR" dirty="0" err="1" smtClean="0"/>
              <a:t>Physiological</a:t>
            </a:r>
            <a:r>
              <a:rPr lang="tr-TR" dirty="0" smtClean="0"/>
              <a:t> </a:t>
            </a:r>
            <a:r>
              <a:rPr lang="tr-TR" dirty="0" err="1" smtClean="0"/>
              <a:t>Hb</a:t>
            </a:r>
            <a:r>
              <a:rPr lang="tr-TR" dirty="0" smtClean="0"/>
              <a:t> </a:t>
            </a:r>
            <a:r>
              <a:rPr lang="tr-TR" dirty="0" err="1" smtClean="0"/>
              <a:t>compunds</a:t>
            </a:r>
            <a:endParaRPr lang="tr-TR" dirty="0" smtClean="0"/>
          </a:p>
          <a:p>
            <a:endParaRPr lang="tr-TR" dirty="0" smtClean="0"/>
          </a:p>
          <a:p>
            <a:endParaRPr lang="tr-TR" dirty="0" smtClean="0"/>
          </a:p>
          <a:p>
            <a:endParaRPr lang="tr-TR" dirty="0"/>
          </a:p>
        </p:txBody>
      </p:sp>
      <p:sp>
        <p:nvSpPr>
          <p:cNvPr id="4" name="AutoShape 2" descr="What Did You Learn Today? | The Upside Learning Blo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2060848"/>
            <a:ext cx="4355877" cy="24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46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lwaththa EcoLodges on Twitter: &quot;Do you have any questions? You may also  find some answers here https://t.co/znQNYJBXn1… 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792" y="836712"/>
            <a:ext cx="6831398" cy="49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6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7664" y="1916832"/>
            <a:ext cx="6408712" cy="478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" b="84398"/>
          <a:stretch/>
        </p:blipFill>
        <p:spPr bwMode="auto">
          <a:xfrm>
            <a:off x="539552" y="476672"/>
            <a:ext cx="7850187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92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White Blood </a:t>
            </a:r>
            <a:r>
              <a:rPr lang="tr-TR" b="1" dirty="0" err="1" smtClean="0"/>
              <a:t>Cells</a:t>
            </a:r>
            <a:r>
              <a:rPr lang="tr-TR" b="1" dirty="0" smtClean="0"/>
              <a:t> (</a:t>
            </a:r>
            <a:r>
              <a:rPr lang="tr-TR" b="1" dirty="0" err="1" smtClean="0"/>
              <a:t>Leukocytes</a:t>
            </a:r>
            <a:r>
              <a:rPr lang="tr-TR" b="1" dirty="0" smtClean="0"/>
              <a:t>)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916832"/>
            <a:ext cx="7992888" cy="2376264"/>
          </a:xfrm>
        </p:spPr>
        <p:txBody>
          <a:bodyPr>
            <a:normAutofit fontScale="92500" lnSpcReduction="20000"/>
          </a:bodyPr>
          <a:lstStyle/>
          <a:p>
            <a:r>
              <a:rPr lang="tr-TR" dirty="0" err="1" smtClean="0"/>
              <a:t>Colourless</a:t>
            </a:r>
            <a:r>
              <a:rPr lang="tr-TR" dirty="0" smtClean="0"/>
              <a:t> (</a:t>
            </a:r>
            <a:r>
              <a:rPr lang="tr-TR" dirty="0" err="1" smtClean="0"/>
              <a:t>leukos</a:t>
            </a:r>
            <a:r>
              <a:rPr lang="tr-TR" dirty="0" smtClean="0"/>
              <a:t>=</a:t>
            </a:r>
            <a:r>
              <a:rPr lang="tr-TR" dirty="0" err="1" smtClean="0"/>
              <a:t>white;Greek</a:t>
            </a:r>
            <a:r>
              <a:rPr lang="tr-TR" dirty="0" smtClean="0"/>
              <a:t>)</a:t>
            </a:r>
          </a:p>
          <a:p>
            <a:r>
              <a:rPr lang="tr-TR" dirty="0" err="1" smtClean="0"/>
              <a:t>Nucleated</a:t>
            </a:r>
            <a:r>
              <a:rPr lang="tr-TR" dirty="0" smtClean="0"/>
              <a:t> </a:t>
            </a:r>
            <a:r>
              <a:rPr lang="tr-TR" dirty="0" err="1" smtClean="0"/>
              <a:t>formed</a:t>
            </a:r>
            <a:r>
              <a:rPr lang="tr-TR" dirty="0" smtClean="0"/>
              <a:t> </a:t>
            </a:r>
            <a:r>
              <a:rPr lang="tr-TR" dirty="0" err="1" smtClean="0"/>
              <a:t>elements</a:t>
            </a:r>
            <a:endParaRPr lang="tr-TR" dirty="0" smtClean="0"/>
          </a:p>
          <a:p>
            <a:pPr marL="0" indent="0">
              <a:buNone/>
            </a:pPr>
            <a:endParaRPr lang="tr-TR" dirty="0" smtClean="0"/>
          </a:p>
          <a:p>
            <a:r>
              <a:rPr lang="tr-TR" b="1" dirty="0" err="1" smtClean="0"/>
              <a:t>Compared</a:t>
            </a:r>
            <a:r>
              <a:rPr lang="tr-TR" b="1" dirty="0" smtClean="0"/>
              <a:t> </a:t>
            </a:r>
            <a:r>
              <a:rPr lang="tr-TR" b="1" dirty="0" err="1" smtClean="0"/>
              <a:t>to</a:t>
            </a:r>
            <a:r>
              <a:rPr lang="tr-TR" b="1" dirty="0" smtClean="0"/>
              <a:t> </a:t>
            </a:r>
            <a:r>
              <a:rPr lang="tr-TR" b="1" dirty="0" err="1" smtClean="0"/>
              <a:t>RBCs</a:t>
            </a:r>
            <a:r>
              <a:rPr lang="tr-TR" b="1" dirty="0" smtClean="0"/>
              <a:t>:</a:t>
            </a:r>
          </a:p>
          <a:p>
            <a:pPr lvl="1"/>
            <a:r>
              <a:rPr lang="tr-TR" dirty="0" err="1" smtClean="0"/>
              <a:t>WBCs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larger</a:t>
            </a:r>
            <a:endParaRPr lang="tr-TR" dirty="0" smtClean="0"/>
          </a:p>
          <a:p>
            <a:pPr lvl="1"/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lesser</a:t>
            </a:r>
            <a:r>
              <a:rPr lang="tr-TR" dirty="0" smtClean="0"/>
              <a:t> in </a:t>
            </a:r>
            <a:r>
              <a:rPr lang="tr-TR" dirty="0" err="1" smtClean="0"/>
              <a:t>number</a:t>
            </a:r>
            <a:r>
              <a:rPr lang="tr-TR" dirty="0" smtClean="0"/>
              <a:t> (5000-10000/mm3)</a:t>
            </a:r>
          </a:p>
          <a:p>
            <a:pPr lvl="1"/>
            <a:r>
              <a:rPr lang="tr-TR" dirty="0" err="1" smtClean="0"/>
              <a:t>Have</a:t>
            </a:r>
            <a:r>
              <a:rPr lang="tr-TR" dirty="0" smtClean="0"/>
              <a:t> </a:t>
            </a:r>
            <a:r>
              <a:rPr lang="tr-TR" dirty="0" err="1" smtClean="0"/>
              <a:t>shorter</a:t>
            </a:r>
            <a:r>
              <a:rPr lang="tr-TR" dirty="0" smtClean="0"/>
              <a:t> life </a:t>
            </a:r>
            <a:r>
              <a:rPr lang="tr-TR" dirty="0" err="1" smtClean="0"/>
              <a:t>span</a:t>
            </a:r>
            <a:r>
              <a:rPr lang="tr-TR" dirty="0" smtClean="0"/>
              <a:t> (90 </a:t>
            </a:r>
            <a:r>
              <a:rPr lang="tr-TR" dirty="0" err="1" smtClean="0"/>
              <a:t>days</a:t>
            </a:r>
            <a:r>
              <a:rPr lang="tr-TR" dirty="0" smtClean="0"/>
              <a:t>)</a:t>
            </a:r>
            <a:endParaRPr lang="tr-TR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21088"/>
            <a:ext cx="3857571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49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TWO CLASSES</a:t>
            </a:r>
            <a:endParaRPr lang="tr-TR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3060" y="1684020"/>
            <a:ext cx="5897880" cy="470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3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GRANULOCYTES</a:t>
            </a:r>
            <a:endParaRPr lang="tr-TR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25528" r="43210" b="28162"/>
          <a:stretch/>
        </p:blipFill>
        <p:spPr bwMode="auto">
          <a:xfrm>
            <a:off x="2267744" y="1628800"/>
            <a:ext cx="499278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2221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NEUTROPHILS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47811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In blood, neutrophils typically are mature (segmented), with occasional more immature band forms. </a:t>
            </a:r>
            <a:endParaRPr lang="tr-TR" dirty="0" smtClean="0"/>
          </a:p>
          <a:p>
            <a:r>
              <a:rPr lang="en-US" dirty="0" smtClean="0"/>
              <a:t>Neutrophils enter </a:t>
            </a:r>
            <a:r>
              <a:rPr lang="en-US" dirty="0"/>
              <a:t>the </a:t>
            </a:r>
            <a:r>
              <a:rPr lang="en-US" dirty="0" smtClean="0"/>
              <a:t>blood</a:t>
            </a:r>
            <a:r>
              <a:rPr lang="tr-TR" dirty="0" smtClean="0"/>
              <a:t> </a:t>
            </a:r>
            <a:r>
              <a:rPr lang="en-US" dirty="0" smtClean="0"/>
              <a:t>from </a:t>
            </a:r>
            <a:r>
              <a:rPr lang="en-US" dirty="0"/>
              <a:t>bone marrow </a:t>
            </a:r>
            <a:r>
              <a:rPr lang="en-US" dirty="0" smtClean="0"/>
              <a:t>, </a:t>
            </a:r>
            <a:endParaRPr lang="tr-TR" dirty="0" smtClean="0"/>
          </a:p>
          <a:p>
            <a:pPr lvl="1"/>
            <a:r>
              <a:rPr lang="en-US" dirty="0" smtClean="0"/>
              <a:t>where </a:t>
            </a:r>
            <a:r>
              <a:rPr lang="en-US" dirty="0"/>
              <a:t>they remain for an average of 8 hr. </a:t>
            </a:r>
            <a:endParaRPr lang="tr-TR" dirty="0" smtClean="0"/>
          </a:p>
          <a:p>
            <a:pPr lvl="1"/>
            <a:r>
              <a:rPr lang="en-US" sz="2100" dirty="0"/>
              <a:t>Neutrophils are the </a:t>
            </a:r>
            <a:r>
              <a:rPr lang="en-US" sz="2100" b="1" dirty="0"/>
              <a:t>very first cells</a:t>
            </a:r>
            <a:r>
              <a:rPr lang="en-US" sz="2100" dirty="0"/>
              <a:t> to get to a </a:t>
            </a:r>
            <a:r>
              <a:rPr lang="tr-TR" sz="2100" dirty="0" err="1" smtClean="0"/>
              <a:t>problematic</a:t>
            </a:r>
            <a:r>
              <a:rPr lang="tr-TR" sz="2100" dirty="0" smtClean="0"/>
              <a:t> </a:t>
            </a:r>
            <a:r>
              <a:rPr lang="en-US" sz="2100" dirty="0" smtClean="0"/>
              <a:t>region</a:t>
            </a:r>
            <a:r>
              <a:rPr lang="tr-TR" sz="2100" dirty="0" smtClean="0"/>
              <a:t> </a:t>
            </a:r>
          </a:p>
          <a:p>
            <a:pPr lvl="1"/>
            <a:r>
              <a:rPr lang="en-US" sz="2100" dirty="0" smtClean="0"/>
              <a:t>They </a:t>
            </a:r>
            <a:r>
              <a:rPr lang="en-US" sz="2100" dirty="0" err="1" smtClean="0"/>
              <a:t>eliminat</a:t>
            </a:r>
            <a:r>
              <a:rPr lang="tr-TR" sz="2100" dirty="0" smtClean="0"/>
              <a:t>e</a:t>
            </a:r>
            <a:r>
              <a:rPr lang="en-US" sz="2100" dirty="0" smtClean="0"/>
              <a:t> </a:t>
            </a:r>
            <a:r>
              <a:rPr lang="en-US" sz="2100" dirty="0"/>
              <a:t>the bacteria through a process called </a:t>
            </a:r>
            <a:r>
              <a:rPr lang="en-US" sz="2100" b="1" dirty="0"/>
              <a:t>phagocytosis or “cell-eating”. </a:t>
            </a:r>
            <a:endParaRPr lang="tr-TR" sz="2100" b="1" dirty="0" smtClean="0"/>
          </a:p>
          <a:p>
            <a:pPr lvl="1"/>
            <a:r>
              <a:rPr lang="tr-TR" sz="2100" dirty="0" smtClean="0"/>
              <a:t>T</a:t>
            </a:r>
            <a:r>
              <a:rPr lang="en-US" sz="2100" dirty="0" smtClean="0"/>
              <a:t>hey </a:t>
            </a:r>
            <a:r>
              <a:rPr lang="en-US" sz="2100" dirty="0"/>
              <a:t>produce a blast of super oxides which have the capability to eliminate numerous bacteria simultaneously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en-US" dirty="0"/>
              <a:t>Neutrophils are the most common white blood cell in dogs and cats. </a:t>
            </a:r>
            <a:endParaRPr lang="tr-TR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136" y="1146592"/>
            <a:ext cx="3264363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79" y="3861048"/>
            <a:ext cx="2592288" cy="25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450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DEFINITION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2204864"/>
            <a:ext cx="4114800" cy="4248472"/>
          </a:xfrm>
        </p:spPr>
        <p:txBody>
          <a:bodyPr>
            <a:normAutofit/>
          </a:bodyPr>
          <a:lstStyle/>
          <a:p>
            <a:r>
              <a:rPr lang="en-US" b="1" dirty="0"/>
              <a:t>Hematology</a:t>
            </a:r>
            <a:r>
              <a:rPr lang="en-US" dirty="0"/>
              <a:t> is the branch of medicine concerned with the study of the cause, prognosis, treatment, and prevention of diseases related to blood. </a:t>
            </a:r>
            <a:endParaRPr lang="tr-TR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76872"/>
            <a:ext cx="4107380" cy="230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031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EOSINOPHILS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853136"/>
          </a:xfrm>
        </p:spPr>
        <p:txBody>
          <a:bodyPr/>
          <a:lstStyle/>
          <a:p>
            <a:r>
              <a:rPr lang="en-US" dirty="0"/>
              <a:t>Eosinophils function in parasite killing </a:t>
            </a:r>
            <a:endParaRPr lang="tr-TR" dirty="0" smtClean="0"/>
          </a:p>
          <a:p>
            <a:r>
              <a:rPr lang="en-US" dirty="0" smtClean="0"/>
              <a:t>contain </a:t>
            </a:r>
            <a:r>
              <a:rPr lang="en-US" dirty="0"/>
              <a:t>enzymes that modulate products of mast cells released in response to </a:t>
            </a:r>
            <a:r>
              <a:rPr lang="en-US" dirty="0" smtClean="0"/>
              <a:t>allergic </a:t>
            </a:r>
            <a:r>
              <a:rPr lang="en-US" dirty="0"/>
              <a:t>disease. </a:t>
            </a:r>
            <a:endParaRPr lang="tr-TR" dirty="0" smtClean="0"/>
          </a:p>
          <a:p>
            <a:r>
              <a:rPr lang="en-US" dirty="0" smtClean="0"/>
              <a:t>Eosinophilia </a:t>
            </a:r>
            <a:r>
              <a:rPr lang="en-US" dirty="0"/>
              <a:t>is primarily induced by allergic inflammatory responses and tissue invading parasitic infestations.</a:t>
            </a: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620" y="1628800"/>
            <a:ext cx="3441396" cy="1935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1048" y="4077072"/>
            <a:ext cx="3521968" cy="198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5509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BASOPHILS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853136"/>
          </a:xfrm>
        </p:spPr>
        <p:txBody>
          <a:bodyPr/>
          <a:lstStyle/>
          <a:p>
            <a:r>
              <a:rPr lang="en-US" dirty="0"/>
              <a:t>Basophils are rare in all common domestic </a:t>
            </a:r>
            <a:r>
              <a:rPr lang="en-US" dirty="0" smtClean="0"/>
              <a:t>animals.</a:t>
            </a:r>
            <a:endParaRPr lang="tr-TR" dirty="0" smtClean="0"/>
          </a:p>
          <a:p>
            <a:r>
              <a:rPr lang="en-US" dirty="0" smtClean="0"/>
              <a:t>Basophil </a:t>
            </a:r>
            <a:r>
              <a:rPr lang="en-US" dirty="0"/>
              <a:t>granules contain histamine, heparin, and sulfated </a:t>
            </a:r>
            <a:r>
              <a:rPr lang="en-US" dirty="0" err="1"/>
              <a:t>mucopolysaccharides</a:t>
            </a:r>
            <a:r>
              <a:rPr lang="en-US" dirty="0"/>
              <a:t>; </a:t>
            </a:r>
            <a:endParaRPr lang="tr-TR" dirty="0" smtClean="0"/>
          </a:p>
          <a:p>
            <a:r>
              <a:rPr lang="tr-TR" dirty="0" smtClean="0"/>
              <a:t>u</a:t>
            </a:r>
            <a:r>
              <a:rPr lang="en-US" dirty="0" err="1" smtClean="0"/>
              <a:t>nderstanding</a:t>
            </a:r>
            <a:r>
              <a:rPr lang="en-US" dirty="0" smtClean="0"/>
              <a:t> </a:t>
            </a:r>
            <a:r>
              <a:rPr lang="en-US" dirty="0"/>
              <a:t>of their function is limited. </a:t>
            </a:r>
            <a:endParaRPr lang="tr-TR" dirty="0" smtClean="0"/>
          </a:p>
          <a:p>
            <a:r>
              <a:rPr lang="tr-TR" dirty="0" smtClean="0"/>
              <a:t>T</a:t>
            </a:r>
            <a:r>
              <a:rPr lang="en-US" dirty="0" smtClean="0"/>
              <a:t>here </a:t>
            </a:r>
            <a:r>
              <a:rPr lang="en-US" dirty="0"/>
              <a:t>is no clear interpretation for </a:t>
            </a:r>
            <a:r>
              <a:rPr lang="en-US" dirty="0" err="1"/>
              <a:t>basophilia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dirty="0" err="1" smtClean="0"/>
              <a:t>Basophilia</a:t>
            </a:r>
            <a:r>
              <a:rPr lang="en-US" dirty="0" smtClean="0"/>
              <a:t> </a:t>
            </a:r>
            <a:r>
              <a:rPr lang="en-US" dirty="0"/>
              <a:t>is uncommon but may accompany </a:t>
            </a:r>
            <a:r>
              <a:rPr lang="en-US" dirty="0" smtClean="0"/>
              <a:t>eosinophilia</a:t>
            </a:r>
            <a:endParaRPr lang="tr-TR" dirty="0" smtClean="0"/>
          </a:p>
          <a:p>
            <a:pPr marL="0" indent="0">
              <a:buNone/>
            </a:pPr>
            <a:r>
              <a:rPr lang="en-US" dirty="0" smtClean="0"/>
              <a:t>.</a:t>
            </a:r>
            <a:endParaRPr lang="tr-T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85925"/>
            <a:ext cx="3268627" cy="217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49080"/>
            <a:ext cx="2371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983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AGRANULCYTES</a:t>
            </a:r>
            <a:endParaRPr lang="tr-TR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5" t="33429" r="50495" b="27065"/>
          <a:stretch/>
        </p:blipFill>
        <p:spPr bwMode="auto">
          <a:xfrm>
            <a:off x="1835696" y="1628800"/>
            <a:ext cx="5832645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98497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LYMPHOCYTES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997152"/>
          </a:xfrm>
        </p:spPr>
        <p:txBody>
          <a:bodyPr>
            <a:normAutofit fontScale="85000" lnSpcReduction="20000"/>
          </a:bodyPr>
          <a:lstStyle/>
          <a:p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originate</a:t>
            </a:r>
            <a:r>
              <a:rPr lang="tr-TR" dirty="0"/>
              <a:t> </a:t>
            </a:r>
            <a:r>
              <a:rPr lang="tr-TR" dirty="0" err="1"/>
              <a:t>from</a:t>
            </a:r>
            <a:r>
              <a:rPr lang="tr-TR" dirty="0"/>
              <a:t> a bone </a:t>
            </a:r>
            <a:r>
              <a:rPr lang="tr-TR" dirty="0" err="1"/>
              <a:t>marrow</a:t>
            </a:r>
            <a:r>
              <a:rPr lang="tr-TR" dirty="0"/>
              <a:t> </a:t>
            </a:r>
            <a:r>
              <a:rPr lang="tr-TR" dirty="0" err="1"/>
              <a:t>stem</a:t>
            </a:r>
            <a:r>
              <a:rPr lang="tr-TR" dirty="0"/>
              <a:t> </a:t>
            </a:r>
            <a:r>
              <a:rPr lang="tr-TR" dirty="0" err="1"/>
              <a:t>cell</a:t>
            </a:r>
            <a:r>
              <a:rPr lang="tr-TR" dirty="0"/>
              <a:t> </a:t>
            </a:r>
            <a:endParaRPr lang="tr-TR" dirty="0" smtClean="0"/>
          </a:p>
          <a:p>
            <a:pPr lvl="1"/>
            <a:r>
              <a:rPr lang="tr-TR" dirty="0" err="1" smtClean="0"/>
              <a:t>mature</a:t>
            </a:r>
            <a:r>
              <a:rPr lang="tr-TR" dirty="0" smtClean="0"/>
              <a:t> </a:t>
            </a:r>
            <a:r>
              <a:rPr lang="tr-TR" dirty="0"/>
              <a:t>in </a:t>
            </a:r>
            <a:r>
              <a:rPr lang="tr-TR" dirty="0" err="1"/>
              <a:t>lymph</a:t>
            </a:r>
            <a:r>
              <a:rPr lang="tr-TR" dirty="0"/>
              <a:t> </a:t>
            </a:r>
            <a:r>
              <a:rPr lang="tr-TR" dirty="0" err="1"/>
              <a:t>nodes</a:t>
            </a:r>
            <a:r>
              <a:rPr lang="tr-TR" dirty="0"/>
              <a:t>, </a:t>
            </a:r>
            <a:r>
              <a:rPr lang="tr-TR" dirty="0" err="1"/>
              <a:t>spleen</a:t>
            </a:r>
            <a:r>
              <a:rPr lang="tr-TR" dirty="0"/>
              <a:t>,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</a:t>
            </a:r>
            <a:r>
              <a:rPr lang="tr-TR" dirty="0" err="1"/>
              <a:t>subepithelial</a:t>
            </a:r>
            <a:r>
              <a:rPr lang="tr-TR" dirty="0"/>
              <a:t> </a:t>
            </a:r>
            <a:r>
              <a:rPr lang="tr-TR" dirty="0" err="1"/>
              <a:t>lymphoid</a:t>
            </a:r>
            <a:r>
              <a:rPr lang="tr-TR" dirty="0"/>
              <a:t> </a:t>
            </a:r>
            <a:r>
              <a:rPr lang="tr-TR" dirty="0" err="1"/>
              <a:t>tissues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err="1" smtClean="0"/>
              <a:t>Consist</a:t>
            </a:r>
            <a:r>
              <a:rPr lang="tr-TR" dirty="0" smtClean="0"/>
              <a:t> </a:t>
            </a:r>
            <a:r>
              <a:rPr lang="tr-TR" dirty="0"/>
              <a:t>of </a:t>
            </a:r>
            <a:r>
              <a:rPr lang="tr-TR" b="1" dirty="0" err="1"/>
              <a:t>two</a:t>
            </a:r>
            <a:r>
              <a:rPr lang="tr-TR" b="1" dirty="0"/>
              <a:t> </a:t>
            </a:r>
            <a:r>
              <a:rPr lang="tr-TR" b="1" dirty="0" err="1"/>
              <a:t>major</a:t>
            </a:r>
            <a:r>
              <a:rPr lang="tr-TR" b="1" dirty="0"/>
              <a:t> </a:t>
            </a:r>
            <a:r>
              <a:rPr lang="tr-TR" dirty="0" err="1" smtClean="0"/>
              <a:t>subpopulations</a:t>
            </a:r>
            <a:r>
              <a:rPr lang="tr-TR" dirty="0" smtClean="0"/>
              <a:t>:</a:t>
            </a:r>
          </a:p>
          <a:p>
            <a:pPr lvl="1"/>
            <a:r>
              <a:rPr lang="tr-TR" b="1" dirty="0" smtClean="0"/>
              <a:t>B </a:t>
            </a:r>
            <a:r>
              <a:rPr lang="tr-TR" b="1" dirty="0" err="1"/>
              <a:t>cells</a:t>
            </a:r>
            <a:r>
              <a:rPr lang="tr-TR" dirty="0"/>
              <a:t> (</a:t>
            </a:r>
            <a:r>
              <a:rPr lang="tr-TR" dirty="0" err="1"/>
              <a:t>for</a:t>
            </a:r>
            <a:r>
              <a:rPr lang="tr-TR" dirty="0"/>
              <a:t> bone </a:t>
            </a:r>
            <a:r>
              <a:rPr lang="tr-TR" dirty="0" err="1"/>
              <a:t>marrow</a:t>
            </a:r>
            <a:r>
              <a:rPr lang="tr-TR" dirty="0"/>
              <a:t> </a:t>
            </a:r>
            <a:r>
              <a:rPr lang="tr-TR" dirty="0" err="1"/>
              <a:t>or</a:t>
            </a:r>
            <a:r>
              <a:rPr lang="tr-TR" dirty="0"/>
              <a:t> bursa </a:t>
            </a:r>
            <a:r>
              <a:rPr lang="tr-TR" dirty="0" err="1"/>
              <a:t>equivalent</a:t>
            </a:r>
            <a:r>
              <a:rPr lang="tr-TR" dirty="0"/>
              <a:t>)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potential</a:t>
            </a:r>
            <a:r>
              <a:rPr lang="tr-TR" dirty="0"/>
              <a:t> </a:t>
            </a:r>
            <a:r>
              <a:rPr lang="tr-TR" dirty="0" err="1"/>
              <a:t>precursors</a:t>
            </a:r>
            <a:r>
              <a:rPr lang="tr-TR" dirty="0"/>
              <a:t> of </a:t>
            </a:r>
            <a:r>
              <a:rPr lang="tr-TR" dirty="0" err="1"/>
              <a:t>plasma</a:t>
            </a:r>
            <a:r>
              <a:rPr lang="tr-TR" dirty="0"/>
              <a:t> </a:t>
            </a:r>
            <a:r>
              <a:rPr lang="tr-TR" dirty="0" err="1"/>
              <a:t>cells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produce</a:t>
            </a:r>
            <a:r>
              <a:rPr lang="tr-TR" dirty="0"/>
              <a:t> </a:t>
            </a:r>
            <a:r>
              <a:rPr lang="tr-TR" dirty="0" err="1"/>
              <a:t>antibodies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humoral</a:t>
            </a:r>
            <a:r>
              <a:rPr lang="tr-TR" dirty="0"/>
              <a:t> </a:t>
            </a:r>
            <a:r>
              <a:rPr lang="tr-TR" dirty="0" err="1"/>
              <a:t>immunity</a:t>
            </a:r>
            <a:r>
              <a:rPr lang="tr-TR" dirty="0"/>
              <a:t>. </a:t>
            </a:r>
            <a:endParaRPr lang="tr-TR" dirty="0" smtClean="0"/>
          </a:p>
          <a:p>
            <a:pPr lvl="1"/>
            <a:r>
              <a:rPr lang="tr-TR" b="1" dirty="0" smtClean="0"/>
              <a:t>T </a:t>
            </a:r>
            <a:r>
              <a:rPr lang="tr-TR" b="1" dirty="0" err="1"/>
              <a:t>cells</a:t>
            </a:r>
            <a:r>
              <a:rPr lang="tr-TR" dirty="0"/>
              <a:t> (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thymus</a:t>
            </a:r>
            <a:r>
              <a:rPr lang="tr-TR" dirty="0"/>
              <a:t>) </a:t>
            </a:r>
            <a:r>
              <a:rPr lang="tr-TR" dirty="0" err="1"/>
              <a:t>engage</a:t>
            </a:r>
            <a:r>
              <a:rPr lang="tr-TR" dirty="0"/>
              <a:t> in </a:t>
            </a:r>
            <a:r>
              <a:rPr lang="tr-TR" dirty="0" err="1"/>
              <a:t>cellular</a:t>
            </a:r>
            <a:r>
              <a:rPr lang="tr-TR" dirty="0"/>
              <a:t> </a:t>
            </a:r>
            <a:r>
              <a:rPr lang="tr-TR" dirty="0" err="1" smtClean="0"/>
              <a:t>immunity</a:t>
            </a:r>
            <a:endParaRPr lang="tr-TR" dirty="0"/>
          </a:p>
          <a:p>
            <a:r>
              <a:rPr lang="tr-TR" dirty="0" err="1" smtClean="0"/>
              <a:t>Lymphocytes</a:t>
            </a:r>
            <a:r>
              <a:rPr lang="tr-TR" dirty="0" smtClean="0"/>
              <a:t> </a:t>
            </a:r>
            <a:r>
              <a:rPr lang="tr-TR" dirty="0"/>
              <a:t>in </a:t>
            </a:r>
            <a:r>
              <a:rPr lang="tr-TR" dirty="0" err="1"/>
              <a:t>tissue</a:t>
            </a:r>
            <a:r>
              <a:rPr lang="tr-TR" dirty="0"/>
              <a:t> </a:t>
            </a:r>
            <a:r>
              <a:rPr lang="tr-TR" dirty="0" err="1"/>
              <a:t>may</a:t>
            </a:r>
            <a:r>
              <a:rPr lang="tr-TR" dirty="0"/>
              <a:t> </a:t>
            </a:r>
            <a:r>
              <a:rPr lang="tr-TR" dirty="0" err="1"/>
              <a:t>return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vascular</a:t>
            </a:r>
            <a:r>
              <a:rPr lang="tr-TR" dirty="0"/>
              <a:t> </a:t>
            </a:r>
            <a:r>
              <a:rPr lang="tr-TR" dirty="0" err="1"/>
              <a:t>system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recirculate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err="1" smtClean="0"/>
              <a:t>Some</a:t>
            </a:r>
            <a:r>
              <a:rPr lang="tr-TR" dirty="0" smtClean="0"/>
              <a:t> </a:t>
            </a:r>
            <a:r>
              <a:rPr lang="tr-TR" dirty="0" err="1"/>
              <a:t>lymphocytes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very</a:t>
            </a:r>
            <a:r>
              <a:rPr lang="tr-TR" dirty="0"/>
              <a:t> </a:t>
            </a:r>
            <a:r>
              <a:rPr lang="tr-TR" dirty="0" err="1"/>
              <a:t>long-lived</a:t>
            </a:r>
            <a:r>
              <a:rPr lang="tr-TR" dirty="0"/>
              <a:t> </a:t>
            </a:r>
            <a:r>
              <a:rPr lang="tr-TR" dirty="0" err="1"/>
              <a:t>compared</a:t>
            </a:r>
            <a:r>
              <a:rPr lang="tr-TR" dirty="0"/>
              <a:t> </a:t>
            </a:r>
            <a:r>
              <a:rPr lang="tr-TR" dirty="0" err="1"/>
              <a:t>with</a:t>
            </a:r>
            <a:r>
              <a:rPr lang="tr-TR" dirty="0"/>
              <a:t> </a:t>
            </a:r>
            <a:r>
              <a:rPr lang="tr-TR" dirty="0" err="1"/>
              <a:t>other</a:t>
            </a:r>
            <a:r>
              <a:rPr lang="tr-TR" dirty="0"/>
              <a:t> WBC </a:t>
            </a:r>
            <a:r>
              <a:rPr lang="tr-TR" dirty="0" err="1"/>
              <a:t>types</a:t>
            </a:r>
            <a:r>
              <a:rPr lang="tr-TR" dirty="0" smtClean="0"/>
              <a:t>.</a:t>
            </a:r>
          </a:p>
          <a:p>
            <a:r>
              <a:rPr lang="tr-TR" dirty="0" err="1" smtClean="0"/>
              <a:t>Most</a:t>
            </a:r>
            <a:r>
              <a:rPr lang="tr-TR" dirty="0" smtClean="0"/>
              <a:t> </a:t>
            </a:r>
            <a:r>
              <a:rPr lang="tr-TR" dirty="0" err="1" smtClean="0"/>
              <a:t>common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in </a:t>
            </a:r>
            <a:r>
              <a:rPr lang="tr-TR" dirty="0" err="1" smtClean="0"/>
              <a:t>ruminants</a:t>
            </a:r>
            <a:r>
              <a:rPr lang="tr-TR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528392" cy="228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49080"/>
            <a:ext cx="2520280" cy="231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3106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MONOCYTES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85313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Monocytes enter the peripheral blood for ~24–36 </a:t>
            </a:r>
            <a:r>
              <a:rPr lang="en-US" dirty="0" err="1"/>
              <a:t>hr</a:t>
            </a:r>
            <a:r>
              <a:rPr lang="en-US" dirty="0"/>
              <a:t> </a:t>
            </a:r>
            <a:endParaRPr lang="tr-TR" dirty="0" smtClean="0"/>
          </a:p>
          <a:p>
            <a:pPr lvl="1"/>
            <a:r>
              <a:rPr lang="en-US" dirty="0" smtClean="0"/>
              <a:t>and </a:t>
            </a:r>
            <a:r>
              <a:rPr lang="en-US" dirty="0"/>
              <a:t>exit into tissues to mature into tissue </a:t>
            </a:r>
            <a:r>
              <a:rPr lang="en-US" dirty="0" smtClean="0"/>
              <a:t>macrophages.</a:t>
            </a:r>
            <a:endParaRPr lang="tr-TR" dirty="0" smtClean="0"/>
          </a:p>
          <a:p>
            <a:r>
              <a:rPr lang="en-US" dirty="0" smtClean="0"/>
              <a:t>Monocytes </a:t>
            </a:r>
            <a:r>
              <a:rPr lang="en-US" dirty="0"/>
              <a:t>and macrophages perform </a:t>
            </a:r>
            <a:r>
              <a:rPr lang="en-US" b="1" dirty="0"/>
              <a:t>phagocytosis</a:t>
            </a:r>
            <a:r>
              <a:rPr lang="en-US" dirty="0"/>
              <a:t> of organisms and cellular debris at sites of inflammation or tissue injury. </a:t>
            </a:r>
            <a:endParaRPr lang="tr-TR" dirty="0" smtClean="0"/>
          </a:p>
          <a:p>
            <a:r>
              <a:rPr lang="en-US" dirty="0" smtClean="0"/>
              <a:t>They </a:t>
            </a:r>
            <a:r>
              <a:rPr lang="en-US" dirty="0"/>
              <a:t>may form multinucleated giant cells, particularly in response to foreign bodies or complex organisms that elicit granuloma formation, such as </a:t>
            </a:r>
            <a:r>
              <a:rPr lang="en-US" i="1" dirty="0"/>
              <a:t>Mycobacterium</a:t>
            </a:r>
            <a:r>
              <a:rPr lang="en-US" dirty="0"/>
              <a:t> </a:t>
            </a:r>
            <a:r>
              <a:rPr lang="en-US" dirty="0" smtClean="0"/>
              <a:t>spp.</a:t>
            </a:r>
            <a:endParaRPr lang="tr-TR" dirty="0" smtClean="0"/>
          </a:p>
          <a:p>
            <a:r>
              <a:rPr lang="en-US" dirty="0" smtClean="0"/>
              <a:t>Monocytes </a:t>
            </a:r>
            <a:r>
              <a:rPr lang="en-US" dirty="0"/>
              <a:t>and macrophages are a major source of colony-stimulating factors and cytokines that regulate inflammatory responses, </a:t>
            </a:r>
            <a:endParaRPr lang="tr-TR" dirty="0" smtClean="0"/>
          </a:p>
          <a:p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en-US" dirty="0" smtClean="0"/>
              <a:t>function </a:t>
            </a:r>
            <a:r>
              <a:rPr lang="en-US" dirty="0"/>
              <a:t>as </a:t>
            </a:r>
            <a:r>
              <a:rPr lang="en-US" b="1" dirty="0"/>
              <a:t>antigen-processing cells</a:t>
            </a:r>
            <a:r>
              <a:rPr lang="en-US" dirty="0"/>
              <a:t>.</a:t>
            </a:r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9"/>
          <a:stretch/>
        </p:blipFill>
        <p:spPr bwMode="auto">
          <a:xfrm>
            <a:off x="5724128" y="1484784"/>
            <a:ext cx="3084592" cy="224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933056"/>
            <a:ext cx="2592288" cy="250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250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/>
              <a:t>S</a:t>
            </a:r>
            <a:r>
              <a:rPr lang="tr-TR" b="1" dirty="0" err="1" smtClean="0"/>
              <a:t>ummary</a:t>
            </a:r>
            <a:endParaRPr lang="tr-TR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7" t="24000" r="51666" b="48889"/>
          <a:stretch/>
        </p:blipFill>
        <p:spPr bwMode="auto">
          <a:xfrm>
            <a:off x="2195736" y="1628800"/>
            <a:ext cx="5586462" cy="4689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1047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PLATELETS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9251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Platelets are </a:t>
            </a:r>
            <a:r>
              <a:rPr lang="en-US" dirty="0" smtClean="0"/>
              <a:t>irregularly </a:t>
            </a:r>
            <a:r>
              <a:rPr lang="en-US" dirty="0"/>
              <a:t>shaped, </a:t>
            </a:r>
            <a:endParaRPr lang="tr-TR" dirty="0" smtClean="0"/>
          </a:p>
          <a:p>
            <a:pPr lvl="1"/>
            <a:r>
              <a:rPr lang="en-US" dirty="0" smtClean="0"/>
              <a:t>have </a:t>
            </a:r>
            <a:r>
              <a:rPr lang="en-US" dirty="0"/>
              <a:t>no nucleus, and </a:t>
            </a:r>
            <a:endParaRPr lang="tr-TR" dirty="0" smtClean="0"/>
          </a:p>
          <a:p>
            <a:pPr lvl="1"/>
            <a:r>
              <a:rPr lang="en-US" dirty="0" smtClean="0"/>
              <a:t>typically </a:t>
            </a:r>
            <a:r>
              <a:rPr lang="en-US" dirty="0"/>
              <a:t>measure only 2–3 </a:t>
            </a:r>
            <a:r>
              <a:rPr lang="en-US" dirty="0" smtClean="0"/>
              <a:t>micrometers </a:t>
            </a:r>
            <a:r>
              <a:rPr lang="en-US" dirty="0"/>
              <a:t>in </a:t>
            </a:r>
            <a:r>
              <a:rPr lang="en-US" dirty="0" smtClean="0"/>
              <a:t>diameter.</a:t>
            </a:r>
            <a:endParaRPr lang="tr-TR" dirty="0" smtClean="0"/>
          </a:p>
          <a:p>
            <a:r>
              <a:rPr lang="en-US" dirty="0" smtClean="0"/>
              <a:t>Platelets </a:t>
            </a:r>
            <a:r>
              <a:rPr lang="en-US" b="1" dirty="0"/>
              <a:t>are not true cells</a:t>
            </a:r>
            <a:r>
              <a:rPr lang="en-US" dirty="0"/>
              <a:t>, </a:t>
            </a:r>
            <a:endParaRPr lang="tr-TR" dirty="0" smtClean="0"/>
          </a:p>
          <a:p>
            <a:pPr lvl="1"/>
            <a:r>
              <a:rPr lang="tr-TR" dirty="0" err="1" smtClean="0"/>
              <a:t>They</a:t>
            </a:r>
            <a:r>
              <a:rPr lang="en-US" dirty="0" smtClean="0"/>
              <a:t> are classified </a:t>
            </a:r>
            <a:r>
              <a:rPr lang="en-US" dirty="0"/>
              <a:t>as cell fragments produced by megakaryocytes. </a:t>
            </a:r>
            <a:endParaRPr lang="tr-TR" dirty="0" smtClean="0"/>
          </a:p>
          <a:p>
            <a:r>
              <a:rPr lang="en-US" dirty="0" smtClean="0"/>
              <a:t>Platelets contain </a:t>
            </a:r>
            <a:r>
              <a:rPr lang="en-US" dirty="0"/>
              <a:t>adhesive proteins that allow them to adhere to fibrin mesh and the vascular endothelium, </a:t>
            </a:r>
            <a:endParaRPr lang="tr-TR" dirty="0" smtClean="0"/>
          </a:p>
          <a:p>
            <a:pPr lvl="1"/>
            <a:r>
              <a:rPr lang="en-US" dirty="0" smtClean="0"/>
              <a:t>as </a:t>
            </a:r>
            <a:r>
              <a:rPr lang="en-US" dirty="0"/>
              <a:t>well as to a microtubule and microfilament skeleton that extends into filaments during platelet activation</a:t>
            </a:r>
            <a:r>
              <a:rPr lang="en-US" dirty="0" smtClean="0"/>
              <a:t>.</a:t>
            </a:r>
            <a:endParaRPr lang="tr-TR" dirty="0" smtClean="0"/>
          </a:p>
          <a:p>
            <a:pPr lvl="1"/>
            <a:r>
              <a:rPr lang="en-US" dirty="0" smtClean="0"/>
              <a:t> </a:t>
            </a:r>
            <a:r>
              <a:rPr lang="en-US" dirty="0"/>
              <a:t>Less than 1% of whole blood consists of platelets. 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816424" cy="257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448" y="4221088"/>
            <a:ext cx="3579584" cy="2195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50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FUNCTIONS OF PLATELETS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997152"/>
          </a:xfrm>
        </p:spPr>
        <p:txBody>
          <a:bodyPr>
            <a:normAutofit/>
          </a:bodyPr>
          <a:lstStyle/>
          <a:p>
            <a:r>
              <a:rPr lang="en-US" dirty="0"/>
              <a:t>Platelets circulate in blood plasma </a:t>
            </a:r>
            <a:endParaRPr lang="tr-TR" dirty="0"/>
          </a:p>
          <a:p>
            <a:pPr lvl="1"/>
            <a:r>
              <a:rPr lang="tr-TR" dirty="0" err="1" smtClean="0"/>
              <a:t>They</a:t>
            </a:r>
            <a:r>
              <a:rPr lang="tr-TR" dirty="0" smtClean="0"/>
              <a:t> </a:t>
            </a:r>
            <a:r>
              <a:rPr lang="en-US" dirty="0" smtClean="0"/>
              <a:t>are </a:t>
            </a:r>
            <a:r>
              <a:rPr lang="en-US" dirty="0"/>
              <a:t>primarily involved in hemostasis (stopping the flow of blood during injury), </a:t>
            </a:r>
            <a:endParaRPr lang="tr-TR" dirty="0" smtClean="0"/>
          </a:p>
          <a:p>
            <a:pPr lvl="2"/>
            <a:r>
              <a:rPr lang="en-US" dirty="0" smtClean="0"/>
              <a:t>by </a:t>
            </a:r>
            <a:r>
              <a:rPr lang="en-US" dirty="0"/>
              <a:t>causing the formation of blood clots, also known as </a:t>
            </a:r>
            <a:r>
              <a:rPr lang="en-US" dirty="0" smtClean="0"/>
              <a:t>coagulation.</a:t>
            </a:r>
            <a:endParaRPr lang="tr-TR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adhesive surface proteins of platelets allow them to accumulate on the fibrin mesh at an injury site to form a </a:t>
            </a:r>
            <a:r>
              <a:rPr lang="en-US" b="1" dirty="0"/>
              <a:t>platelet plug </a:t>
            </a:r>
            <a:r>
              <a:rPr lang="en-US" dirty="0"/>
              <a:t>that clots the blood. </a:t>
            </a:r>
            <a:endParaRPr lang="tr-TR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complex process of wound repair can only begin once the clot has stopped bleeding.</a:t>
            </a:r>
            <a:endParaRPr lang="tr-T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04" y="2095520"/>
            <a:ext cx="3667835" cy="320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6818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BLOOD GROUPS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925144"/>
          </a:xfrm>
        </p:spPr>
        <p:txBody>
          <a:bodyPr/>
          <a:lstStyle/>
          <a:p>
            <a:r>
              <a:rPr lang="en-US" dirty="0"/>
              <a:t>Blood groups are determined by genetically controlled, polymorphic, </a:t>
            </a:r>
            <a:r>
              <a:rPr lang="en-US" b="1" dirty="0"/>
              <a:t>antigenic components of the RBC membrane</a:t>
            </a:r>
            <a:r>
              <a:rPr lang="en-US" dirty="0"/>
              <a:t>. </a:t>
            </a:r>
            <a:endParaRPr lang="tr-TR" dirty="0" smtClean="0"/>
          </a:p>
          <a:p>
            <a:r>
              <a:rPr lang="en-US" dirty="0" smtClean="0"/>
              <a:t>The </a:t>
            </a:r>
            <a:r>
              <a:rPr lang="en-US" dirty="0"/>
              <a:t>allelic products of a particular genetic locus are classified as a blood group system. </a:t>
            </a:r>
            <a:endParaRPr lang="tr-TR" dirty="0"/>
          </a:p>
        </p:txBody>
      </p:sp>
      <p:sp>
        <p:nvSpPr>
          <p:cNvPr id="4" name="AutoShape 2" descr="Understanding Genet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28" y="2060848"/>
            <a:ext cx="4253883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181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48680"/>
            <a:ext cx="7608344" cy="5712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639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WHAT IS BLOOD?</a:t>
            </a:r>
            <a:endParaRPr lang="tr-T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1008"/>
            <a:ext cx="4708351" cy="306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ulut Belirtme Çizgisi 3"/>
          <p:cNvSpPr/>
          <p:nvPr/>
        </p:nvSpPr>
        <p:spPr>
          <a:xfrm>
            <a:off x="2843808" y="1412776"/>
            <a:ext cx="5400600" cy="28083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00" y="1537243"/>
            <a:ext cx="1977245" cy="2559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4087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BLOOD GROUPS IN DOGS (DEA)</a:t>
            </a:r>
            <a:endParaRPr lang="tr-TR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7" t="17629" r="33000" b="14963"/>
          <a:stretch/>
        </p:blipFill>
        <p:spPr bwMode="auto">
          <a:xfrm>
            <a:off x="1259632" y="1340768"/>
            <a:ext cx="6912768" cy="5131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8409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Blood Types </a:t>
            </a:r>
            <a:r>
              <a:rPr lang="en-US" b="1" dirty="0" smtClean="0"/>
              <a:t>Feline</a:t>
            </a:r>
            <a:endParaRPr lang="tr-TR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5" t="68985" r="36420" b="5995"/>
          <a:stretch/>
        </p:blipFill>
        <p:spPr bwMode="auto">
          <a:xfrm>
            <a:off x="971600" y="2132856"/>
            <a:ext cx="706435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0060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 </a:t>
            </a:r>
            <a:r>
              <a:rPr lang="tr-TR" b="1" dirty="0"/>
              <a:t>Cross-</a:t>
            </a:r>
            <a:r>
              <a:rPr lang="tr-TR" b="1" dirty="0" err="1"/>
              <a:t>matching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/>
              <a:t>Predicts</a:t>
            </a:r>
            <a:r>
              <a:rPr lang="tr-TR" dirty="0"/>
              <a:t> a </a:t>
            </a:r>
            <a:r>
              <a:rPr lang="tr-TR" dirty="0" err="1"/>
              <a:t>transfusion</a:t>
            </a:r>
            <a:r>
              <a:rPr lang="tr-TR" dirty="0"/>
              <a:t> </a:t>
            </a:r>
            <a:r>
              <a:rPr lang="tr-TR" dirty="0" err="1"/>
              <a:t>recipient’s</a:t>
            </a:r>
            <a:r>
              <a:rPr lang="tr-TR" dirty="0"/>
              <a:t> </a:t>
            </a:r>
            <a:r>
              <a:rPr lang="tr-TR" dirty="0" err="1"/>
              <a:t>response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a </a:t>
            </a:r>
            <a:r>
              <a:rPr lang="tr-TR" dirty="0" err="1"/>
              <a:t>donor’s</a:t>
            </a:r>
            <a:r>
              <a:rPr lang="tr-TR" dirty="0"/>
              <a:t> </a:t>
            </a:r>
            <a:r>
              <a:rPr lang="tr-TR" dirty="0" err="1"/>
              <a:t>RBCs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 smtClean="0"/>
              <a:t>plasma</a:t>
            </a:r>
            <a:endParaRPr lang="tr-TR" dirty="0" smtClean="0"/>
          </a:p>
          <a:p>
            <a:endParaRPr lang="tr-TR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94" t="25838" r="2762"/>
          <a:stretch/>
        </p:blipFill>
        <p:spPr bwMode="auto">
          <a:xfrm>
            <a:off x="1403648" y="2645152"/>
            <a:ext cx="5999936" cy="338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2445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Major</a:t>
            </a:r>
            <a:r>
              <a:rPr lang="tr-TR" b="1" dirty="0" smtClean="0"/>
              <a:t> Cross-</a:t>
            </a:r>
            <a:r>
              <a:rPr lang="tr-TR" b="1" dirty="0" err="1"/>
              <a:t>M</a:t>
            </a:r>
            <a:r>
              <a:rPr lang="tr-TR" b="1" dirty="0" err="1" smtClean="0"/>
              <a:t>atch</a:t>
            </a:r>
            <a:endParaRPr lang="tr-TR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6480720" cy="41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97668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Minor</a:t>
            </a:r>
            <a:r>
              <a:rPr lang="tr-TR" b="1" dirty="0" smtClean="0"/>
              <a:t> Cross </a:t>
            </a:r>
            <a:r>
              <a:rPr lang="tr-TR" b="1" dirty="0" err="1" smtClean="0"/>
              <a:t>Match</a:t>
            </a:r>
            <a:endParaRPr lang="tr-TR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72816"/>
            <a:ext cx="6076027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7283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Coombs</a:t>
            </a:r>
            <a:r>
              <a:rPr lang="tr-TR" b="1" dirty="0" smtClean="0"/>
              <a:t> Test</a:t>
            </a:r>
            <a:endParaRPr lang="tr-TR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916832"/>
            <a:ext cx="7470537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2006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Cross-</a:t>
            </a:r>
            <a:r>
              <a:rPr lang="tr-TR" b="1" dirty="0" err="1"/>
              <a:t>matching</a:t>
            </a:r>
            <a:r>
              <a:rPr lang="tr-TR" b="1" dirty="0"/>
              <a:t> - Canine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853136"/>
          </a:xfrm>
        </p:spPr>
        <p:txBody>
          <a:bodyPr>
            <a:normAutofit fontScale="92500"/>
          </a:bodyPr>
          <a:lstStyle/>
          <a:p>
            <a:r>
              <a:rPr lang="en-US" dirty="0"/>
              <a:t>Dogs lack naturally occurring alloantibodies =&gt; </a:t>
            </a:r>
            <a:endParaRPr lang="tr-TR" dirty="0" smtClean="0"/>
          </a:p>
          <a:p>
            <a:r>
              <a:rPr lang="en-US" dirty="0" smtClean="0"/>
              <a:t>a </a:t>
            </a:r>
            <a:r>
              <a:rPr lang="en-US" dirty="0"/>
              <a:t>cross-match does not need to be performed on a patient receiving a transfusion for the first </a:t>
            </a:r>
            <a:r>
              <a:rPr lang="en-US" dirty="0" smtClean="0"/>
              <a:t>time</a:t>
            </a:r>
            <a:endParaRPr lang="tr-TR" dirty="0" smtClean="0"/>
          </a:p>
          <a:p>
            <a:r>
              <a:rPr lang="en-US" dirty="0" smtClean="0"/>
              <a:t>Sensitization </a:t>
            </a:r>
            <a:r>
              <a:rPr lang="en-US" dirty="0"/>
              <a:t>takes about 3 </a:t>
            </a:r>
            <a:r>
              <a:rPr lang="en-US" dirty="0" smtClean="0"/>
              <a:t>days</a:t>
            </a:r>
            <a:endParaRPr lang="tr-TR" dirty="0" smtClean="0"/>
          </a:p>
          <a:p>
            <a:r>
              <a:rPr lang="en-US" dirty="0" smtClean="0"/>
              <a:t>No </a:t>
            </a:r>
            <a:r>
              <a:rPr lang="en-US" dirty="0"/>
              <a:t>cross-match needed if transfused within the previous 72 </a:t>
            </a:r>
            <a:r>
              <a:rPr lang="en-US" dirty="0" smtClean="0"/>
              <a:t>hours</a:t>
            </a:r>
            <a:endParaRPr lang="tr-TR" dirty="0" smtClean="0"/>
          </a:p>
          <a:p>
            <a:r>
              <a:rPr lang="en-US" dirty="0" smtClean="0"/>
              <a:t>Cross-match </a:t>
            </a:r>
            <a:r>
              <a:rPr lang="en-US" dirty="0"/>
              <a:t>becomes necessary 72 hours after a dog receives a transfusion</a:t>
            </a:r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30480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688" y="3861048"/>
            <a:ext cx="2985784" cy="2236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730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/>
              <a:t>Cross-</a:t>
            </a:r>
            <a:r>
              <a:rPr lang="tr-TR" b="1" dirty="0" err="1"/>
              <a:t>matching</a:t>
            </a:r>
            <a:r>
              <a:rPr lang="tr-TR" b="1" dirty="0"/>
              <a:t> - </a:t>
            </a:r>
            <a:r>
              <a:rPr lang="tr-TR" b="1" dirty="0" err="1"/>
              <a:t>Feline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1684784"/>
          </a:xfrm>
        </p:spPr>
        <p:txBody>
          <a:bodyPr/>
          <a:lstStyle/>
          <a:p>
            <a:r>
              <a:rPr lang="en-US" dirty="0"/>
              <a:t>All cats should be cross-matched if blood type is unknown or typing card unavailable</a:t>
            </a:r>
            <a:endParaRPr lang="tr-T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80928"/>
            <a:ext cx="5400600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259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lwaththa EcoLodges on Twitter: &quot;Do you have any questions? You may also  find some answers here https://t.co/znQNYJBXn1… 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28" y="1196752"/>
            <a:ext cx="6831398" cy="498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264431" y="827420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https://www.youtube.com/watch?v=Lsz2oEWbNmQ</a:t>
            </a:r>
          </a:p>
        </p:txBody>
      </p:sp>
    </p:spTree>
    <p:extLst>
      <p:ext uri="{BB962C8B-B14F-4D97-AF65-F5344CB8AC3E}">
        <p14:creationId xmlns:p14="http://schemas.microsoft.com/office/powerpoint/2010/main" val="61275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Correct</a:t>
            </a:r>
            <a:r>
              <a:rPr lang="tr-TR" b="1" dirty="0" smtClean="0"/>
              <a:t> </a:t>
            </a:r>
            <a:r>
              <a:rPr lang="tr-TR" b="1" dirty="0" err="1" smtClean="0"/>
              <a:t>answer</a:t>
            </a:r>
            <a:r>
              <a:rPr lang="tr-TR" b="1" dirty="0" smtClean="0"/>
              <a:t> is…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78112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It is a specialized type of </a:t>
            </a:r>
            <a:r>
              <a:rPr lang="en-US" dirty="0">
                <a:hlinkClick r:id="rId2"/>
              </a:rPr>
              <a:t>connective </a:t>
            </a:r>
            <a:r>
              <a:rPr lang="en-US" dirty="0" smtClean="0">
                <a:hlinkClick r:id="rId2"/>
              </a:rPr>
              <a:t>tissue</a:t>
            </a:r>
            <a:endParaRPr lang="tr-TR" dirty="0" smtClean="0"/>
          </a:p>
          <a:p>
            <a:r>
              <a:rPr lang="tr-TR" b="1" i="1" dirty="0" err="1" smtClean="0"/>
              <a:t>Why</a:t>
            </a:r>
            <a:r>
              <a:rPr lang="tr-TR" b="1" i="1" dirty="0" smtClean="0"/>
              <a:t>?</a:t>
            </a:r>
          </a:p>
          <a:p>
            <a:pPr lvl="1"/>
            <a:r>
              <a:rPr lang="en-US" dirty="0" smtClean="0"/>
              <a:t>(</a:t>
            </a:r>
            <a:r>
              <a:rPr lang="en-US" dirty="0"/>
              <a:t>1) </a:t>
            </a:r>
            <a:r>
              <a:rPr lang="en-US" dirty="0" err="1"/>
              <a:t>embryologically</a:t>
            </a:r>
            <a:r>
              <a:rPr lang="en-US" dirty="0"/>
              <a:t>, it has the same origin (mesodermal) as do the other connective tissue types </a:t>
            </a:r>
            <a:endParaRPr lang="tr-TR" dirty="0" smtClean="0"/>
          </a:p>
          <a:p>
            <a:pPr lvl="1"/>
            <a:r>
              <a:rPr lang="en-US" dirty="0" smtClean="0"/>
              <a:t>(</a:t>
            </a:r>
            <a:r>
              <a:rPr lang="en-US" dirty="0"/>
              <a:t>2) </a:t>
            </a:r>
            <a:r>
              <a:rPr lang="tr-TR" dirty="0" smtClean="0"/>
              <a:t>it </a:t>
            </a:r>
            <a:r>
              <a:rPr lang="en-US" dirty="0" smtClean="0"/>
              <a:t>connects </a:t>
            </a:r>
            <a:r>
              <a:rPr lang="en-US" dirty="0"/>
              <a:t>the body systems </a:t>
            </a:r>
            <a:r>
              <a:rPr lang="en-US" dirty="0" smtClean="0"/>
              <a:t>together</a:t>
            </a:r>
            <a:endParaRPr lang="tr-TR" dirty="0" smtClean="0"/>
          </a:p>
          <a:p>
            <a:pPr lvl="1"/>
            <a:r>
              <a:rPr lang="tr-TR" dirty="0" smtClean="0"/>
              <a:t>(3) </a:t>
            </a:r>
            <a:r>
              <a:rPr lang="tr-TR" dirty="0" err="1" smtClean="0"/>
              <a:t>collection</a:t>
            </a:r>
            <a:r>
              <a:rPr lang="tr-TR" dirty="0" smtClean="0"/>
              <a:t> of a </a:t>
            </a:r>
            <a:r>
              <a:rPr lang="tr-TR" dirty="0" err="1" smtClean="0"/>
              <a:t>similar</a:t>
            </a:r>
            <a:r>
              <a:rPr lang="tr-TR" dirty="0" smtClean="0"/>
              <a:t> </a:t>
            </a:r>
            <a:r>
              <a:rPr lang="tr-TR" dirty="0" err="1" smtClean="0"/>
              <a:t>specialized</a:t>
            </a:r>
            <a:r>
              <a:rPr lang="tr-TR" dirty="0" smtClean="0"/>
              <a:t> </a:t>
            </a:r>
            <a:r>
              <a:rPr lang="tr-TR" dirty="0" err="1" smtClean="0"/>
              <a:t>cells</a:t>
            </a:r>
            <a:r>
              <a:rPr lang="tr-TR" dirty="0" smtClean="0"/>
              <a:t> </a:t>
            </a:r>
            <a:r>
              <a:rPr lang="tr-TR" dirty="0" err="1" smtClean="0"/>
              <a:t>which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suspended</a:t>
            </a:r>
            <a:r>
              <a:rPr lang="tr-TR" dirty="0" smtClean="0"/>
              <a:t> in a </a:t>
            </a:r>
            <a:r>
              <a:rPr lang="tr-TR" dirty="0" err="1" smtClean="0"/>
              <a:t>liquid</a:t>
            </a:r>
            <a:r>
              <a:rPr lang="tr-TR" dirty="0" smtClean="0"/>
              <a:t> </a:t>
            </a:r>
            <a:r>
              <a:rPr lang="tr-TR" dirty="0" err="1" smtClean="0"/>
              <a:t>matrix</a:t>
            </a:r>
            <a:endParaRPr lang="tr-TR" dirty="0" smtClean="0"/>
          </a:p>
        </p:txBody>
      </p:sp>
      <p:pic>
        <p:nvPicPr>
          <p:cNvPr id="1030" name="Picture 6" descr="Connective tissue: characteristics, functions and types - Online Biology  No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4896543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23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Blood Volume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0"/>
            <a:ext cx="3610744" cy="4925144"/>
          </a:xfrm>
        </p:spPr>
        <p:txBody>
          <a:bodyPr>
            <a:normAutofit fontScale="85000" lnSpcReduction="10000"/>
          </a:bodyPr>
          <a:lstStyle/>
          <a:p>
            <a:r>
              <a:rPr lang="tr-TR" dirty="0" err="1"/>
              <a:t>Estimated</a:t>
            </a:r>
            <a:r>
              <a:rPr lang="tr-TR" dirty="0"/>
              <a:t> </a:t>
            </a:r>
            <a:r>
              <a:rPr lang="tr-TR" dirty="0" err="1"/>
              <a:t>blood</a:t>
            </a:r>
            <a:r>
              <a:rPr lang="tr-TR" dirty="0"/>
              <a:t> </a:t>
            </a:r>
            <a:r>
              <a:rPr lang="tr-TR" dirty="0" err="1"/>
              <a:t>volume</a:t>
            </a:r>
            <a:r>
              <a:rPr lang="tr-TR" dirty="0"/>
              <a:t> in </a:t>
            </a:r>
            <a:r>
              <a:rPr lang="tr-TR" dirty="0" err="1" smtClean="0"/>
              <a:t>humans</a:t>
            </a:r>
            <a:r>
              <a:rPr lang="tr-TR" dirty="0" smtClean="0"/>
              <a:t>/</a:t>
            </a:r>
            <a:r>
              <a:rPr lang="tr-TR" dirty="0" err="1" smtClean="0"/>
              <a:t>dogs</a:t>
            </a:r>
            <a:r>
              <a:rPr lang="tr-TR" dirty="0" smtClean="0"/>
              <a:t> </a:t>
            </a:r>
            <a:r>
              <a:rPr lang="tr-TR" dirty="0"/>
              <a:t>is </a:t>
            </a:r>
            <a:r>
              <a:rPr lang="tr-TR" b="1" dirty="0" smtClean="0"/>
              <a:t>8 % </a:t>
            </a:r>
            <a:r>
              <a:rPr lang="tr-TR" b="1" dirty="0"/>
              <a:t>of body </a:t>
            </a:r>
            <a:r>
              <a:rPr lang="tr-TR" b="1" dirty="0" err="1" smtClean="0"/>
              <a:t>weight</a:t>
            </a:r>
            <a:endParaRPr lang="tr-TR" b="1" dirty="0"/>
          </a:p>
          <a:p>
            <a:r>
              <a:rPr lang="tr-TR" dirty="0" err="1"/>
              <a:t>I</a:t>
            </a:r>
            <a:r>
              <a:rPr lang="tr-TR" dirty="0" err="1" smtClean="0"/>
              <a:t>n</a:t>
            </a:r>
            <a:r>
              <a:rPr lang="tr-TR" dirty="0" smtClean="0"/>
              <a:t> </a:t>
            </a:r>
            <a:r>
              <a:rPr lang="tr-TR" dirty="0" err="1" smtClean="0"/>
              <a:t>cats</a:t>
            </a:r>
            <a:r>
              <a:rPr lang="tr-TR" dirty="0" smtClean="0"/>
              <a:t> - 6-7% of body </a:t>
            </a:r>
            <a:r>
              <a:rPr lang="tr-TR" dirty="0" err="1" smtClean="0"/>
              <a:t>weight</a:t>
            </a:r>
            <a:endParaRPr lang="tr-TR" dirty="0" smtClean="0"/>
          </a:p>
          <a:p>
            <a:r>
              <a:rPr lang="tr-TR" dirty="0" smtClean="0"/>
              <a:t>O</a:t>
            </a:r>
            <a:r>
              <a:rPr lang="en-US" dirty="0" smtClean="0"/>
              <a:t>ne </a:t>
            </a:r>
            <a:r>
              <a:rPr lang="en-US" dirty="0"/>
              <a:t>can safely remove 20% of </a:t>
            </a:r>
            <a:r>
              <a:rPr lang="en-US" dirty="0" smtClean="0"/>
              <a:t>the</a:t>
            </a:r>
            <a:r>
              <a:rPr lang="tr-TR" dirty="0" smtClean="0"/>
              <a:t> </a:t>
            </a:r>
            <a:r>
              <a:rPr lang="en-US" dirty="0" smtClean="0"/>
              <a:t>blood </a:t>
            </a:r>
            <a:r>
              <a:rPr lang="en-US" dirty="0"/>
              <a:t>volume from an animal,</a:t>
            </a:r>
            <a:endParaRPr lang="tr-TR" dirty="0" smtClean="0"/>
          </a:p>
          <a:p>
            <a:pPr lvl="1"/>
            <a:r>
              <a:rPr lang="tr-TR" dirty="0" smtClean="0"/>
              <a:t>T</a:t>
            </a:r>
            <a:r>
              <a:rPr lang="en-US" dirty="0" smtClean="0"/>
              <a:t>he </a:t>
            </a:r>
            <a:r>
              <a:rPr lang="en-US" dirty="0"/>
              <a:t>average adult has a blood volume of about </a:t>
            </a:r>
            <a:r>
              <a:rPr lang="en-US" b="1" dirty="0"/>
              <a:t>5 </a:t>
            </a:r>
            <a:r>
              <a:rPr lang="en-US" b="1" dirty="0" smtClean="0"/>
              <a:t>liters. </a:t>
            </a:r>
            <a:endParaRPr lang="tr-TR" b="1" dirty="0" smtClean="0"/>
          </a:p>
          <a:p>
            <a:pPr lvl="1"/>
            <a:r>
              <a:rPr lang="tr-TR" u="sng" dirty="0"/>
              <a:t>https://www.omnicalculator.com/health/plasma-volume</a:t>
            </a:r>
            <a:endParaRPr lang="tr-TR" u="sng" dirty="0" smtClean="0"/>
          </a:p>
          <a:p>
            <a:pPr marL="342900" lvl="1" indent="-342900">
              <a:buFont typeface="Arial" pitchFamily="34" charset="0"/>
              <a:buChar char="•"/>
            </a:pPr>
            <a:r>
              <a:rPr lang="tr-TR" dirty="0" smtClean="0"/>
              <a:t>*</a:t>
            </a:r>
            <a:r>
              <a:rPr lang="en-US" sz="2300" dirty="0"/>
              <a:t>Racing Greyhounds may have higher blood volumes (110 to 114 mL/kg), possibly related to higher lean body mass.</a:t>
            </a:r>
            <a:endParaRPr lang="tr-TR" sz="2300" dirty="0"/>
          </a:p>
          <a:p>
            <a:endParaRPr lang="tr-TR" dirty="0"/>
          </a:p>
          <a:p>
            <a:endParaRPr lang="tr-TR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0" t="13466" r="2900" b="22000"/>
          <a:stretch/>
        </p:blipFill>
        <p:spPr bwMode="auto">
          <a:xfrm>
            <a:off x="4283968" y="1628800"/>
            <a:ext cx="1719072" cy="442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905" y="208944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0" t="39600" r="55025" b="46667"/>
          <a:stretch/>
        </p:blipFill>
        <p:spPr bwMode="auto">
          <a:xfrm>
            <a:off x="6300192" y="4145640"/>
            <a:ext cx="2507696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723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Main </a:t>
            </a:r>
            <a:r>
              <a:rPr lang="tr-TR" b="1" dirty="0" err="1" smtClean="0"/>
              <a:t>components</a:t>
            </a:r>
            <a:r>
              <a:rPr lang="tr-TR" b="1" dirty="0" smtClean="0"/>
              <a:t> of </a:t>
            </a:r>
            <a:r>
              <a:rPr lang="tr-TR" b="1" dirty="0" err="1" smtClean="0"/>
              <a:t>blood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has four main </a:t>
            </a:r>
            <a:r>
              <a:rPr lang="en-US" dirty="0" smtClean="0"/>
              <a:t>components:</a:t>
            </a:r>
            <a:endParaRPr lang="tr-TR" dirty="0"/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plasma</a:t>
            </a:r>
            <a:r>
              <a:rPr lang="en-US" dirty="0" smtClean="0"/>
              <a:t>,</a:t>
            </a:r>
            <a:endParaRPr lang="tr-TR" dirty="0"/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red </a:t>
            </a:r>
            <a:r>
              <a:rPr lang="en-US" b="1" dirty="0"/>
              <a:t>blood cells</a:t>
            </a:r>
            <a:r>
              <a:rPr lang="en-US" dirty="0"/>
              <a:t>, </a:t>
            </a:r>
            <a:endParaRPr lang="tr-TR" dirty="0"/>
          </a:p>
          <a:p>
            <a:pPr marL="971550" lvl="1" indent="-514350">
              <a:buFont typeface="+mj-lt"/>
              <a:buAutoNum type="arabicPeriod"/>
            </a:pPr>
            <a:r>
              <a:rPr lang="en-US" b="1" dirty="0" smtClean="0"/>
              <a:t>white </a:t>
            </a:r>
            <a:r>
              <a:rPr lang="en-US" b="1" dirty="0"/>
              <a:t>blood cells</a:t>
            </a:r>
            <a:r>
              <a:rPr lang="en-US" dirty="0"/>
              <a:t>, </a:t>
            </a:r>
            <a:r>
              <a:rPr lang="en-US" dirty="0" smtClean="0"/>
              <a:t>and</a:t>
            </a:r>
            <a:endParaRPr lang="tr-TR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 </a:t>
            </a:r>
            <a:r>
              <a:rPr lang="en-US" b="1" dirty="0"/>
              <a:t>platelets</a:t>
            </a:r>
            <a:r>
              <a:rPr lang="en-US" dirty="0"/>
              <a:t>.</a:t>
            </a:r>
            <a:endParaRPr lang="tr-TR" dirty="0"/>
          </a:p>
        </p:txBody>
      </p:sp>
      <p:pic>
        <p:nvPicPr>
          <p:cNvPr id="4" name="Picture 4" descr="Blood plasma - HORI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512" y="2100962"/>
            <a:ext cx="4392488" cy="323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67" y="4288839"/>
            <a:ext cx="3203257" cy="2088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5573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34" t="26074" r="25000" b="15259"/>
          <a:stretch/>
        </p:blipFill>
        <p:spPr bwMode="auto">
          <a:xfrm>
            <a:off x="899592" y="476672"/>
            <a:ext cx="6408712" cy="5929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69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/>
              <a:t>Major</a:t>
            </a:r>
            <a:r>
              <a:rPr lang="tr-TR" b="1" dirty="0" smtClean="0"/>
              <a:t> </a:t>
            </a:r>
            <a:r>
              <a:rPr lang="tr-TR" b="1" dirty="0" err="1" smtClean="0"/>
              <a:t>Functions</a:t>
            </a:r>
            <a:r>
              <a:rPr lang="tr-TR" b="1" dirty="0" smtClean="0"/>
              <a:t> of Blood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600201"/>
            <a:ext cx="4474840" cy="4493096"/>
          </a:xfrm>
        </p:spPr>
        <p:txBody>
          <a:bodyPr>
            <a:normAutofit fontScale="92500"/>
          </a:bodyPr>
          <a:lstStyle/>
          <a:p>
            <a:r>
              <a:rPr lang="tr-TR" b="1" dirty="0" err="1" smtClean="0"/>
              <a:t>Transportation</a:t>
            </a:r>
            <a:r>
              <a:rPr lang="tr-TR" dirty="0" err="1" smtClean="0"/>
              <a:t>-nutrients</a:t>
            </a:r>
            <a:r>
              <a:rPr lang="tr-TR" dirty="0" smtClean="0"/>
              <a:t> (</a:t>
            </a:r>
            <a:r>
              <a:rPr lang="tr-TR" dirty="0" err="1" smtClean="0"/>
              <a:t>glucose</a:t>
            </a:r>
            <a:r>
              <a:rPr lang="tr-TR" dirty="0" smtClean="0"/>
              <a:t>, </a:t>
            </a:r>
            <a:r>
              <a:rPr lang="tr-TR" dirty="0" err="1" smtClean="0"/>
              <a:t>aminoacid</a:t>
            </a:r>
            <a:r>
              <a:rPr lang="tr-TR" dirty="0" smtClean="0"/>
              <a:t>, </a:t>
            </a:r>
            <a:r>
              <a:rPr lang="tr-TR" dirty="0" err="1" smtClean="0"/>
              <a:t>fatty</a:t>
            </a:r>
            <a:r>
              <a:rPr lang="tr-TR" dirty="0" smtClean="0"/>
              <a:t> </a:t>
            </a:r>
            <a:r>
              <a:rPr lang="tr-TR" dirty="0" err="1" smtClean="0"/>
              <a:t>acid</a:t>
            </a:r>
            <a:r>
              <a:rPr lang="tr-TR" dirty="0" smtClean="0"/>
              <a:t>)</a:t>
            </a:r>
          </a:p>
          <a:p>
            <a:pPr lvl="1"/>
            <a:r>
              <a:rPr lang="tr-TR" dirty="0" err="1"/>
              <a:t>W</a:t>
            </a:r>
            <a:r>
              <a:rPr lang="tr-TR" dirty="0" err="1" smtClean="0"/>
              <a:t>aste</a:t>
            </a:r>
            <a:r>
              <a:rPr lang="tr-TR" dirty="0" smtClean="0"/>
              <a:t> </a:t>
            </a:r>
            <a:r>
              <a:rPr lang="tr-TR" dirty="0" err="1" smtClean="0"/>
              <a:t>products</a:t>
            </a:r>
            <a:r>
              <a:rPr lang="tr-TR" dirty="0" smtClean="0"/>
              <a:t>: CO2, </a:t>
            </a:r>
            <a:r>
              <a:rPr lang="tr-TR" dirty="0" err="1" smtClean="0"/>
              <a:t>urea</a:t>
            </a:r>
            <a:r>
              <a:rPr lang="tr-TR" dirty="0" smtClean="0"/>
              <a:t>, </a:t>
            </a:r>
            <a:r>
              <a:rPr lang="tr-TR" dirty="0" err="1" smtClean="0"/>
              <a:t>lactic</a:t>
            </a:r>
            <a:r>
              <a:rPr lang="tr-TR" dirty="0" smtClean="0"/>
              <a:t> </a:t>
            </a:r>
            <a:r>
              <a:rPr lang="tr-TR" dirty="0" err="1" smtClean="0"/>
              <a:t>acid</a:t>
            </a:r>
            <a:r>
              <a:rPr lang="tr-TR" dirty="0" smtClean="0"/>
              <a:t> </a:t>
            </a:r>
            <a:r>
              <a:rPr lang="tr-TR" dirty="0" err="1" smtClean="0"/>
              <a:t>etc</a:t>
            </a:r>
            <a:r>
              <a:rPr lang="tr-TR" dirty="0" smtClean="0"/>
              <a:t>.</a:t>
            </a:r>
          </a:p>
          <a:p>
            <a:pPr lvl="1"/>
            <a:r>
              <a:rPr lang="tr-TR" dirty="0" smtClean="0"/>
              <a:t>O2</a:t>
            </a:r>
          </a:p>
          <a:p>
            <a:r>
              <a:rPr lang="tr-TR" b="1" dirty="0" err="1" smtClean="0"/>
              <a:t>Defence</a:t>
            </a:r>
            <a:r>
              <a:rPr lang="tr-TR" dirty="0" smtClean="0"/>
              <a:t>-WBC</a:t>
            </a:r>
          </a:p>
          <a:p>
            <a:r>
              <a:rPr lang="tr-TR" b="1" dirty="0" err="1" smtClean="0"/>
              <a:t>Maintenance</a:t>
            </a:r>
            <a:r>
              <a:rPr lang="tr-TR" b="1" dirty="0" smtClean="0"/>
              <a:t> of </a:t>
            </a:r>
            <a:r>
              <a:rPr lang="tr-TR" b="1" dirty="0" err="1" smtClean="0"/>
              <a:t>Homeostasis</a:t>
            </a:r>
            <a:r>
              <a:rPr lang="tr-TR" b="1" dirty="0" smtClean="0"/>
              <a:t>-</a:t>
            </a:r>
            <a:r>
              <a:rPr lang="tr-TR" dirty="0" smtClean="0"/>
              <a:t>body </a:t>
            </a:r>
            <a:r>
              <a:rPr lang="tr-TR" dirty="0" err="1" smtClean="0"/>
              <a:t>pH</a:t>
            </a:r>
            <a:endParaRPr lang="tr-TR" dirty="0" smtClean="0"/>
          </a:p>
          <a:p>
            <a:r>
              <a:rPr lang="tr-TR" b="1" dirty="0" err="1" smtClean="0"/>
              <a:t>Regulating</a:t>
            </a:r>
            <a:r>
              <a:rPr lang="tr-TR" b="1" dirty="0" smtClean="0"/>
              <a:t> body </a:t>
            </a:r>
            <a:r>
              <a:rPr lang="tr-TR" b="1" dirty="0" err="1" smtClean="0"/>
              <a:t>temperature</a:t>
            </a:r>
            <a:endParaRPr lang="tr-TR" b="1" dirty="0" smtClean="0"/>
          </a:p>
          <a:p>
            <a:r>
              <a:rPr lang="tr-TR" b="1" dirty="0" err="1" smtClean="0"/>
              <a:t>Messanger</a:t>
            </a:r>
            <a:r>
              <a:rPr lang="tr-TR" b="1" dirty="0" smtClean="0"/>
              <a:t> </a:t>
            </a:r>
            <a:r>
              <a:rPr lang="tr-TR" dirty="0" err="1" smtClean="0"/>
              <a:t>function-hormones</a:t>
            </a:r>
            <a:r>
              <a:rPr lang="tr-TR" dirty="0" smtClean="0"/>
              <a:t>, </a:t>
            </a:r>
            <a:r>
              <a:rPr lang="tr-TR" dirty="0" err="1" smtClean="0"/>
              <a:t>signaling</a:t>
            </a:r>
            <a:r>
              <a:rPr lang="tr-TR" dirty="0" smtClean="0"/>
              <a:t> </a:t>
            </a:r>
            <a:r>
              <a:rPr lang="tr-TR" dirty="0" err="1" smtClean="0"/>
              <a:t>tissue</a:t>
            </a:r>
            <a:r>
              <a:rPr lang="tr-TR" dirty="0" smtClean="0"/>
              <a:t> </a:t>
            </a:r>
            <a:r>
              <a:rPr lang="tr-TR" dirty="0" err="1" smtClean="0"/>
              <a:t>damage</a:t>
            </a:r>
            <a:endParaRPr lang="tr-TR" dirty="0" smtClean="0"/>
          </a:p>
          <a:p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060848"/>
            <a:ext cx="3672408" cy="2497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206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tlik">
  <a:themeElements>
    <a:clrScheme name="Netlik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tli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2198</TotalTime>
  <Words>1308</Words>
  <Application>Microsoft Office PowerPoint</Application>
  <PresentationFormat>Ekran Gösterisi (4:3)</PresentationFormat>
  <Paragraphs>201</Paragraphs>
  <Slides>48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48</vt:i4>
      </vt:variant>
    </vt:vector>
  </HeadingPairs>
  <TitlesOfParts>
    <vt:vector size="49" baseType="lpstr">
      <vt:lpstr>Netlik</vt:lpstr>
      <vt:lpstr>HEMATOLOGY</vt:lpstr>
      <vt:lpstr>BOOK SUGGESTION LIST</vt:lpstr>
      <vt:lpstr>DEFINITION</vt:lpstr>
      <vt:lpstr>WHAT IS BLOOD?</vt:lpstr>
      <vt:lpstr>Correct answer is…</vt:lpstr>
      <vt:lpstr>Blood Volume</vt:lpstr>
      <vt:lpstr>Main components of blood</vt:lpstr>
      <vt:lpstr>PowerPoint Sunusu</vt:lpstr>
      <vt:lpstr>Major Functions of Blood</vt:lpstr>
      <vt:lpstr>Is blood always red?</vt:lpstr>
      <vt:lpstr>The correct answer is…</vt:lpstr>
      <vt:lpstr>Small Brake</vt:lpstr>
      <vt:lpstr>Ever wondered why blood vessels appear blue?</vt:lpstr>
      <vt:lpstr>Erythropoiesis</vt:lpstr>
      <vt:lpstr>Erythrocytes</vt:lpstr>
      <vt:lpstr>Erythrocytes</vt:lpstr>
      <vt:lpstr>Functions</vt:lpstr>
      <vt:lpstr>Hemoglobin</vt:lpstr>
      <vt:lpstr>Hemoglobin</vt:lpstr>
      <vt:lpstr>Hemoglobin Compounds</vt:lpstr>
      <vt:lpstr>BLOOD PH</vt:lpstr>
      <vt:lpstr>Life span of RBCs</vt:lpstr>
      <vt:lpstr>WHAT HAVE WE LEARNED ?</vt:lpstr>
      <vt:lpstr>PowerPoint Sunusu</vt:lpstr>
      <vt:lpstr>PowerPoint Sunusu</vt:lpstr>
      <vt:lpstr>White Blood Cells (Leukocytes)</vt:lpstr>
      <vt:lpstr>TWO CLASSES</vt:lpstr>
      <vt:lpstr>GRANULOCYTES</vt:lpstr>
      <vt:lpstr>NEUTROPHILS</vt:lpstr>
      <vt:lpstr>EOSINOPHILS</vt:lpstr>
      <vt:lpstr>BASOPHILS</vt:lpstr>
      <vt:lpstr>AGRANULCYTES</vt:lpstr>
      <vt:lpstr>LYMPHOCYTES</vt:lpstr>
      <vt:lpstr>MONOCYTES</vt:lpstr>
      <vt:lpstr>Summary</vt:lpstr>
      <vt:lpstr>PLATELETS</vt:lpstr>
      <vt:lpstr>FUNCTIONS OF PLATELETS</vt:lpstr>
      <vt:lpstr>BLOOD GROUPS</vt:lpstr>
      <vt:lpstr>PowerPoint Sunusu</vt:lpstr>
      <vt:lpstr>BLOOD GROUPS IN DOGS (DEA)</vt:lpstr>
      <vt:lpstr>Blood Types Feline</vt:lpstr>
      <vt:lpstr> Cross-matching</vt:lpstr>
      <vt:lpstr>Major Cross-Match</vt:lpstr>
      <vt:lpstr>Minor Cross Match</vt:lpstr>
      <vt:lpstr>Coombs Test</vt:lpstr>
      <vt:lpstr>Cross-matching - Canine</vt:lpstr>
      <vt:lpstr>Cross-matching - Feline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Yasemin Demirbaş</dc:creator>
  <cp:lastModifiedBy>Yasemin Demirbaş</cp:lastModifiedBy>
  <cp:revision>89</cp:revision>
  <dcterms:created xsi:type="dcterms:W3CDTF">2020-09-18T13:56:57Z</dcterms:created>
  <dcterms:modified xsi:type="dcterms:W3CDTF">2021-10-05T09:15:19Z</dcterms:modified>
</cp:coreProperties>
</file>