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272" r:id="rId2"/>
    <p:sldId id="436" r:id="rId3"/>
    <p:sldId id="437" r:id="rId4"/>
    <p:sldId id="438" r:id="rId5"/>
    <p:sldId id="439" r:id="rId6"/>
    <p:sldId id="440" r:id="rId7"/>
    <p:sldId id="441" r:id="rId8"/>
    <p:sldId id="442" r:id="rId9"/>
    <p:sldId id="446" r:id="rId10"/>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OLUMLU ETKİLERİ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endParaRPr lang="tr-TR" b="1" dirty="0"/>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Turizmin mevcut tarihi yöre, anıt ve yapıların iyileştirilmesi </a:t>
            </a:r>
            <a:r>
              <a:rPr lang="tr-TR" i="1" dirty="0">
                <a:latin typeface="Times New Roman" panose="02020603050405020304" pitchFamily="18" charset="0"/>
                <a:cs typeface="Times New Roman" panose="02020603050405020304" pitchFamily="18" charset="0"/>
              </a:rPr>
              <a:t>(restorasyonu)</a:t>
            </a:r>
            <a:r>
              <a:rPr lang="tr-TR" dirty="0">
                <a:latin typeface="Times New Roman" panose="02020603050405020304" pitchFamily="18" charset="0"/>
                <a:cs typeface="Times New Roman" panose="02020603050405020304" pitchFamily="18" charset="0"/>
              </a:rPr>
              <a:t> yönünde itici bir güç olmasından kaynaklanmaktadır. Turizm bu yönüyle tarihi öneme sahip alanların korunmasına olumlu yönde katkıda bulunmaktadır. Bunun nedeni de turizmin bu yöreleri çekim öğesi olarak kullanmasıdır. Bilindiği gibi, turizm talebini oluşturan en önemli öğelerden birisi, tarihi yöre ve anıtlar olmaktadır. Bu olumlu etkileşim doğrudan doğruya ekonomik amaçlardan doğmaktadır. Örneğin, Türkiye’de Efes Antik kentinin yeniden gün yüzüne çıkarılmasında turizm olgusunun etkisi yadsınamaz. Aynı şekilde, eski mimari yapıtların restorasyonu, geleneksel ev tiplerinin korunması turizmin olumlu etkileri olarak sayılabilir.</a:t>
            </a:r>
          </a:p>
          <a:p>
            <a:pPr lvl="0"/>
            <a:endParaRPr lang="tr-TR" dirty="0"/>
          </a:p>
        </p:txBody>
      </p:sp>
    </p:spTree>
    <p:extLst>
      <p:ext uri="{BB962C8B-B14F-4D97-AF65-F5344CB8AC3E}">
        <p14:creationId xmlns:p14="http://schemas.microsoft.com/office/powerpoint/2010/main" val="2393297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endParaRPr lang="tr-TR" b="1" dirty="0"/>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Eski yapıtların yeni kimlikleriyle bugün de yaşamalarını sağlayacak düzenlemelere gidilmesini özendirmesidir. Eski hanlar, kışlalar, sarnıçlar, kaleler restore edilerek otel, restoran vb. tesislere dönüştürülmektedir. Böylelikle bu tür yeni düzenlemeler bir turistik çekicilik arz ederken, yapının da ayakta kalması sağlanmaktadır. Türkiye’de Turing ve Otomobil Kurumu’nun İstanbul’da restore ederek kullanıma açtığı </a:t>
            </a:r>
            <a:r>
              <a:rPr lang="tr-TR" dirty="0" err="1">
                <a:latin typeface="Times New Roman" panose="02020603050405020304" pitchFamily="18" charset="0"/>
                <a:cs typeface="Times New Roman" panose="02020603050405020304" pitchFamily="18" charset="0"/>
              </a:rPr>
              <a:t>Soğukçeşme</a:t>
            </a:r>
            <a:r>
              <a:rPr lang="tr-TR" dirty="0">
                <a:latin typeface="Times New Roman" panose="02020603050405020304" pitchFamily="18" charset="0"/>
                <a:cs typeface="Times New Roman" panose="02020603050405020304" pitchFamily="18" charset="0"/>
              </a:rPr>
              <a:t> Sokağı, Yerebatan Sarayı, Malta Köşkü, Sarı Köşk, Pembe Köşk, </a:t>
            </a:r>
            <a:r>
              <a:rPr lang="tr-TR" dirty="0" err="1">
                <a:latin typeface="Times New Roman" panose="02020603050405020304" pitchFamily="18" charset="0"/>
                <a:cs typeface="Times New Roman" panose="02020603050405020304" pitchFamily="18" charset="0"/>
              </a:rPr>
              <a:t>Hidiv</a:t>
            </a:r>
            <a:r>
              <a:rPr lang="tr-TR" dirty="0">
                <a:latin typeface="Times New Roman" panose="02020603050405020304" pitchFamily="18" charset="0"/>
                <a:cs typeface="Times New Roman" panose="02020603050405020304" pitchFamily="18" charset="0"/>
              </a:rPr>
              <a:t> Kasrı ile Antalya Kaleiçi yapıları turizmin bu yöndeki olumlu etkisine örnek olarak gösterilebilir.</a:t>
            </a:r>
          </a:p>
          <a:p>
            <a:pPr lvl="0"/>
            <a:endParaRPr lang="tr-TR" dirty="0"/>
          </a:p>
        </p:txBody>
      </p:sp>
      <p:sp>
        <p:nvSpPr>
          <p:cNvPr id="6" name="Unvan 1">
            <a:extLst>
              <a:ext uri="{FF2B5EF4-FFF2-40B4-BE49-F238E27FC236}">
                <a16:creationId xmlns:a16="http://schemas.microsoft.com/office/drawing/2014/main" id="{07655288-B185-434E-8838-B4D3627D26EE}"/>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OLUMLU ETKİLERİ</a:t>
            </a:r>
          </a:p>
        </p:txBody>
      </p:sp>
    </p:spTree>
    <p:extLst>
      <p:ext uri="{BB962C8B-B14F-4D97-AF65-F5344CB8AC3E}">
        <p14:creationId xmlns:p14="http://schemas.microsoft.com/office/powerpoint/2010/main" val="1233230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endParaRPr lang="tr-TR" b="1" dirty="0"/>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Çevrenin korunmasına hız verilmesidir. Yukarıda da belirttiğimiz gibi turizmin pazarlamasını yaptığı, daha doğrusu satışından para kazandığı en önemli meta, çevredir. Bu nedenle, turizmin hizmetine sunmak amacıyla pek çok ülkede ulusal parklar, koruma alanları, doğal ve tarihi değerler bulunmakta ve bu kaynakların korunmasına yönelik politikalar geliştirilmektedir.</a:t>
            </a:r>
          </a:p>
          <a:p>
            <a:pPr lvl="0"/>
            <a:endParaRPr lang="tr-TR" dirty="0"/>
          </a:p>
        </p:txBody>
      </p:sp>
      <p:sp>
        <p:nvSpPr>
          <p:cNvPr id="6" name="Unvan 1">
            <a:extLst>
              <a:ext uri="{FF2B5EF4-FFF2-40B4-BE49-F238E27FC236}">
                <a16:creationId xmlns:a16="http://schemas.microsoft.com/office/drawing/2014/main" id="{2C2B416A-8A7C-4A03-870D-25A38EE790CA}"/>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OLUMLU ETKİLERİ</a:t>
            </a:r>
          </a:p>
        </p:txBody>
      </p:sp>
    </p:spTree>
    <p:extLst>
      <p:ext uri="{BB962C8B-B14F-4D97-AF65-F5344CB8AC3E}">
        <p14:creationId xmlns:p14="http://schemas.microsoft.com/office/powerpoint/2010/main" val="105133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endParaRPr lang="tr-TR" b="1" dirty="0"/>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Çevre korunmasına ilişkin önlemlere planlama ve yönetsel bir boyut eklenmesi yönündedir. Çünkü, uluslararası turizm talebinin artırılabilmesi ve bu talebin sürekli kılınabilmesi, çevresel değerlerin varlıklarını sürdürmelerine bağlıdır. Bu amaçla alınan önlemlerin boyutları ve nitelikleri ülkeden ülkeye farklılık göstermektedir. Bu farklılık, söz konusu ülkenin çevre kavramına yaklaşımından korunması amaçlanan varlıkların önemine, bunlardan yararlanılma yoğunluğundan ülkenin sahip olduğu yönetsel yapıya kadar çeşitli etkenler dikkate alınarak belirlenmektedir. Ancak, bütün koruma konusundaki duyarlılığa karşın, çoğunlukla önlemlerin alınmasında geç kalınmakta, bu nedenle de çevre varlıklarının bozulması tehlikesi ortaya çıkmaktadır.</a:t>
            </a:r>
          </a:p>
          <a:p>
            <a:pPr lvl="0"/>
            <a:endParaRPr lang="tr-TR" dirty="0"/>
          </a:p>
        </p:txBody>
      </p:sp>
      <p:sp>
        <p:nvSpPr>
          <p:cNvPr id="6" name="Unvan 1">
            <a:extLst>
              <a:ext uri="{FF2B5EF4-FFF2-40B4-BE49-F238E27FC236}">
                <a16:creationId xmlns:a16="http://schemas.microsoft.com/office/drawing/2014/main" id="{47DECB06-5ED4-4A0B-A46C-07A8BBFF0C96}"/>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OLUMLU ETKİLERİ</a:t>
            </a:r>
          </a:p>
        </p:txBody>
      </p:sp>
    </p:spTree>
    <p:extLst>
      <p:ext uri="{BB962C8B-B14F-4D97-AF65-F5344CB8AC3E}">
        <p14:creationId xmlns:p14="http://schemas.microsoft.com/office/powerpoint/2010/main" val="876258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endParaRPr lang="tr-TR" b="1" dirty="0"/>
          </a:p>
          <a:p>
            <a:pPr algn="just">
              <a:buFont typeface="Wingdings" panose="05000000000000000000" pitchFamily="2" charset="2"/>
              <a:buChar char="Ø"/>
            </a:pPr>
            <a:r>
              <a:rPr lang="tr-TR" b="1" dirty="0">
                <a:latin typeface="Times New Roman" panose="02020603050405020304" pitchFamily="18" charset="0"/>
                <a:cs typeface="Times New Roman" panose="02020603050405020304" pitchFamily="18" charset="0"/>
              </a:rPr>
              <a:t>Doğal çevrenin </a:t>
            </a:r>
            <a:r>
              <a:rPr lang="tr-TR" b="1" dirty="0" err="1">
                <a:latin typeface="Times New Roman" panose="02020603050405020304" pitchFamily="18" charset="0"/>
                <a:cs typeface="Times New Roman" panose="02020603050405020304" pitchFamily="18" charset="0"/>
              </a:rPr>
              <a:t>tahribatı:</a:t>
            </a:r>
            <a:r>
              <a:rPr lang="tr-TR" dirty="0" err="1">
                <a:latin typeface="Times New Roman" panose="02020603050405020304" pitchFamily="18" charset="0"/>
                <a:cs typeface="Times New Roman" panose="02020603050405020304" pitchFamily="18" charset="0"/>
              </a:rPr>
              <a:t>Turizm</a:t>
            </a:r>
            <a:r>
              <a:rPr lang="tr-TR" dirty="0">
                <a:latin typeface="Times New Roman" panose="02020603050405020304" pitchFamily="18" charset="0"/>
                <a:cs typeface="Times New Roman" panose="02020603050405020304" pitchFamily="18" charset="0"/>
              </a:rPr>
              <a:t> sektörünün gelişmesi doğal dengeyi tahrip etmekte ve çevre üzerinde fiziksel tahribat yapmaktadır.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b="1" dirty="0">
                <a:latin typeface="Times New Roman" panose="02020603050405020304" pitchFamily="18" charset="0"/>
                <a:cs typeface="Times New Roman" panose="02020603050405020304" pitchFamily="18" charset="0"/>
              </a:rPr>
              <a:t>Doğal manzaranın </a:t>
            </a:r>
            <a:r>
              <a:rPr lang="tr-TR" b="1" dirty="0" err="1">
                <a:latin typeface="Times New Roman" panose="02020603050405020304" pitchFamily="18" charset="0"/>
                <a:cs typeface="Times New Roman" panose="02020603050405020304" pitchFamily="18" charset="0"/>
              </a:rPr>
              <a:t>bayağılaşması:</a:t>
            </a:r>
            <a:r>
              <a:rPr lang="tr-TR" dirty="0" err="1">
                <a:latin typeface="Times New Roman" panose="02020603050405020304" pitchFamily="18" charset="0"/>
                <a:cs typeface="Times New Roman" panose="02020603050405020304" pitchFamily="18" charset="0"/>
              </a:rPr>
              <a:t>Turizm</a:t>
            </a:r>
            <a:r>
              <a:rPr lang="tr-TR" dirty="0">
                <a:latin typeface="Times New Roman" panose="02020603050405020304" pitchFamily="18" charset="0"/>
                <a:cs typeface="Times New Roman" panose="02020603050405020304" pitchFamily="18" charset="0"/>
              </a:rPr>
              <a:t> doğal manzaranın bayağılaşmasına neden olmaktadır. Yağma edilen kıyılar doğaya uymayan anarşik yapılar gibi. Kıyılardaki konaklama tesisleri, yüzme havuzları, yat limanları, dağ yolları, teleferik, telesiyej vb. tesisler, hem doğal görünümü değiştirmekte, hem de tarihi ve arkeolojik değerlerle uyumsuzluk yaratmaktadır.</a:t>
            </a:r>
          </a:p>
          <a:p>
            <a:pPr algn="just">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b="1" dirty="0">
                <a:latin typeface="Times New Roman" panose="02020603050405020304" pitchFamily="18" charset="0"/>
                <a:cs typeface="Times New Roman" panose="02020603050405020304" pitchFamily="18" charset="0"/>
              </a:rPr>
              <a:t>SIT alanları kirlenmesi</a:t>
            </a:r>
            <a:r>
              <a:rPr lang="tr-TR" dirty="0">
                <a:latin typeface="Times New Roman" panose="02020603050405020304" pitchFamily="18" charset="0"/>
                <a:cs typeface="Times New Roman" panose="02020603050405020304" pitchFamily="18" charset="0"/>
              </a:rPr>
              <a:t>: Turizm, tarihi SİT alanlarının maddesel olarak kirlenmesine neden olmaktadır. Piknik artıkları gibi.</a:t>
            </a:r>
          </a:p>
          <a:p>
            <a:pPr lvl="0"/>
            <a:endParaRPr lang="tr-TR" dirty="0"/>
          </a:p>
        </p:txBody>
      </p:sp>
      <p:sp>
        <p:nvSpPr>
          <p:cNvPr id="6" name="Unvan 1">
            <a:extLst>
              <a:ext uri="{FF2B5EF4-FFF2-40B4-BE49-F238E27FC236}">
                <a16:creationId xmlns:a16="http://schemas.microsoft.com/office/drawing/2014/main" id="{47DECB06-5ED4-4A0B-A46C-07A8BBFF0C96}"/>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OLUMSUZ ETKİLERİ</a:t>
            </a:r>
          </a:p>
        </p:txBody>
      </p:sp>
    </p:spTree>
    <p:extLst>
      <p:ext uri="{BB962C8B-B14F-4D97-AF65-F5344CB8AC3E}">
        <p14:creationId xmlns:p14="http://schemas.microsoft.com/office/powerpoint/2010/main" val="509843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pPr algn="just">
              <a:buFont typeface="Wingdings" panose="05000000000000000000" pitchFamily="2" charset="2"/>
              <a:buChar char="Ø"/>
            </a:pPr>
            <a:r>
              <a:rPr lang="tr-TR" sz="2400" b="1" dirty="0">
                <a:latin typeface="Times New Roman" panose="02020603050405020304" pitchFamily="18" charset="0"/>
                <a:cs typeface="Times New Roman" panose="02020603050405020304" pitchFamily="18" charset="0"/>
              </a:rPr>
              <a:t>Çöp ve atıklar sorunu:</a:t>
            </a:r>
            <a:r>
              <a:rPr lang="tr-TR" sz="2400" dirty="0">
                <a:latin typeface="Times New Roman" panose="02020603050405020304" pitchFamily="18" charset="0"/>
                <a:cs typeface="Times New Roman" panose="02020603050405020304" pitchFamily="18" charset="0"/>
              </a:rPr>
              <a:t> Turistik mal ve hizmetlerin üretim ve tüketiminden arta kalan zararlı artıklar, çoğu kez, doğayı kirlettiği kadar, kişilerin sağlığı için de tehlike oluşturmaktadır. Altyapısı yeterli olmayan turistik yörelerde yoğunlaşma nedeniyle ortaya çıkan çöplerin toplanamaması, kanalizasyon sularının denize boşaltılması gibi. Turizmin plansız olarak gelişmesinin bir sonucu olarak ortaya çıkan nüfus artışı ve aşırı yapılaşmalar, başta kıyılar olmak üzere bütün su kaynaklarını kirletmektedir. Altyapı eksikliği nedeniyle kirlenmiş olan içme ve kullanma sularının işletmelerde kullanılması ile salgın hastalıklar ortaya çıkmaktadır. Su kaynaklarının kirlenmesine ek olarak verimli tarım arazileri ve bölgesel bitki örtüsü </a:t>
            </a:r>
            <a:r>
              <a:rPr lang="tr-TR" sz="2400" i="1" dirty="0">
                <a:latin typeface="Times New Roman" panose="02020603050405020304" pitchFamily="18" charset="0"/>
                <a:cs typeface="Times New Roman" panose="02020603050405020304" pitchFamily="18" charset="0"/>
              </a:rPr>
              <a:t>(flora)</a:t>
            </a:r>
            <a:r>
              <a:rPr lang="tr-TR" sz="2400" dirty="0">
                <a:latin typeface="Times New Roman" panose="02020603050405020304" pitchFamily="18" charset="0"/>
                <a:cs typeface="Times New Roman" panose="02020603050405020304" pitchFamily="18" charset="0"/>
              </a:rPr>
              <a:t> ve hayvan topluluğu </a:t>
            </a:r>
            <a:r>
              <a:rPr lang="tr-TR" sz="2400" i="1" dirty="0">
                <a:latin typeface="Times New Roman" panose="02020603050405020304" pitchFamily="18" charset="0"/>
                <a:cs typeface="Times New Roman" panose="02020603050405020304" pitchFamily="18" charset="0"/>
              </a:rPr>
              <a:t>(fauna)</a:t>
            </a:r>
            <a:r>
              <a:rPr lang="tr-TR" sz="2400" dirty="0">
                <a:latin typeface="Times New Roman" panose="02020603050405020304" pitchFamily="18" charset="0"/>
                <a:cs typeface="Times New Roman" panose="02020603050405020304" pitchFamily="18" charset="0"/>
              </a:rPr>
              <a:t> yapısı da zarar görmektedir. Ormanların tahribi, ormanlık alanlarda avlanma, inşaat ve ulaştırma yatırımları faaliyetleri bitki örtüsüne ve yabani hayvan nesline zarar vermektedir. Kıyılardaki deniz araçları barınakları, gezinti yolları, deniz hayvanları neslinin tükenmesine yol açmaktadır. Bazı göl ve akarsu kıyılarındaki sazlık alanların kaldırılması da buralardaki canlı yaşamının yok olmasına neden olmaktadır. Sonuçta da bölge, turistik çekiciliğini yitirmektedir.</a:t>
            </a:r>
          </a:p>
          <a:p>
            <a:pPr lvl="0"/>
            <a:endParaRPr lang="tr-TR" dirty="0"/>
          </a:p>
        </p:txBody>
      </p:sp>
      <p:sp>
        <p:nvSpPr>
          <p:cNvPr id="6" name="Unvan 1">
            <a:extLst>
              <a:ext uri="{FF2B5EF4-FFF2-40B4-BE49-F238E27FC236}">
                <a16:creationId xmlns:a16="http://schemas.microsoft.com/office/drawing/2014/main" id="{47DECB06-5ED4-4A0B-A46C-07A8BBFF0C96}"/>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OLUMSUZ ETKİLERİ</a:t>
            </a:r>
          </a:p>
        </p:txBody>
      </p:sp>
    </p:spTree>
    <p:extLst>
      <p:ext uri="{BB962C8B-B14F-4D97-AF65-F5344CB8AC3E}">
        <p14:creationId xmlns:p14="http://schemas.microsoft.com/office/powerpoint/2010/main" val="391636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117764" y="1353127"/>
            <a:ext cx="11956472" cy="5421746"/>
          </a:xfrm>
        </p:spPr>
        <p:txBody>
          <a:bodyPr>
            <a:noAutofit/>
          </a:bodyPr>
          <a:lstStyle/>
          <a:p>
            <a:pPr algn="just"/>
            <a:r>
              <a:rPr lang="tr-TR" b="1" dirty="0">
                <a:latin typeface="Times New Roman" panose="02020603050405020304" pitchFamily="18" charset="0"/>
                <a:cs typeface="Times New Roman" panose="02020603050405020304" pitchFamily="18" charset="0"/>
              </a:rPr>
              <a:t>Ses kirliliği: </a:t>
            </a:r>
            <a:r>
              <a:rPr lang="tr-TR" dirty="0">
                <a:latin typeface="Times New Roman" panose="02020603050405020304" pitchFamily="18" charset="0"/>
                <a:cs typeface="Times New Roman" panose="02020603050405020304" pitchFamily="18" charset="0"/>
              </a:rPr>
              <a:t>Turizmin fiziksel çevre üzerindeki diğer bir olumsuz etkisi de, çevreyi rahatsız eden bir unsur olarak ele alınması gereken, gürültüdür. Ses kirliliği, uçakların inip kalkması, taşıt araçlarının çıkardığı sesler ve inşaat çalışmaları buna örnek verilebilir. Ayrıca, bölgesel yoğunlaşma nedeniyle artan taşıt araçlarından çıkan egzoz gazları ekolojik dengenin bozulmasına neden olmaktadır.</a:t>
            </a:r>
          </a:p>
          <a:p>
            <a:pPr algn="just"/>
            <a:endParaRPr lang="tr-TR"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Betonlaşma: </a:t>
            </a:r>
            <a:r>
              <a:rPr lang="tr-TR" dirty="0">
                <a:latin typeface="Times New Roman" panose="02020603050405020304" pitchFamily="18" charset="0"/>
                <a:cs typeface="Times New Roman" panose="02020603050405020304" pitchFamily="18" charset="0"/>
              </a:rPr>
              <a:t>Turizm yalnızca sahil kıyısında değil, yoğunlaşmanın olduğu tüm yörelerde düzensiz kentleşmeye neden olmaktadır. Antalya, Mersin, Bodrum, Marmaris, Alanya, Kuşadası, Çeşme, Fethiye, Side gibi turizm merkezlerinin beton kentler görünümü almaları gibi.</a:t>
            </a:r>
          </a:p>
          <a:p>
            <a:pPr lvl="0"/>
            <a:endParaRPr lang="tr-TR" dirty="0"/>
          </a:p>
        </p:txBody>
      </p:sp>
      <p:sp>
        <p:nvSpPr>
          <p:cNvPr id="6" name="Unvan 1">
            <a:extLst>
              <a:ext uri="{FF2B5EF4-FFF2-40B4-BE49-F238E27FC236}">
                <a16:creationId xmlns:a16="http://schemas.microsoft.com/office/drawing/2014/main" id="{47DECB06-5ED4-4A0B-A46C-07A8BBFF0C96}"/>
              </a:ext>
            </a:extLst>
          </p:cNvPr>
          <p:cNvSpPr>
            <a:spLocks noGrp="1"/>
          </p:cNvSpPr>
          <p:nvPr>
            <p:ph type="title"/>
          </p:nvPr>
        </p:nvSpPr>
        <p:spPr>
          <a:xfrm>
            <a:off x="757382" y="616600"/>
            <a:ext cx="10418618" cy="648781"/>
          </a:xfrm>
        </p:spPr>
        <p:txBody>
          <a:bodyPr>
            <a:noAutofit/>
          </a:bodyPr>
          <a:lstStyle/>
          <a:p>
            <a:r>
              <a:rPr lang="tr-TR" sz="2800" b="1" dirty="0">
                <a:latin typeface="Times New Roman" panose="02020603050405020304" pitchFamily="18" charset="0"/>
                <a:cs typeface="Times New Roman" panose="02020603050405020304" pitchFamily="18" charset="0"/>
              </a:rPr>
              <a:t>TURİZMİN FİZİKSEL ÇEVRE ÜZERİNE OLUMSUZ ETKİLERİ</a:t>
            </a:r>
          </a:p>
        </p:txBody>
      </p:sp>
    </p:spTree>
    <p:extLst>
      <p:ext uri="{BB962C8B-B14F-4D97-AF65-F5344CB8AC3E}">
        <p14:creationId xmlns:p14="http://schemas.microsoft.com/office/powerpoint/2010/main" val="4083972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664</TotalTime>
  <Words>766</Words>
  <Application>Microsoft Office PowerPoint</Application>
  <PresentationFormat>Geniş ekran</PresentationFormat>
  <Paragraphs>30</Paragraphs>
  <Slides>9</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Calibri</vt:lpstr>
      <vt:lpstr>Century Gothic</vt:lpstr>
      <vt:lpstr>Palatino Linotype</vt:lpstr>
      <vt:lpstr>Times New Roman</vt:lpstr>
      <vt:lpstr>Wingdings</vt:lpstr>
      <vt:lpstr>Wingdings 2</vt:lpstr>
      <vt:lpstr>Beyin fırtınası hakkında sunu</vt:lpstr>
      <vt:lpstr>GENEL TURİZM</vt:lpstr>
      <vt:lpstr>TURİZMİN FİZİKSEL ÇEVRE ÜZERİNE OLUMLU ETKİLERİ</vt:lpstr>
      <vt:lpstr>TURİZMİN FİZİKSEL ÇEVRE ÜZERİNE OLUMLU ETKİLERİ</vt:lpstr>
      <vt:lpstr>TURİZMİN FİZİKSEL ÇEVRE ÜZERİNE OLUMLU ETKİLERİ</vt:lpstr>
      <vt:lpstr>TURİZMİN FİZİKSEL ÇEVRE ÜZERİNE OLUMLU ETKİLERİ</vt:lpstr>
      <vt:lpstr>TURİZMİN FİZİKSEL ÇEVRE ÜZERİNE OLUMSUZ ETKİLERİ</vt:lpstr>
      <vt:lpstr>TURİZMİN FİZİKSEL ÇEVRE ÜZERİNE OLUMSUZ ETKİLERİ</vt:lpstr>
      <vt:lpstr>TURİZMİN FİZİKSEL ÇEVRE ÜZERİNE OLUMSUZ ETKİLERİ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76</cp:revision>
  <dcterms:created xsi:type="dcterms:W3CDTF">2018-09-03T20:09:10Z</dcterms:created>
  <dcterms:modified xsi:type="dcterms:W3CDTF">2019-05-02T14:38:25Z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