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Master+xml" PartName="/ppt/slideMasters/slideMaster8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4.xml"/>
  <Override ContentType="application/vnd.openxmlformats-officedocument.presentationml.slideMaster+xml" PartName="/ppt/slideMasters/slideMaster7.xml"/>
  <Override ContentType="application/vnd.openxmlformats-officedocument.presentationml.slideMaster+xml" PartName="/ppt/slideMasters/slideMaster6.xml"/>
  <Override ContentType="application/vnd.openxmlformats-officedocument.presentationml.slideMaster+xml" PartName="/ppt/slideMasters/slideMaster5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7.xml"/>
  <Override ContentType="application/vnd.openxmlformats-officedocument.theme+xml" PartName="/ppt/theme/theme6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  <Override ContentType="application/vnd.openxmlformats-officedocument.theme+xml" PartName="/ppt/theme/theme8.xml"/>
  <Override ContentType="application/vnd.openxmlformats-officedocument.theme+xml" PartName="/ppt/theme/theme9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5" r:id="rId4"/>
    <p:sldMasterId id="2147483656" r:id="rId5"/>
    <p:sldMasterId id="2147483657" r:id="rId6"/>
    <p:sldMasterId id="2147483658" r:id="rId7"/>
    <p:sldMasterId id="2147483659" r:id="rId8"/>
    <p:sldMasterId id="2147483660" r:id="rId9"/>
    <p:sldMasterId id="2147483661" r:id="rId10"/>
    <p:sldMasterId id="2147483662" r:id="rId11"/>
  </p:sldMasterIdLst>
  <p:notesMasterIdLst>
    <p:notesMasterId r:id="rId12"/>
  </p:notesMasterIdLst>
  <p:sldIdLst>
    <p:sldId id="256" r:id="rId13"/>
    <p:sldId id="257" r:id="rId14"/>
    <p:sldId id="258" r:id="rId15"/>
    <p:sldId id="259" r:id="rId16"/>
    <p:sldId id="260" r:id="rId17"/>
    <p:sldId id="261" r:id="rId18"/>
    <p:sldId id="262" r:id="rId19"/>
    <p:sldId id="263" r:id="rId20"/>
    <p:sldId id="264" r:id="rId21"/>
    <p:sldId id="265" r:id="rId22"/>
    <p:sldId id="266" r:id="rId23"/>
    <p:sldId id="267" r:id="rId24"/>
    <p:sldId id="268" r:id="rId25"/>
    <p:sldId id="269" r:id="rId26"/>
  </p:sldIdLst>
  <p:sldSz cy="6858000" cx="12192000"/>
  <p:notesSz cx="6858000" cy="9144000"/>
  <p:embeddedFontLst>
    <p:embeddedFont>
      <p:font typeface="Open Sans SemiBold"/>
      <p:regular r:id="rId27"/>
      <p:bold r:id="rId28"/>
      <p:italic r:id="rId29"/>
      <p:boldItalic r:id="rId30"/>
    </p:embeddedFont>
    <p:embeddedFont>
      <p:font typeface="Open Sans Light"/>
      <p:regular r:id="rId31"/>
      <p:bold r:id="rId32"/>
      <p:italic r:id="rId33"/>
      <p:boldItalic r:id="rId34"/>
    </p:embeddedFont>
    <p:embeddedFont>
      <p:font typeface="Open Sans"/>
      <p:regular r:id="rId35"/>
      <p:bold r:id="rId36"/>
      <p:italic r:id="rId37"/>
      <p:boldItalic r:id="rId3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3840">
          <p15:clr>
            <a:srgbClr val="000000"/>
          </p15:clr>
        </p15:guide>
        <p15:guide id="3" orient="horz" pos="1036">
          <p15:clr>
            <a:srgbClr val="000000"/>
          </p15:clr>
        </p15:guide>
        <p15:guide id="4" pos="3815">
          <p15:clr>
            <a:srgbClr val="000000"/>
          </p15:clr>
        </p15:guide>
      </p15:sldGuideLst>
    </p:ext>
    <p:ext uri="{2D200454-40CA-4A62-9FC3-DE9A4176ACB9}">
      <p15:notesGuideLst>
        <p15:guide id="1" orient="horz" pos="2880">
          <p15:clr>
            <a:srgbClr val="000000"/>
          </p15:clr>
        </p15:guide>
        <p15:guide id="2" pos="2160">
          <p15:clr>
            <a:srgbClr val="000000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  <p:guide pos="1036" orient="horz"/>
        <p:guide pos="3815"/>
      </p:guideLst>
    </p:cSldViewPr>
  </p:slide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notes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8.xml"/><Relationship Id="rId22" Type="http://schemas.openxmlformats.org/officeDocument/2006/relationships/slide" Target="slides/slide10.xml"/><Relationship Id="rId21" Type="http://schemas.openxmlformats.org/officeDocument/2006/relationships/slide" Target="slides/slide9.xml"/><Relationship Id="rId24" Type="http://schemas.openxmlformats.org/officeDocument/2006/relationships/slide" Target="slides/slide12.xml"/><Relationship Id="rId23" Type="http://schemas.openxmlformats.org/officeDocument/2006/relationships/slide" Target="slides/slide11.xml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26" Type="http://schemas.openxmlformats.org/officeDocument/2006/relationships/slide" Target="slides/slide14.xml"/><Relationship Id="rId25" Type="http://schemas.openxmlformats.org/officeDocument/2006/relationships/slide" Target="slides/slide13.xml"/><Relationship Id="rId28" Type="http://schemas.openxmlformats.org/officeDocument/2006/relationships/font" Target="fonts/OpenSansSemiBold-bold.fntdata"/><Relationship Id="rId27" Type="http://schemas.openxmlformats.org/officeDocument/2006/relationships/font" Target="fonts/OpenSansSemiBold-regular.fntdata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29" Type="http://schemas.openxmlformats.org/officeDocument/2006/relationships/font" Target="fonts/OpenSansSemiBold-italic.fntdata"/><Relationship Id="rId7" Type="http://schemas.openxmlformats.org/officeDocument/2006/relationships/slideMaster" Target="slideMasters/slideMaster4.xml"/><Relationship Id="rId8" Type="http://schemas.openxmlformats.org/officeDocument/2006/relationships/slideMaster" Target="slideMasters/slideMaster5.xml"/><Relationship Id="rId31" Type="http://schemas.openxmlformats.org/officeDocument/2006/relationships/font" Target="fonts/OpenSansLight-regular.fntdata"/><Relationship Id="rId30" Type="http://schemas.openxmlformats.org/officeDocument/2006/relationships/font" Target="fonts/OpenSansSemiBold-boldItalic.fntdata"/><Relationship Id="rId11" Type="http://schemas.openxmlformats.org/officeDocument/2006/relationships/slideMaster" Target="slideMasters/slideMaster8.xml"/><Relationship Id="rId33" Type="http://schemas.openxmlformats.org/officeDocument/2006/relationships/font" Target="fonts/OpenSansLight-italic.fntdata"/><Relationship Id="rId10" Type="http://schemas.openxmlformats.org/officeDocument/2006/relationships/slideMaster" Target="slideMasters/slideMaster7.xml"/><Relationship Id="rId32" Type="http://schemas.openxmlformats.org/officeDocument/2006/relationships/font" Target="fonts/OpenSansLight-bold.fntdata"/><Relationship Id="rId13" Type="http://schemas.openxmlformats.org/officeDocument/2006/relationships/slide" Target="slides/slide1.xml"/><Relationship Id="rId35" Type="http://schemas.openxmlformats.org/officeDocument/2006/relationships/font" Target="fonts/OpenSans-regular.fntdata"/><Relationship Id="rId12" Type="http://schemas.openxmlformats.org/officeDocument/2006/relationships/notesMaster" Target="notesMasters/notesMaster1.xml"/><Relationship Id="rId34" Type="http://schemas.openxmlformats.org/officeDocument/2006/relationships/font" Target="fonts/OpenSansLight-boldItalic.fntdata"/><Relationship Id="rId15" Type="http://schemas.openxmlformats.org/officeDocument/2006/relationships/slide" Target="slides/slide3.xml"/><Relationship Id="rId37" Type="http://schemas.openxmlformats.org/officeDocument/2006/relationships/font" Target="fonts/OpenSans-italic.fntdata"/><Relationship Id="rId14" Type="http://schemas.openxmlformats.org/officeDocument/2006/relationships/slide" Target="slides/slide2.xml"/><Relationship Id="rId36" Type="http://schemas.openxmlformats.org/officeDocument/2006/relationships/font" Target="fonts/OpenSans-bold.fntdata"/><Relationship Id="rId17" Type="http://schemas.openxmlformats.org/officeDocument/2006/relationships/slide" Target="slides/slide5.xml"/><Relationship Id="rId16" Type="http://schemas.openxmlformats.org/officeDocument/2006/relationships/slide" Target="slides/slide4.xml"/><Relationship Id="rId38" Type="http://schemas.openxmlformats.org/officeDocument/2006/relationships/font" Target="fonts/OpenSans-boldItalic.fntdata"/><Relationship Id="rId19" Type="http://schemas.openxmlformats.org/officeDocument/2006/relationships/slide" Target="slides/slide7.xml"/><Relationship Id="rId18" Type="http://schemas.openxmlformats.org/officeDocument/2006/relationships/slide" Target="slides/slide6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9" name="Google Shape;79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53" name="Google Shape;253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1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68" name="Google Shape;268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1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74" name="Google Shape;274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1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27" name="Google Shape;327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1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57" name="Google Shape;357;p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5" name="Google Shape;85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1" name="Google Shape;91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8" name="Google Shape;98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9" name="Google Shape;119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5" name="Google Shape;125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87" name="Google Shape;187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26" name="Google Shape;226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33" name="Google Shape;233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" type="tx">
  <p:cSld name="TITLE_AND_BODY">
    <p:spTree>
      <p:nvGrpSpPr>
        <p:cNvPr id="7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8;p2"/>
          <p:cNvSpPr txBox="1"/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2400" u="none" cap="none" strike="noStrike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2400" u="none" cap="none" strike="noStrike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2400" u="none" cap="none" strike="noStrike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2400" u="none" cap="none" strike="noStrike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2400" u="none" cap="none" strike="noStrike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2400" u="none" cap="none" strike="noStrike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2400" u="none" cap="none" strike="noStrike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2400" u="none" cap="none" strike="noStrike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2400" u="none" cap="none" strike="noStrike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9pPr>
          </a:lstStyle>
          <a:p/>
        </p:txBody>
      </p:sp>
      <p:sp>
        <p:nvSpPr>
          <p:cNvPr id="9" name="Google Shape;9;p2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18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1371600" lvl="1" marL="9144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0"/>
              <a:buFont typeface="Open Sans"/>
              <a:buChar char="•"/>
              <a:defRPr b="1" i="0" sz="18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1371600" lvl="2" marL="13716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0"/>
              <a:buFont typeface="Open Sans"/>
              <a:buChar char="•"/>
              <a:defRPr b="1" i="0" sz="18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1371600" lvl="3" marL="18288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0"/>
              <a:buFont typeface="Open Sans"/>
              <a:buChar char="•"/>
              <a:defRPr b="1" i="0" sz="18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1371600" lvl="4" marL="22860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0"/>
              <a:buFont typeface="Open Sans"/>
              <a:buChar char="•"/>
              <a:defRPr b="1" i="0" sz="18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1371600" lvl="5" marL="2743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0"/>
              <a:buFont typeface="Open Sans"/>
              <a:buChar char="•"/>
              <a:defRPr b="1" i="0" sz="18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1371600" lvl="6" marL="32004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0"/>
              <a:buFont typeface="Open Sans"/>
              <a:buChar char="•"/>
              <a:defRPr b="1" i="0" sz="18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1371600" lvl="7" marL="36576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0"/>
              <a:buFont typeface="Open Sans"/>
              <a:buChar char="•"/>
              <a:defRPr b="1" i="0" sz="18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1371600" lvl="8" marL="41148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0"/>
              <a:buFont typeface="Open Sans"/>
              <a:buChar char="•"/>
              <a:defRPr b="1" i="0" sz="18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10" name="Google Shape;10;p2"/>
          <p:cNvSpPr txBox="1"/>
          <p:nvPr>
            <p:ph idx="10" type="dt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2"/>
          <p:cNvSpPr txBox="1"/>
          <p:nvPr>
            <p:ph idx="11" type="ftr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5892800" y="6172200"/>
            <a:ext cx="2844800" cy="36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" type="tx">
  <p:cSld name="TITLE_AND_BODY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4567237" y="4130675"/>
            <a:ext cx="3055937" cy="13255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2pPr>
            <a:lvl3pPr lvl="2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3pPr>
            <a:lvl4pPr lvl="3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4pPr>
            <a:lvl5pPr lvl="4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5pPr>
            <a:lvl6pPr lvl="5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6pPr>
            <a:lvl7pPr lvl="6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7pPr>
            <a:lvl8pPr lvl="7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8pPr>
            <a:lvl9pPr lvl="8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18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1371600" lvl="1" marL="9144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0"/>
              <a:buFont typeface="Open Sans"/>
              <a:buChar char="•"/>
              <a:defRPr b="1" i="0" sz="18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1371600" lvl="2" marL="13716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0"/>
              <a:buFont typeface="Open Sans"/>
              <a:buChar char="•"/>
              <a:defRPr b="1" i="0" sz="18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1371600" lvl="3" marL="18288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0"/>
              <a:buFont typeface="Open Sans"/>
              <a:buChar char="•"/>
              <a:defRPr b="1" i="0" sz="18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1371600" lvl="4" marL="22860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0"/>
              <a:buFont typeface="Open Sans"/>
              <a:buChar char="•"/>
              <a:defRPr b="1" i="0" sz="18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1371600" lvl="5" marL="2743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0"/>
              <a:buFont typeface="Open Sans"/>
              <a:buChar char="•"/>
              <a:defRPr b="1" i="0" sz="18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1371600" lvl="6" marL="32004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0"/>
              <a:buFont typeface="Open Sans"/>
              <a:buChar char="•"/>
              <a:defRPr b="1" i="0" sz="18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1371600" lvl="7" marL="36576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0"/>
              <a:buFont typeface="Open Sans"/>
              <a:buChar char="•"/>
              <a:defRPr b="1" i="0" sz="18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1371600" lvl="8" marL="41148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0"/>
              <a:buFont typeface="Open Sans"/>
              <a:buChar char="•"/>
              <a:defRPr b="1" i="0" sz="18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20" name="Google Shape;20;p4"/>
          <p:cNvSpPr txBox="1"/>
          <p:nvPr>
            <p:ph idx="10" type="dt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" name="Google Shape;21;p4"/>
          <p:cNvSpPr txBox="1"/>
          <p:nvPr>
            <p:ph idx="11" type="ftr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2" name="Google Shape;22;p4"/>
          <p:cNvSpPr txBox="1"/>
          <p:nvPr>
            <p:ph idx="12" type="sldNum"/>
          </p:nvPr>
        </p:nvSpPr>
        <p:spPr>
          <a:xfrm>
            <a:off x="5892800" y="6172200"/>
            <a:ext cx="2844800" cy="36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" type="tx">
  <p:cSld name="TITLE_AND_BODY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/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2400" u="none" cap="none" strike="noStrike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2400" u="none" cap="none" strike="noStrike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2400" u="none" cap="none" strike="noStrike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2400" u="none" cap="none" strike="noStrike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2400" u="none" cap="none" strike="noStrike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2400" u="none" cap="none" strike="noStrike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2400" u="none" cap="none" strike="noStrike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2400" u="none" cap="none" strike="noStrike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2400" u="none" cap="none" strike="noStrike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9pPr>
          </a:lstStyle>
          <a:p/>
        </p:txBody>
      </p:sp>
      <p:sp>
        <p:nvSpPr>
          <p:cNvPr id="29" name="Google Shape;29;p6"/>
          <p:cNvSpPr txBox="1"/>
          <p:nvPr>
            <p:ph idx="1" type="body"/>
          </p:nvPr>
        </p:nvSpPr>
        <p:spPr>
          <a:xfrm>
            <a:off x="1055687" y="1697037"/>
            <a:ext cx="10080625" cy="42529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b="1" i="0" sz="18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1371600" lvl="1" marL="914400" marR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0"/>
              <a:buFont typeface="Open Sans"/>
              <a:buChar char="•"/>
              <a:defRPr b="1" i="0" sz="18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1371600" lvl="2" marL="1371600" marR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0"/>
              <a:buFont typeface="Open Sans"/>
              <a:buChar char="•"/>
              <a:defRPr b="1" i="0" sz="18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1371600" lvl="3" marL="1828800" marR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0"/>
              <a:buFont typeface="Open Sans"/>
              <a:buChar char="•"/>
              <a:defRPr b="1" i="0" sz="18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1371600" lvl="4" marL="2286000" marR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0"/>
              <a:buFont typeface="Open Sans"/>
              <a:buChar char="•"/>
              <a:defRPr b="1" i="0" sz="18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1371600" lvl="5" marL="2743200" marR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0"/>
              <a:buFont typeface="Open Sans"/>
              <a:buChar char="•"/>
              <a:defRPr b="1" i="0" sz="18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1371600" lvl="6" marL="3200400" marR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0"/>
              <a:buFont typeface="Open Sans"/>
              <a:buChar char="•"/>
              <a:defRPr b="1" i="0" sz="18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1371600" lvl="7" marL="3657600" marR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0"/>
              <a:buFont typeface="Open Sans"/>
              <a:buChar char="•"/>
              <a:defRPr b="1" i="0" sz="18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1371600" lvl="8" marL="4114800" marR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0"/>
              <a:buFont typeface="Open Sans"/>
              <a:buChar char="•"/>
              <a:defRPr b="1" i="0" sz="18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30" name="Google Shape;30;p6"/>
          <p:cNvSpPr txBox="1"/>
          <p:nvPr>
            <p:ph idx="10" type="dt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1" name="Google Shape;31;p6"/>
          <p:cNvSpPr txBox="1"/>
          <p:nvPr>
            <p:ph idx="11" type="ftr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2" name="Google Shape;32;p6"/>
          <p:cNvSpPr txBox="1"/>
          <p:nvPr>
            <p:ph idx="12" type="sldNum"/>
          </p:nvPr>
        </p:nvSpPr>
        <p:spPr>
          <a:xfrm>
            <a:off x="5892800" y="6172200"/>
            <a:ext cx="2844800" cy="36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" type="tx">
  <p:cSld name="TITLE_AND_BODY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8"/>
          <p:cNvSpPr txBox="1"/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2400" u="none" cap="none" strike="noStrike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2400" u="none" cap="none" strike="noStrike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2400" u="none" cap="none" strike="noStrike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2400" u="none" cap="none" strike="noStrike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2400" u="none" cap="none" strike="noStrike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2400" u="none" cap="none" strike="noStrike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2400" u="none" cap="none" strike="noStrike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2400" u="none" cap="none" strike="noStrike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2400" u="none" cap="none" strike="noStrike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9pPr>
          </a:lstStyle>
          <a:p/>
        </p:txBody>
      </p:sp>
      <p:sp>
        <p:nvSpPr>
          <p:cNvPr id="39" name="Google Shape;39;p8"/>
          <p:cNvSpPr txBox="1"/>
          <p:nvPr>
            <p:ph idx="1" type="body"/>
          </p:nvPr>
        </p:nvSpPr>
        <p:spPr>
          <a:xfrm>
            <a:off x="1055687" y="1697037"/>
            <a:ext cx="10080625" cy="42529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b="1" i="0" sz="18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1371600" lvl="1" marL="914400" marR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0"/>
              <a:buFont typeface="Open Sans"/>
              <a:buChar char="•"/>
              <a:defRPr b="1" i="0" sz="18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1371600" lvl="2" marL="1371600" marR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0"/>
              <a:buFont typeface="Open Sans"/>
              <a:buChar char="•"/>
              <a:defRPr b="1" i="0" sz="18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1371600" lvl="3" marL="1828800" marR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0"/>
              <a:buFont typeface="Open Sans"/>
              <a:buChar char="•"/>
              <a:defRPr b="1" i="0" sz="18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1371600" lvl="4" marL="2286000" marR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0"/>
              <a:buFont typeface="Open Sans"/>
              <a:buChar char="•"/>
              <a:defRPr b="1" i="0" sz="18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1371600" lvl="5" marL="2743200" marR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0"/>
              <a:buFont typeface="Open Sans"/>
              <a:buChar char="•"/>
              <a:defRPr b="1" i="0" sz="18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1371600" lvl="6" marL="3200400" marR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0"/>
              <a:buFont typeface="Open Sans"/>
              <a:buChar char="•"/>
              <a:defRPr b="1" i="0" sz="18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1371600" lvl="7" marL="3657600" marR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0"/>
              <a:buFont typeface="Open Sans"/>
              <a:buChar char="•"/>
              <a:defRPr b="1" i="0" sz="18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1371600" lvl="8" marL="4114800" marR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0"/>
              <a:buFont typeface="Open Sans"/>
              <a:buChar char="•"/>
              <a:defRPr b="1" i="0" sz="18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40" name="Google Shape;40;p8"/>
          <p:cNvSpPr txBox="1"/>
          <p:nvPr>
            <p:ph idx="10" type="dt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1" name="Google Shape;41;p8"/>
          <p:cNvSpPr txBox="1"/>
          <p:nvPr>
            <p:ph idx="11" type="ftr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2" name="Google Shape;42;p8"/>
          <p:cNvSpPr txBox="1"/>
          <p:nvPr>
            <p:ph idx="12" type="sldNum"/>
          </p:nvPr>
        </p:nvSpPr>
        <p:spPr>
          <a:xfrm>
            <a:off x="5892800" y="6172200"/>
            <a:ext cx="2844800" cy="36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" type="tx">
  <p:cSld name="TITLE_AND_BODY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0"/>
          <p:cNvSpPr txBox="1"/>
          <p:nvPr>
            <p:ph type="title"/>
          </p:nvPr>
        </p:nvSpPr>
        <p:spPr>
          <a:xfrm>
            <a:off x="4567237" y="4130675"/>
            <a:ext cx="3055937" cy="13255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2pPr>
            <a:lvl3pPr lvl="2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3pPr>
            <a:lvl4pPr lvl="3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4pPr>
            <a:lvl5pPr lvl="4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5pPr>
            <a:lvl6pPr lvl="5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6pPr>
            <a:lvl7pPr lvl="6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7pPr>
            <a:lvl8pPr lvl="7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8pPr>
            <a:lvl9pPr lvl="8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9pPr>
          </a:lstStyle>
          <a:p/>
        </p:txBody>
      </p:sp>
      <p:sp>
        <p:nvSpPr>
          <p:cNvPr id="49" name="Google Shape;49;p10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18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1371600" lvl="1" marL="9144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0"/>
              <a:buFont typeface="Open Sans"/>
              <a:buChar char="•"/>
              <a:defRPr b="1" i="0" sz="18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1371600" lvl="2" marL="13716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0"/>
              <a:buFont typeface="Open Sans"/>
              <a:buChar char="•"/>
              <a:defRPr b="1" i="0" sz="18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1371600" lvl="3" marL="18288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0"/>
              <a:buFont typeface="Open Sans"/>
              <a:buChar char="•"/>
              <a:defRPr b="1" i="0" sz="18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1371600" lvl="4" marL="22860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0"/>
              <a:buFont typeface="Open Sans"/>
              <a:buChar char="•"/>
              <a:defRPr b="1" i="0" sz="18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1371600" lvl="5" marL="2743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0"/>
              <a:buFont typeface="Open Sans"/>
              <a:buChar char="•"/>
              <a:defRPr b="1" i="0" sz="18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1371600" lvl="6" marL="32004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0"/>
              <a:buFont typeface="Open Sans"/>
              <a:buChar char="•"/>
              <a:defRPr b="1" i="0" sz="18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1371600" lvl="7" marL="36576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0"/>
              <a:buFont typeface="Open Sans"/>
              <a:buChar char="•"/>
              <a:defRPr b="1" i="0" sz="18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1371600" lvl="8" marL="41148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0"/>
              <a:buFont typeface="Open Sans"/>
              <a:buChar char="•"/>
              <a:defRPr b="1" i="0" sz="18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50" name="Google Shape;50;p10"/>
          <p:cNvSpPr txBox="1"/>
          <p:nvPr>
            <p:ph idx="10" type="dt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1" name="Google Shape;51;p10"/>
          <p:cNvSpPr txBox="1"/>
          <p:nvPr>
            <p:ph idx="11" type="ftr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2" name="Google Shape;52;p10"/>
          <p:cNvSpPr txBox="1"/>
          <p:nvPr>
            <p:ph idx="12" type="sldNum"/>
          </p:nvPr>
        </p:nvSpPr>
        <p:spPr>
          <a:xfrm>
            <a:off x="5892800" y="6172200"/>
            <a:ext cx="2844800" cy="36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" type="tx">
  <p:cSld name="TITLE_AND_BODY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2"/>
          <p:cNvSpPr txBox="1"/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2400" u="none" cap="none" strike="noStrike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2400" u="none" cap="none" strike="noStrike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2400" u="none" cap="none" strike="noStrike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2400" u="none" cap="none" strike="noStrike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2400" u="none" cap="none" strike="noStrike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2400" u="none" cap="none" strike="noStrike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2400" u="none" cap="none" strike="noStrike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2400" u="none" cap="none" strike="noStrike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2400" u="none" cap="none" strike="noStrike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9pPr>
          </a:lstStyle>
          <a:p/>
        </p:txBody>
      </p:sp>
      <p:sp>
        <p:nvSpPr>
          <p:cNvPr id="57" name="Google Shape;57;p12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18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1371600" lvl="1" marL="9144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0"/>
              <a:buFont typeface="Open Sans"/>
              <a:buChar char="•"/>
              <a:defRPr b="1" i="0" sz="18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1371600" lvl="2" marL="13716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0"/>
              <a:buFont typeface="Open Sans"/>
              <a:buChar char="•"/>
              <a:defRPr b="1" i="0" sz="18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1371600" lvl="3" marL="18288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0"/>
              <a:buFont typeface="Open Sans"/>
              <a:buChar char="•"/>
              <a:defRPr b="1" i="0" sz="18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1371600" lvl="4" marL="22860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0"/>
              <a:buFont typeface="Open Sans"/>
              <a:buChar char="•"/>
              <a:defRPr b="1" i="0" sz="18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1371600" lvl="5" marL="2743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0"/>
              <a:buFont typeface="Open Sans"/>
              <a:buChar char="•"/>
              <a:defRPr b="1" i="0" sz="18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1371600" lvl="6" marL="32004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0"/>
              <a:buFont typeface="Open Sans"/>
              <a:buChar char="•"/>
              <a:defRPr b="1" i="0" sz="18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1371600" lvl="7" marL="36576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0"/>
              <a:buFont typeface="Open Sans"/>
              <a:buChar char="•"/>
              <a:defRPr b="1" i="0" sz="18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1371600" lvl="8" marL="41148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0"/>
              <a:buFont typeface="Open Sans"/>
              <a:buChar char="•"/>
              <a:defRPr b="1" i="0" sz="18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58" name="Google Shape;58;p12"/>
          <p:cNvSpPr txBox="1"/>
          <p:nvPr>
            <p:ph idx="10" type="dt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9" name="Google Shape;59;p12"/>
          <p:cNvSpPr txBox="1"/>
          <p:nvPr>
            <p:ph idx="11" type="ftr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0" name="Google Shape;60;p12"/>
          <p:cNvSpPr txBox="1"/>
          <p:nvPr>
            <p:ph idx="12" type="sldNum"/>
          </p:nvPr>
        </p:nvSpPr>
        <p:spPr>
          <a:xfrm>
            <a:off x="5892800" y="6172200"/>
            <a:ext cx="2844800" cy="36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pic>
        <p:nvPicPr>
          <p:cNvPr id="61" name="Google Shape;61;p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587162" y="6388100"/>
            <a:ext cx="392112" cy="2873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" type="tx">
  <p:cSld name="TITLE_AND_BODY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4"/>
          <p:cNvSpPr txBox="1"/>
          <p:nvPr>
            <p:ph type="title"/>
          </p:nvPr>
        </p:nvSpPr>
        <p:spPr>
          <a:xfrm>
            <a:off x="4567237" y="4130675"/>
            <a:ext cx="3055937" cy="13255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2pPr>
            <a:lvl3pPr lvl="2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3pPr>
            <a:lvl4pPr lvl="3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4pPr>
            <a:lvl5pPr lvl="4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5pPr>
            <a:lvl6pPr lvl="5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6pPr>
            <a:lvl7pPr lvl="6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7pPr>
            <a:lvl8pPr lvl="7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8pPr>
            <a:lvl9pPr lvl="8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9pPr>
          </a:lstStyle>
          <a:p/>
        </p:txBody>
      </p:sp>
      <p:sp>
        <p:nvSpPr>
          <p:cNvPr id="68" name="Google Shape;68;p14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18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1371600" lvl="1" marL="9144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0"/>
              <a:buFont typeface="Open Sans"/>
              <a:buChar char="•"/>
              <a:defRPr b="1" i="0" sz="18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1371600" lvl="2" marL="13716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0"/>
              <a:buFont typeface="Open Sans"/>
              <a:buChar char="•"/>
              <a:defRPr b="1" i="0" sz="18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1371600" lvl="3" marL="18288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0"/>
              <a:buFont typeface="Open Sans"/>
              <a:buChar char="•"/>
              <a:defRPr b="1" i="0" sz="18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1371600" lvl="4" marL="22860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0"/>
              <a:buFont typeface="Open Sans"/>
              <a:buChar char="•"/>
              <a:defRPr b="1" i="0" sz="18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1371600" lvl="5" marL="2743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0"/>
              <a:buFont typeface="Open Sans"/>
              <a:buChar char="•"/>
              <a:defRPr b="1" i="0" sz="18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1371600" lvl="6" marL="32004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0"/>
              <a:buFont typeface="Open Sans"/>
              <a:buChar char="•"/>
              <a:defRPr b="1" i="0" sz="18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1371600" lvl="7" marL="36576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0"/>
              <a:buFont typeface="Open Sans"/>
              <a:buChar char="•"/>
              <a:defRPr b="1" i="0" sz="18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1371600" lvl="8" marL="41148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0"/>
              <a:buFont typeface="Open Sans"/>
              <a:buChar char="•"/>
              <a:defRPr b="1" i="0" sz="18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69" name="Google Shape;69;p14"/>
          <p:cNvSpPr txBox="1"/>
          <p:nvPr>
            <p:ph idx="10" type="dt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0" name="Google Shape;70;p14"/>
          <p:cNvSpPr txBox="1"/>
          <p:nvPr>
            <p:ph idx="11" type="ftr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1" name="Google Shape;71;p14"/>
          <p:cNvSpPr txBox="1"/>
          <p:nvPr>
            <p:ph idx="12" type="sldNum"/>
          </p:nvPr>
        </p:nvSpPr>
        <p:spPr>
          <a:xfrm>
            <a:off x="5892800" y="6172200"/>
            <a:ext cx="2844800" cy="36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3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7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3.xml"/><Relationship Id="rId3" Type="http://schemas.openxmlformats.org/officeDocument/2006/relationships/theme" Target="../theme/theme6.xml"/></Relationships>
</file>

<file path=ppt/slideMasters/_rels/slideMaster4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4.xml"/><Relationship Id="rId3" Type="http://schemas.openxmlformats.org/officeDocument/2006/relationships/theme" Target="../theme/theme1.xml"/></Relationships>
</file>

<file path=ppt/slideMasters/_rels/slideMaster5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5.xml"/><Relationship Id="rId3" Type="http://schemas.openxmlformats.org/officeDocument/2006/relationships/theme" Target="../theme/theme8.xml"/></Relationships>
</file>

<file path=ppt/slideMasters/_rels/slideMaster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theme" Target="../theme/theme5.xml"/></Relationships>
</file>

<file path=ppt/slideMasters/_rels/slideMaster7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3" Type="http://schemas.openxmlformats.org/officeDocument/2006/relationships/theme" Target="../theme/theme9.xml"/></Relationships>
</file>

<file path=ppt/slideMasters/_rels/slideMaster8.xml.rels><?xml version="1.0" encoding="UTF-8" standalone="yes"?>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A2A2A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idx="12" type="sldNum"/>
          </p:nvPr>
        </p:nvSpPr>
        <p:spPr>
          <a:xfrm>
            <a:off x="5892800" y="6172200"/>
            <a:ext cx="2844800" cy="36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C4759"/>
        </a:solidFill>
      </p:bgPr>
    </p:bg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oogle Shape;14;p3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1606212" y="6378575"/>
            <a:ext cx="392112" cy="287337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3"/>
          <p:cNvSpPr txBox="1"/>
          <p:nvPr>
            <p:ph type="title"/>
          </p:nvPr>
        </p:nvSpPr>
        <p:spPr>
          <a:xfrm>
            <a:off x="4567237" y="4130675"/>
            <a:ext cx="3055937" cy="13255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2400" u="none" cap="none" strike="noStrike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2400" u="none" cap="none" strike="noStrike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2400" u="none" cap="none" strike="noStrike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2400" u="none" cap="none" strike="noStrike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2400" u="none" cap="none" strike="noStrike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2400" u="none" cap="none" strike="noStrike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2400" u="none" cap="none" strike="noStrike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2400" u="none" cap="none" strike="noStrike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2400" u="none" cap="none" strike="noStrike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5892800" y="6172200"/>
            <a:ext cx="2844800" cy="36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A2A2A"/>
        </a:solidFill>
      </p:bgPr>
    </p:bg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>
            <p:ph idx="1" type="body"/>
          </p:nvPr>
        </p:nvSpPr>
        <p:spPr>
          <a:xfrm>
            <a:off x="1055687" y="1697037"/>
            <a:ext cx="10080625" cy="42529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18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1371600" lvl="1" marL="9144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0"/>
              <a:buFont typeface="Open Sans"/>
              <a:buChar char="•"/>
              <a:defRPr b="1" i="0" sz="18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1371600" lvl="2" marL="13716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0"/>
              <a:buFont typeface="Open Sans"/>
              <a:buChar char="•"/>
              <a:defRPr b="1" i="0" sz="18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1371600" lvl="3" marL="18288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0"/>
              <a:buFont typeface="Open Sans"/>
              <a:buChar char="•"/>
              <a:defRPr b="1" i="0" sz="18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1371600" lvl="4" marL="22860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0"/>
              <a:buFont typeface="Open Sans"/>
              <a:buChar char="•"/>
              <a:defRPr b="1" i="0" sz="18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1371600" lvl="5" marL="2743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0"/>
              <a:buFont typeface="Open Sans"/>
              <a:buChar char="•"/>
              <a:defRPr b="1" i="0" sz="18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1371600" lvl="6" marL="32004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0"/>
              <a:buFont typeface="Open Sans"/>
              <a:buChar char="•"/>
              <a:defRPr b="1" i="0" sz="18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1371600" lvl="7" marL="36576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0"/>
              <a:buFont typeface="Open Sans"/>
              <a:buChar char="•"/>
              <a:defRPr b="1" i="0" sz="18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1371600" lvl="8" marL="41148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0"/>
              <a:buFont typeface="Open Sans"/>
              <a:buChar char="•"/>
              <a:defRPr b="1" i="0" sz="18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pic>
        <p:nvPicPr>
          <p:cNvPr id="25" name="Google Shape;25;p5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1587162" y="6388100"/>
            <a:ext cx="392112" cy="287337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26;p5"/>
          <p:cNvSpPr txBox="1"/>
          <p:nvPr>
            <p:ph idx="12" type="sldNum"/>
          </p:nvPr>
        </p:nvSpPr>
        <p:spPr>
          <a:xfrm>
            <a:off x="5892800" y="6172200"/>
            <a:ext cx="2844800" cy="36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0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A2A2A"/>
        </a:solid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/>
          <p:nvPr>
            <p:ph idx="1" type="body"/>
          </p:nvPr>
        </p:nvSpPr>
        <p:spPr>
          <a:xfrm>
            <a:off x="1055687" y="1697037"/>
            <a:ext cx="10080625" cy="42529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18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1371600" lvl="1" marL="9144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0"/>
              <a:buFont typeface="Open Sans"/>
              <a:buChar char="•"/>
              <a:defRPr b="1" i="0" sz="18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1371600" lvl="2" marL="13716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0"/>
              <a:buFont typeface="Open Sans"/>
              <a:buChar char="•"/>
              <a:defRPr b="1" i="0" sz="18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1371600" lvl="3" marL="18288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0"/>
              <a:buFont typeface="Open Sans"/>
              <a:buChar char="•"/>
              <a:defRPr b="1" i="0" sz="18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1371600" lvl="4" marL="22860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0"/>
              <a:buFont typeface="Open Sans"/>
              <a:buChar char="•"/>
              <a:defRPr b="1" i="0" sz="18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1371600" lvl="5" marL="2743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0"/>
              <a:buFont typeface="Open Sans"/>
              <a:buChar char="•"/>
              <a:defRPr b="1" i="0" sz="18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1371600" lvl="6" marL="32004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0"/>
              <a:buFont typeface="Open Sans"/>
              <a:buChar char="•"/>
              <a:defRPr b="1" i="0" sz="18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1371600" lvl="7" marL="36576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0"/>
              <a:buFont typeface="Open Sans"/>
              <a:buChar char="•"/>
              <a:defRPr b="1" i="0" sz="18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1371600" lvl="8" marL="41148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0"/>
              <a:buFont typeface="Open Sans"/>
              <a:buChar char="•"/>
              <a:defRPr b="1" i="0" sz="18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pic>
        <p:nvPicPr>
          <p:cNvPr id="35" name="Google Shape;35;p7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1587162" y="6388100"/>
            <a:ext cx="392112" cy="287337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Google Shape;36;p7"/>
          <p:cNvSpPr txBox="1"/>
          <p:nvPr>
            <p:ph idx="12" type="sldNum"/>
          </p:nvPr>
        </p:nvSpPr>
        <p:spPr>
          <a:xfrm>
            <a:off x="5892800" y="6172200"/>
            <a:ext cx="2844800" cy="36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1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A5BAC9"/>
        </a:solidFill>
      </p:bgPr>
    </p:bg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Google Shape;44;p9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1606212" y="6378575"/>
            <a:ext cx="392112" cy="287337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45;p9"/>
          <p:cNvSpPr txBox="1"/>
          <p:nvPr>
            <p:ph type="title"/>
          </p:nvPr>
        </p:nvSpPr>
        <p:spPr>
          <a:xfrm>
            <a:off x="4567237" y="4130675"/>
            <a:ext cx="3055937" cy="13255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2400" u="none" cap="none" strike="noStrike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2400" u="none" cap="none" strike="noStrike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2400" u="none" cap="none" strike="noStrike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2400" u="none" cap="none" strike="noStrike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2400" u="none" cap="none" strike="noStrike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2400" u="none" cap="none" strike="noStrike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2400" u="none" cap="none" strike="noStrike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2400" u="none" cap="none" strike="noStrike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2400" u="none" cap="none" strike="noStrike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9pPr>
          </a:lstStyle>
          <a:p/>
        </p:txBody>
      </p:sp>
      <p:sp>
        <p:nvSpPr>
          <p:cNvPr id="46" name="Google Shape;46;p9"/>
          <p:cNvSpPr txBox="1"/>
          <p:nvPr>
            <p:ph idx="12" type="sldNum"/>
          </p:nvPr>
        </p:nvSpPr>
        <p:spPr>
          <a:xfrm>
            <a:off x="5892800" y="6172200"/>
            <a:ext cx="2844800" cy="36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2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A2A2A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1"/>
          <p:cNvSpPr txBox="1"/>
          <p:nvPr>
            <p:ph idx="12" type="sldNum"/>
          </p:nvPr>
        </p:nvSpPr>
        <p:spPr>
          <a:xfrm>
            <a:off x="5892800" y="6172200"/>
            <a:ext cx="2844800" cy="36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3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6AB09C"/>
        </a:solidFill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13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1606212" y="6378575"/>
            <a:ext cx="392112" cy="287337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3"/>
          <p:cNvSpPr txBox="1"/>
          <p:nvPr>
            <p:ph type="title"/>
          </p:nvPr>
        </p:nvSpPr>
        <p:spPr>
          <a:xfrm>
            <a:off x="4567237" y="4130675"/>
            <a:ext cx="3055937" cy="13255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2400" u="none" cap="none" strike="noStrike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2400" u="none" cap="none" strike="noStrike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2400" u="none" cap="none" strike="noStrike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2400" u="none" cap="none" strike="noStrike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2400" u="none" cap="none" strike="noStrike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2400" u="none" cap="none" strike="noStrike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2400" u="none" cap="none" strike="noStrike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2400" u="none" cap="none" strike="noStrike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2400" u="none" cap="none" strike="noStrike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9pPr>
          </a:lstStyle>
          <a:p/>
        </p:txBody>
      </p:sp>
      <p:sp>
        <p:nvSpPr>
          <p:cNvPr id="65" name="Google Shape;65;p13"/>
          <p:cNvSpPr txBox="1"/>
          <p:nvPr>
            <p:ph idx="12" type="sldNum"/>
          </p:nvPr>
        </p:nvSpPr>
        <p:spPr>
          <a:xfrm>
            <a:off x="5892800" y="6172200"/>
            <a:ext cx="2844800" cy="36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4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Google Shape;73;p15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1606212" y="6383337"/>
            <a:ext cx="392112" cy="288925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5"/>
          <p:cNvSpPr txBox="1"/>
          <p:nvPr>
            <p:ph type="title"/>
          </p:nvPr>
        </p:nvSpPr>
        <p:spPr>
          <a:xfrm>
            <a:off x="609600" y="90487"/>
            <a:ext cx="10972800" cy="1508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2400" u="none" cap="none" strike="noStrike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2400" u="none" cap="none" strike="noStrike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2400" u="none" cap="none" strike="noStrike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2400" u="none" cap="none" strike="noStrike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2400" u="none" cap="none" strike="noStrike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2400" u="none" cap="none" strike="noStrike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2400" u="none" cap="none" strike="noStrike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2400" u="none" cap="none" strike="noStrike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2400" u="none" cap="none" strike="noStrike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9pPr>
          </a:lstStyle>
          <a:p/>
        </p:txBody>
      </p:sp>
      <p:sp>
        <p:nvSpPr>
          <p:cNvPr id="75" name="Google Shape;75;p15"/>
          <p:cNvSpPr txBox="1"/>
          <p:nvPr>
            <p:ph idx="1" type="body"/>
          </p:nvPr>
        </p:nvSpPr>
        <p:spPr>
          <a:xfrm>
            <a:off x="609600" y="1600200"/>
            <a:ext cx="10972800" cy="52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18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1371600" lvl="1" marL="9144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0"/>
              <a:buFont typeface="Open Sans"/>
              <a:buChar char="•"/>
              <a:defRPr b="1" i="0" sz="18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1371600" lvl="2" marL="13716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0"/>
              <a:buFont typeface="Open Sans"/>
              <a:buChar char="•"/>
              <a:defRPr b="1" i="0" sz="18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1371600" lvl="3" marL="18288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0"/>
              <a:buFont typeface="Open Sans"/>
              <a:buChar char="•"/>
              <a:defRPr b="1" i="0" sz="18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1371600" lvl="4" marL="22860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0"/>
              <a:buFont typeface="Open Sans"/>
              <a:buChar char="•"/>
              <a:defRPr b="1" i="0" sz="18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1371600" lvl="5" marL="2743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0"/>
              <a:buFont typeface="Open Sans"/>
              <a:buChar char="•"/>
              <a:defRPr b="1" i="0" sz="18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1371600" lvl="6" marL="32004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0"/>
              <a:buFont typeface="Open Sans"/>
              <a:buChar char="•"/>
              <a:defRPr b="1" i="0" sz="18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1371600" lvl="7" marL="36576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0"/>
              <a:buFont typeface="Open Sans"/>
              <a:buChar char="•"/>
              <a:defRPr b="1" i="0" sz="18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1371600" lvl="8" marL="41148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0"/>
              <a:buFont typeface="Open Sans"/>
              <a:buChar char="•"/>
              <a:defRPr b="1" i="0" sz="18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76" name="Google Shape;76;p15"/>
          <p:cNvSpPr txBox="1"/>
          <p:nvPr>
            <p:ph idx="12" type="sldNum"/>
          </p:nvPr>
        </p:nvSpPr>
        <p:spPr>
          <a:xfrm>
            <a:off x="5892800" y="6172200"/>
            <a:ext cx="2844800" cy="36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/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0.png"/><Relationship Id="rId4" Type="http://schemas.openxmlformats.org/officeDocument/2006/relationships/image" Target="../media/image5.png"/><Relationship Id="rId5" Type="http://schemas.openxmlformats.org/officeDocument/2006/relationships/image" Target="../media/image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1.png"/><Relationship Id="rId6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Relationship Id="rId4" Type="http://schemas.openxmlformats.org/officeDocument/2006/relationships/image" Target="../media/image3.png"/><Relationship Id="rId5" Type="http://schemas.openxmlformats.org/officeDocument/2006/relationships/image" Target="../media/image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oogle Shape;81;p16"/>
          <p:cNvPicPr preferRelativeResize="0"/>
          <p:nvPr/>
        </p:nvPicPr>
        <p:blipFill rotWithShape="1">
          <a:blip r:embed="rId3">
            <a:alphaModFix/>
          </a:blip>
          <a:srcRect b="31808" l="8471" r="50235" t="26899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6"/>
          <p:cNvSpPr txBox="1"/>
          <p:nvPr/>
        </p:nvSpPr>
        <p:spPr>
          <a:xfrm>
            <a:off x="2009775" y="2947987"/>
            <a:ext cx="8115300" cy="708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Arial"/>
              <a:buNone/>
            </a:pPr>
            <a:r>
              <a:rPr b="0" i="0" lang="it-IT" sz="4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Carducci e De Sanctis: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Arial"/>
              <a:buNone/>
            </a:pPr>
            <a:r>
              <a:rPr b="0" i="0" lang="it-IT" sz="4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una letteratura per l’Italia unita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push dir="r"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25"/>
          <p:cNvSpPr txBox="1"/>
          <p:nvPr/>
        </p:nvSpPr>
        <p:spPr>
          <a:xfrm>
            <a:off x="1055687" y="1639564"/>
            <a:ext cx="10698163" cy="45231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it-IT" sz="2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 Carducci </a:t>
            </a:r>
            <a:r>
              <a:rPr b="1" i="0" lang="it-IT" sz="2600" u="none" cap="none" strike="noStrike">
                <a:solidFill>
                  <a:srgbClr val="F3CF6D"/>
                </a:solidFill>
                <a:latin typeface="Arial"/>
                <a:ea typeface="Arial"/>
                <a:cs typeface="Arial"/>
                <a:sym typeface="Arial"/>
              </a:rPr>
              <a:t>non è</a:t>
            </a:r>
            <a:r>
              <a:rPr b="0" i="0" lang="it-IT" sz="2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mai </a:t>
            </a:r>
            <a:r>
              <a:rPr b="1" i="0" lang="it-IT" sz="2600" u="none" cap="none" strike="noStrike">
                <a:solidFill>
                  <a:srgbClr val="F3CF6D"/>
                </a:solidFill>
                <a:latin typeface="Arial"/>
                <a:ea typeface="Arial"/>
                <a:cs typeface="Arial"/>
                <a:sym typeface="Arial"/>
              </a:rPr>
              <a:t>possibile distinguere </a:t>
            </a:r>
            <a:r>
              <a:rPr b="0" i="0" lang="it-IT" sz="2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nettamente </a:t>
            </a:r>
            <a:r>
              <a:rPr b="1" i="0" lang="it-IT" sz="2600" u="none" cap="none" strike="noStrike">
                <a:solidFill>
                  <a:srgbClr val="F3CF6D"/>
                </a:solidFill>
                <a:latin typeface="Arial"/>
                <a:ea typeface="Arial"/>
                <a:cs typeface="Arial"/>
                <a:sym typeface="Arial"/>
              </a:rPr>
              <a:t>il poeta dal filologo e dallo storico e critico letterario</a:t>
            </a:r>
            <a:r>
              <a:rPr b="0" i="0" lang="it-IT" sz="2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. Basti pensare al recupero della cultura del Medioevo comunale, alle prose politiche colme di sdegno e aggressività, ai paesaggi delle pagine autobiografiche. 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it-IT" sz="2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Il lavoro critico di Carducci si può suddividere in </a:t>
            </a:r>
            <a:r>
              <a:rPr b="1" i="0" lang="it-IT" sz="2600" u="none" cap="none" strike="noStrike">
                <a:solidFill>
                  <a:srgbClr val="F3CF6D"/>
                </a:solidFill>
                <a:latin typeface="Arial"/>
                <a:ea typeface="Arial"/>
                <a:cs typeface="Arial"/>
                <a:sym typeface="Arial"/>
              </a:rPr>
              <a:t>due ambiti</a:t>
            </a:r>
            <a:r>
              <a:rPr b="0" i="0" lang="it-IT" sz="2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/>
          </a:p>
        </p:txBody>
      </p:sp>
      <p:sp>
        <p:nvSpPr>
          <p:cNvPr id="256" name="Google Shape;256;p25"/>
          <p:cNvSpPr txBox="1"/>
          <p:nvPr>
            <p:ph idx="1" type="body"/>
          </p:nvPr>
        </p:nvSpPr>
        <p:spPr>
          <a:xfrm>
            <a:off x="1055687" y="908050"/>
            <a:ext cx="10374313" cy="3825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0000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3CF6D"/>
              </a:buClr>
              <a:buSzPts val="2100"/>
              <a:buFont typeface="Arial"/>
              <a:buNone/>
            </a:pPr>
            <a:r>
              <a:rPr b="1" lang="it-IT" sz="2100" u="none" cap="none" strike="noStrike">
                <a:solidFill>
                  <a:srgbClr val="F3CF6D"/>
                </a:solidFill>
                <a:latin typeface="Arial"/>
                <a:ea typeface="Arial"/>
                <a:cs typeface="Arial"/>
                <a:sym typeface="Arial"/>
              </a:rPr>
              <a:t>CARDUCCI STORICO DELLA LETTERATURA</a:t>
            </a:r>
            <a:endParaRPr/>
          </a:p>
        </p:txBody>
      </p:sp>
      <p:sp>
        <p:nvSpPr>
          <p:cNvPr id="257" name="Google Shape;257;p25"/>
          <p:cNvSpPr txBox="1"/>
          <p:nvPr/>
        </p:nvSpPr>
        <p:spPr>
          <a:xfrm>
            <a:off x="1055687" y="198844"/>
            <a:ext cx="10899246" cy="276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00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Arial"/>
              <a:buNone/>
            </a:pPr>
            <a:r>
              <a:rPr b="0" i="0" lang="it-IT" sz="1200" u="none" cap="none" strike="noStrik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CARDUCCI E DE SANCTIS: UNA LETTERATURA PER L’ITALIA UNITA / GIOSUE CARDUCCI, IL POETA DELLA NAZIONE</a:t>
            </a:r>
            <a:endParaRPr/>
          </a:p>
        </p:txBody>
      </p:sp>
      <p:sp>
        <p:nvSpPr>
          <p:cNvPr id="258" name="Google Shape;258;p25"/>
          <p:cNvSpPr/>
          <p:nvPr/>
        </p:nvSpPr>
        <p:spPr>
          <a:xfrm>
            <a:off x="0" y="5082116"/>
            <a:ext cx="3733799" cy="45719"/>
          </a:xfrm>
          <a:prstGeom prst="rect">
            <a:avLst/>
          </a:prstGeom>
          <a:solidFill>
            <a:srgbClr val="83C6D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2A2A2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25"/>
          <p:cNvSpPr txBox="1"/>
          <p:nvPr/>
        </p:nvSpPr>
        <p:spPr>
          <a:xfrm>
            <a:off x="323851" y="4701114"/>
            <a:ext cx="340994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it-IT" sz="2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storico-letterario</a:t>
            </a:r>
            <a:endParaRPr b="0" i="1" sz="2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" name="Google Shape;260;p25"/>
          <p:cNvSpPr/>
          <p:nvPr/>
        </p:nvSpPr>
        <p:spPr>
          <a:xfrm>
            <a:off x="3743325" y="4781550"/>
            <a:ext cx="7743825" cy="1181100"/>
          </a:xfrm>
          <a:prstGeom prst="rect">
            <a:avLst/>
          </a:prstGeom>
          <a:solidFill>
            <a:srgbClr val="979797">
              <a:alpha val="29803"/>
            </a:srgbClr>
          </a:solidFill>
          <a:ln>
            <a:noFill/>
          </a:ln>
        </p:spPr>
        <p:txBody>
          <a:bodyPr anchorCtr="0" anchor="t" bIns="45700" lIns="91425" spcFirstLastPara="1" rIns="91425" wrap="square" tIns="180000">
            <a:noAutofit/>
          </a:bodyPr>
          <a:lstStyle/>
          <a:p>
            <a:pPr indent="-180975" lvl="0" marL="18097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Char char="•"/>
            </a:pPr>
            <a:r>
              <a:rPr b="0" i="1" lang="it-IT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Dello svolgimento della letteratura nazionale</a:t>
            </a:r>
            <a:r>
              <a:rPr b="0" i="0" lang="it-IT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b="0" i="1" lang="it-IT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Studi sulla letteratura italiana dei primi secoli</a:t>
            </a:r>
            <a:r>
              <a:rPr b="0" i="0" lang="it-IT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, saggi su Dante, Petrarca, Boccaccio, Parini, Ariosto, Tasso, la lirica barocca, Leopardi, Manzoni,…</a:t>
            </a:r>
            <a:endParaRPr/>
          </a:p>
        </p:txBody>
      </p:sp>
      <p:sp>
        <p:nvSpPr>
          <p:cNvPr id="261" name="Google Shape;261;p25"/>
          <p:cNvSpPr txBox="1"/>
          <p:nvPr/>
        </p:nvSpPr>
        <p:spPr>
          <a:xfrm>
            <a:off x="323850" y="5122326"/>
            <a:ext cx="340994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82563" lvl="0" marL="21600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40"/>
              <a:buFont typeface="Arial"/>
              <a:buChar char="•"/>
            </a:pPr>
            <a:r>
              <a:rPr b="0" i="0" lang="it-IT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risalto della concretezza dei testi nei loro aspetti linguistico, retorico e metrico</a:t>
            </a:r>
            <a:endParaRPr b="0" i="0" sz="1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25"/>
          <p:cNvSpPr/>
          <p:nvPr/>
        </p:nvSpPr>
        <p:spPr>
          <a:xfrm>
            <a:off x="0" y="6272741"/>
            <a:ext cx="3733799" cy="45719"/>
          </a:xfrm>
          <a:prstGeom prst="rect">
            <a:avLst/>
          </a:prstGeom>
          <a:solidFill>
            <a:srgbClr val="83C6D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2A2A2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" name="Google Shape;263;p25"/>
          <p:cNvSpPr txBox="1"/>
          <p:nvPr/>
        </p:nvSpPr>
        <p:spPr>
          <a:xfrm>
            <a:off x="323851" y="5891739"/>
            <a:ext cx="340994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it-IT" sz="2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filologico/di commento</a:t>
            </a:r>
            <a:endParaRPr b="0" i="1" sz="2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" name="Google Shape;264;p25"/>
          <p:cNvSpPr/>
          <p:nvPr/>
        </p:nvSpPr>
        <p:spPr>
          <a:xfrm>
            <a:off x="3743325" y="6010275"/>
            <a:ext cx="7743825" cy="847725"/>
          </a:xfrm>
          <a:prstGeom prst="rect">
            <a:avLst/>
          </a:prstGeom>
          <a:solidFill>
            <a:srgbClr val="979797">
              <a:alpha val="29803"/>
            </a:srgbClr>
          </a:solidFill>
          <a:ln>
            <a:noFill/>
          </a:ln>
        </p:spPr>
        <p:txBody>
          <a:bodyPr anchorCtr="0" anchor="t" bIns="45700" lIns="91425" spcFirstLastPara="1" rIns="91425" wrap="square" tIns="180000">
            <a:noAutofit/>
          </a:bodyPr>
          <a:lstStyle/>
          <a:p>
            <a:pPr indent="-180975" lvl="0" marL="18097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Char char="•"/>
            </a:pPr>
            <a:r>
              <a:rPr b="0" i="0" lang="it-IT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poesia dei primi secoli, Cino da Pistoia, Petrarca, Lorenzo de’ Medici, Tassoni, Parini, Alfieri, Monti,…</a:t>
            </a:r>
            <a:endParaRPr/>
          </a:p>
        </p:txBody>
      </p:sp>
      <p:sp>
        <p:nvSpPr>
          <p:cNvPr id="265" name="Google Shape;265;p25"/>
          <p:cNvSpPr txBox="1"/>
          <p:nvPr/>
        </p:nvSpPr>
        <p:spPr>
          <a:xfrm>
            <a:off x="95250" y="6312951"/>
            <a:ext cx="363854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82563" lvl="0" marL="21600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40"/>
              <a:buFont typeface="Arial"/>
              <a:buChar char="•"/>
            </a:pPr>
            <a:r>
              <a:rPr b="0" i="0" lang="it-IT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risalto dei caratteri della letteratura nazionale  e sensibilità per la geografia letteraria</a:t>
            </a:r>
            <a:endParaRPr b="0" i="0" sz="1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push dir="r"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6AB09C"/>
        </a:solidFill>
      </p:bgPr>
    </p:bg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26"/>
          <p:cNvSpPr txBox="1"/>
          <p:nvPr>
            <p:ph type="title"/>
          </p:nvPr>
        </p:nvSpPr>
        <p:spPr>
          <a:xfrm>
            <a:off x="3886200" y="4454525"/>
            <a:ext cx="4321197" cy="9064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b="1" i="0" lang="it-IT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Storia letteraria e nazione:</a:t>
            </a:r>
            <a:br>
              <a:rPr b="1" i="0" lang="it-IT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it-IT">
                <a:latin typeface="Arial"/>
                <a:ea typeface="Arial"/>
                <a:cs typeface="Arial"/>
                <a:sym typeface="Arial"/>
              </a:rPr>
              <a:t>Francesco De Sanctis</a:t>
            </a:r>
            <a:endParaRPr i="1"/>
          </a:p>
        </p:txBody>
      </p:sp>
      <p:pic>
        <p:nvPicPr>
          <p:cNvPr id="271" name="Google Shape;271;p26"/>
          <p:cNvPicPr preferRelativeResize="0"/>
          <p:nvPr/>
        </p:nvPicPr>
        <p:blipFill rotWithShape="1">
          <a:blip r:embed="rId3">
            <a:alphaModFix/>
          </a:blip>
          <a:srcRect b="26913" l="28542" r="44444" t="25926"/>
          <a:stretch/>
        </p:blipFill>
        <p:spPr>
          <a:xfrm>
            <a:off x="4751467" y="1775853"/>
            <a:ext cx="2562865" cy="2516747"/>
          </a:xfrm>
          <a:prstGeom prst="rect">
            <a:avLst/>
          </a:prstGeom>
          <a:noFill/>
          <a:ln cap="flat" cmpd="sng" w="1270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pic>
    </p:spTree>
  </p:cSld>
  <p:clrMapOvr>
    <a:masterClrMapping/>
  </p:clrMapOvr>
  <p:transition>
    <p:push dir="r"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27"/>
          <p:cNvSpPr/>
          <p:nvPr/>
        </p:nvSpPr>
        <p:spPr>
          <a:xfrm>
            <a:off x="0" y="1890370"/>
            <a:ext cx="12192000" cy="95704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27"/>
          <p:cNvSpPr txBox="1"/>
          <p:nvPr>
            <p:ph idx="1" type="body"/>
          </p:nvPr>
        </p:nvSpPr>
        <p:spPr>
          <a:xfrm>
            <a:off x="1055687" y="908050"/>
            <a:ext cx="10080625" cy="3825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3CF6D"/>
              </a:buClr>
              <a:buSzPts val="2100"/>
              <a:buFont typeface="Arial"/>
              <a:buNone/>
            </a:pPr>
            <a:r>
              <a:rPr b="1" i="0" lang="it-IT" sz="2100" u="none" cap="none" strike="noStrike">
                <a:solidFill>
                  <a:srgbClr val="F3CF6D"/>
                </a:solidFill>
                <a:latin typeface="Arial"/>
                <a:ea typeface="Arial"/>
                <a:cs typeface="Arial"/>
                <a:sym typeface="Arial"/>
              </a:rPr>
              <a:t>FRANCESCO DE SANCTIS: LA VITA IN 3 TAPPE</a:t>
            </a:r>
            <a:endParaRPr/>
          </a:p>
        </p:txBody>
      </p:sp>
      <p:sp>
        <p:nvSpPr>
          <p:cNvPr id="278" name="Google Shape;278;p27"/>
          <p:cNvSpPr txBox="1"/>
          <p:nvPr/>
        </p:nvSpPr>
        <p:spPr>
          <a:xfrm>
            <a:off x="1055688" y="106511"/>
            <a:ext cx="10412412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00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Arial"/>
              <a:buNone/>
            </a:pPr>
            <a:r>
              <a:rPr b="0" i="0" lang="it-IT" sz="1200" u="none" cap="none" strike="noStrik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CARDUCCI E DE SANCTIS: UNA LETTERATURA PER L’ITALIA UNITA / STORIA LETTERARIA E NAZIONE: FRANCESCO DE SANCTIS</a:t>
            </a:r>
            <a:endParaRPr b="0" i="0" sz="1200" u="none" cap="none" strike="noStrike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79" name="Google Shape;279;p27"/>
          <p:cNvCxnSpPr/>
          <p:nvPr/>
        </p:nvCxnSpPr>
        <p:spPr>
          <a:xfrm flipH="1">
            <a:off x="814720" y="2168521"/>
            <a:ext cx="2" cy="4575179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med" w="med" type="oval"/>
          </a:ln>
        </p:spPr>
      </p:cxnSp>
      <p:cxnSp>
        <p:nvCxnSpPr>
          <p:cNvPr id="280" name="Google Shape;280;p27"/>
          <p:cNvCxnSpPr/>
          <p:nvPr/>
        </p:nvCxnSpPr>
        <p:spPr>
          <a:xfrm flipH="1">
            <a:off x="3745287" y="2168521"/>
            <a:ext cx="6" cy="4575179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med" w="med" type="oval"/>
          </a:ln>
        </p:spPr>
      </p:cxnSp>
      <p:cxnSp>
        <p:nvCxnSpPr>
          <p:cNvPr id="281" name="Google Shape;281;p27"/>
          <p:cNvCxnSpPr/>
          <p:nvPr/>
        </p:nvCxnSpPr>
        <p:spPr>
          <a:xfrm>
            <a:off x="6618714" y="2168520"/>
            <a:ext cx="1813" cy="457518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med" w="med" type="oval"/>
          </a:ln>
        </p:spPr>
      </p:cxnSp>
      <p:grpSp>
        <p:nvGrpSpPr>
          <p:cNvPr id="282" name="Google Shape;282;p27"/>
          <p:cNvGrpSpPr/>
          <p:nvPr/>
        </p:nvGrpSpPr>
        <p:grpSpPr>
          <a:xfrm>
            <a:off x="716584" y="3019055"/>
            <a:ext cx="2925007" cy="430887"/>
            <a:chOff x="716584" y="2855765"/>
            <a:chExt cx="2925007" cy="430887"/>
          </a:xfrm>
        </p:grpSpPr>
        <p:sp>
          <p:nvSpPr>
            <p:cNvPr id="283" name="Google Shape;283;p27"/>
            <p:cNvSpPr/>
            <p:nvPr/>
          </p:nvSpPr>
          <p:spPr>
            <a:xfrm>
              <a:off x="716584" y="2855765"/>
              <a:ext cx="196273" cy="196273"/>
            </a:xfrm>
            <a:prstGeom prst="ellipse">
              <a:avLst/>
            </a:prstGeom>
            <a:solidFill>
              <a:srgbClr val="92D050"/>
            </a:solidFill>
            <a:ln cap="flat" cmpd="sng" w="1270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0800" rotWithShape="0" algn="t" dir="5400000" dist="38100">
                <a:srgbClr val="000000">
                  <a:alpha val="2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" name="Google Shape;284;p27"/>
            <p:cNvSpPr txBox="1"/>
            <p:nvPr/>
          </p:nvSpPr>
          <p:spPr>
            <a:xfrm>
              <a:off x="1010993" y="2855765"/>
              <a:ext cx="2630598" cy="4308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Arial"/>
                <a:buNone/>
              </a:pPr>
              <a:r>
                <a:rPr b="0" i="0" lang="it-IT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Nasce  nel 1817 vicino ad Avellino.</a:t>
              </a:r>
              <a:endParaRPr/>
            </a:p>
          </p:txBody>
        </p:sp>
      </p:grpSp>
      <p:grpSp>
        <p:nvGrpSpPr>
          <p:cNvPr id="285" name="Google Shape;285;p27"/>
          <p:cNvGrpSpPr/>
          <p:nvPr/>
        </p:nvGrpSpPr>
        <p:grpSpPr>
          <a:xfrm>
            <a:off x="716584" y="3722332"/>
            <a:ext cx="2930571" cy="646331"/>
            <a:chOff x="716584" y="4694861"/>
            <a:chExt cx="2930571" cy="646331"/>
          </a:xfrm>
        </p:grpSpPr>
        <p:sp>
          <p:nvSpPr>
            <p:cNvPr id="286" name="Google Shape;286;p27"/>
            <p:cNvSpPr/>
            <p:nvPr/>
          </p:nvSpPr>
          <p:spPr>
            <a:xfrm>
              <a:off x="716584" y="4694861"/>
              <a:ext cx="196273" cy="196273"/>
            </a:xfrm>
            <a:prstGeom prst="ellipse">
              <a:avLst/>
            </a:prstGeom>
            <a:solidFill>
              <a:srgbClr val="92D050"/>
            </a:solidFill>
            <a:ln cap="flat" cmpd="sng" w="1270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0800" rotWithShape="0" algn="t" dir="5400000" dist="38100">
                <a:srgbClr val="000000">
                  <a:alpha val="2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" name="Google Shape;287;p27"/>
            <p:cNvSpPr txBox="1"/>
            <p:nvPr/>
          </p:nvSpPr>
          <p:spPr>
            <a:xfrm>
              <a:off x="1010992" y="4694861"/>
              <a:ext cx="2636163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Arial"/>
                <a:buNone/>
              </a:pPr>
              <a:r>
                <a:rPr b="0" i="0" lang="it-IT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Nel 1839 apre una sua scuola, dove insegna grammatica, stile e lingua.</a:t>
              </a:r>
              <a:endParaRPr/>
            </a:p>
          </p:txBody>
        </p:sp>
      </p:grpSp>
      <p:grpSp>
        <p:nvGrpSpPr>
          <p:cNvPr id="288" name="Google Shape;288;p27"/>
          <p:cNvGrpSpPr/>
          <p:nvPr/>
        </p:nvGrpSpPr>
        <p:grpSpPr>
          <a:xfrm>
            <a:off x="3647155" y="3019055"/>
            <a:ext cx="2658395" cy="861774"/>
            <a:chOff x="3647155" y="2855765"/>
            <a:chExt cx="2658395" cy="861774"/>
          </a:xfrm>
        </p:grpSpPr>
        <p:sp>
          <p:nvSpPr>
            <p:cNvPr id="289" name="Google Shape;289;p27"/>
            <p:cNvSpPr/>
            <p:nvPr/>
          </p:nvSpPr>
          <p:spPr>
            <a:xfrm>
              <a:off x="3647155" y="2855765"/>
              <a:ext cx="196273" cy="196273"/>
            </a:xfrm>
            <a:prstGeom prst="ellipse">
              <a:avLst/>
            </a:prstGeom>
            <a:solidFill>
              <a:srgbClr val="92D050"/>
            </a:solidFill>
            <a:ln cap="flat" cmpd="sng" w="1270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0800" rotWithShape="0" algn="t" dir="5400000" dist="38100">
                <a:srgbClr val="000000">
                  <a:alpha val="2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" name="Google Shape;290;p27"/>
            <p:cNvSpPr txBox="1"/>
            <p:nvPr/>
          </p:nvSpPr>
          <p:spPr>
            <a:xfrm>
              <a:off x="3941566" y="2855765"/>
              <a:ext cx="2363984" cy="86177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it-IT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Si impegna anche sul fronte politico: nel 1848 partecipa ai moti rivoluzionari, su posizioni democratico-repubblicane.</a:t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1" name="Google Shape;291;p27"/>
          <p:cNvGrpSpPr/>
          <p:nvPr/>
        </p:nvGrpSpPr>
        <p:grpSpPr>
          <a:xfrm>
            <a:off x="6520576" y="3019055"/>
            <a:ext cx="3123957" cy="861774"/>
            <a:chOff x="6577726" y="2855765"/>
            <a:chExt cx="3123957" cy="861774"/>
          </a:xfrm>
        </p:grpSpPr>
        <p:sp>
          <p:nvSpPr>
            <p:cNvPr id="292" name="Google Shape;292;p27"/>
            <p:cNvSpPr/>
            <p:nvPr/>
          </p:nvSpPr>
          <p:spPr>
            <a:xfrm>
              <a:off x="6577726" y="2855765"/>
              <a:ext cx="196273" cy="196273"/>
            </a:xfrm>
            <a:prstGeom prst="ellipse">
              <a:avLst/>
            </a:prstGeom>
            <a:solidFill>
              <a:srgbClr val="92D050"/>
            </a:solidFill>
            <a:ln cap="flat" cmpd="sng" w="1270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0800" rotWithShape="0" algn="t" dir="5400000" dist="38100">
                <a:srgbClr val="000000">
                  <a:alpha val="2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" name="Google Shape;293;p27"/>
            <p:cNvSpPr txBox="1"/>
            <p:nvPr/>
          </p:nvSpPr>
          <p:spPr>
            <a:xfrm>
              <a:off x="6872134" y="2855765"/>
              <a:ext cx="2829548" cy="86177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it-IT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Nel 1860 rientra a Napoli. Dopo la proclamazione dell’Unità viene nominato ministro della Pubblica istruzione.</a:t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4" name="Google Shape;294;p27"/>
          <p:cNvGrpSpPr/>
          <p:nvPr/>
        </p:nvGrpSpPr>
        <p:grpSpPr>
          <a:xfrm>
            <a:off x="6520576" y="4159870"/>
            <a:ext cx="2966325" cy="430887"/>
            <a:chOff x="6577726" y="3739405"/>
            <a:chExt cx="2966325" cy="430887"/>
          </a:xfrm>
        </p:grpSpPr>
        <p:sp>
          <p:nvSpPr>
            <p:cNvPr id="295" name="Google Shape;295;p27"/>
            <p:cNvSpPr/>
            <p:nvPr/>
          </p:nvSpPr>
          <p:spPr>
            <a:xfrm>
              <a:off x="6577726" y="3739405"/>
              <a:ext cx="196273" cy="196273"/>
            </a:xfrm>
            <a:prstGeom prst="ellipse">
              <a:avLst/>
            </a:prstGeom>
            <a:solidFill>
              <a:srgbClr val="92D050"/>
            </a:solidFill>
            <a:ln cap="flat" cmpd="sng" w="1270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0800" rotWithShape="0" algn="t" dir="5400000" dist="38100">
                <a:srgbClr val="000000">
                  <a:alpha val="2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" name="Google Shape;296;p27"/>
            <p:cNvSpPr txBox="1"/>
            <p:nvPr/>
          </p:nvSpPr>
          <p:spPr>
            <a:xfrm>
              <a:off x="6872134" y="3739405"/>
              <a:ext cx="2671916" cy="4308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it-IT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Termina </a:t>
              </a:r>
              <a:r>
                <a:rPr b="0" i="1" lang="it-IT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Storia della letteratura italiana</a:t>
              </a:r>
              <a:r>
                <a:rPr b="0" i="0" lang="it-IT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, che esce nel 1870-71.</a:t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7" name="Google Shape;297;p27"/>
          <p:cNvGrpSpPr/>
          <p:nvPr/>
        </p:nvGrpSpPr>
        <p:grpSpPr>
          <a:xfrm>
            <a:off x="285770" y="1685083"/>
            <a:ext cx="1079674" cy="1147709"/>
            <a:chOff x="285770" y="1536418"/>
            <a:chExt cx="1079674" cy="1147709"/>
          </a:xfrm>
        </p:grpSpPr>
        <p:pic>
          <p:nvPicPr>
            <p:cNvPr id="298" name="Google Shape;298;p2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285770" y="1536418"/>
              <a:ext cx="1079674" cy="114770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99" name="Google Shape;299;p27"/>
            <p:cNvSpPr txBox="1"/>
            <p:nvPr/>
          </p:nvSpPr>
          <p:spPr>
            <a:xfrm>
              <a:off x="433721" y="1741705"/>
              <a:ext cx="783772" cy="7078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it-IT" sz="4000" u="none" cap="none" strike="noStrike">
                  <a:solidFill>
                    <a:srgbClr val="3E3E3E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b="1" i="0" sz="4000" u="none" cap="none" strike="noStrike">
                <a:solidFill>
                  <a:srgbClr val="3E3E3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0" name="Google Shape;300;p27"/>
          <p:cNvGrpSpPr/>
          <p:nvPr/>
        </p:nvGrpSpPr>
        <p:grpSpPr>
          <a:xfrm>
            <a:off x="3212712" y="1685083"/>
            <a:ext cx="1079674" cy="1147709"/>
            <a:chOff x="285770" y="1536418"/>
            <a:chExt cx="1079674" cy="1147709"/>
          </a:xfrm>
        </p:grpSpPr>
        <p:pic>
          <p:nvPicPr>
            <p:cNvPr id="301" name="Google Shape;301;p2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285770" y="1536418"/>
              <a:ext cx="1079674" cy="114770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02" name="Google Shape;302;p27"/>
            <p:cNvSpPr txBox="1"/>
            <p:nvPr/>
          </p:nvSpPr>
          <p:spPr>
            <a:xfrm>
              <a:off x="433721" y="1741705"/>
              <a:ext cx="783772" cy="7078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it-IT" sz="4000" u="none" cap="none" strike="noStrike">
                  <a:solidFill>
                    <a:srgbClr val="3E3E3E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b="1" i="0" sz="4000" u="none" cap="none" strike="noStrike">
                <a:solidFill>
                  <a:srgbClr val="3E3E3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3" name="Google Shape;303;p27"/>
          <p:cNvGrpSpPr/>
          <p:nvPr/>
        </p:nvGrpSpPr>
        <p:grpSpPr>
          <a:xfrm>
            <a:off x="6082504" y="1685083"/>
            <a:ext cx="1079674" cy="1147709"/>
            <a:chOff x="285770" y="1536418"/>
            <a:chExt cx="1079674" cy="1147709"/>
          </a:xfrm>
        </p:grpSpPr>
        <p:pic>
          <p:nvPicPr>
            <p:cNvPr id="304" name="Google Shape;304;p2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285770" y="1536418"/>
              <a:ext cx="1079674" cy="114770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05" name="Google Shape;305;p27"/>
            <p:cNvSpPr txBox="1"/>
            <p:nvPr/>
          </p:nvSpPr>
          <p:spPr>
            <a:xfrm>
              <a:off x="433721" y="1741705"/>
              <a:ext cx="783772" cy="7078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it-IT" sz="4000" u="none" cap="none" strike="noStrike">
                  <a:solidFill>
                    <a:srgbClr val="3E3E3E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b="1" i="0" sz="4000" u="none" cap="none" strike="noStrike">
                <a:solidFill>
                  <a:srgbClr val="3E3E3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06" name="Google Shape;306;p27"/>
          <p:cNvSpPr txBox="1"/>
          <p:nvPr/>
        </p:nvSpPr>
        <p:spPr>
          <a:xfrm>
            <a:off x="1337239" y="2095606"/>
            <a:ext cx="1875473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it-IT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LA SCUOLA</a:t>
            </a:r>
            <a:endParaRPr b="1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" name="Google Shape;307;p27"/>
          <p:cNvSpPr txBox="1"/>
          <p:nvPr/>
        </p:nvSpPr>
        <p:spPr>
          <a:xfrm>
            <a:off x="4276302" y="2095606"/>
            <a:ext cx="1667221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it-IT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 MOTI RIVOLUZIONARI</a:t>
            </a:r>
            <a:endParaRPr b="1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p27"/>
          <p:cNvSpPr txBox="1"/>
          <p:nvPr/>
        </p:nvSpPr>
        <p:spPr>
          <a:xfrm>
            <a:off x="7158214" y="2095606"/>
            <a:ext cx="2075382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it-IT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IL RITORNO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it-IT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 NAPOLI</a:t>
            </a:r>
            <a:endParaRPr b="1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9" name="Google Shape;309;p27"/>
          <p:cNvGrpSpPr/>
          <p:nvPr/>
        </p:nvGrpSpPr>
        <p:grpSpPr>
          <a:xfrm>
            <a:off x="716584" y="4701834"/>
            <a:ext cx="2925007" cy="861774"/>
            <a:chOff x="716584" y="4694861"/>
            <a:chExt cx="2925007" cy="861774"/>
          </a:xfrm>
        </p:grpSpPr>
        <p:sp>
          <p:nvSpPr>
            <p:cNvPr id="310" name="Google Shape;310;p27"/>
            <p:cNvSpPr/>
            <p:nvPr/>
          </p:nvSpPr>
          <p:spPr>
            <a:xfrm>
              <a:off x="716584" y="4694861"/>
              <a:ext cx="196273" cy="196273"/>
            </a:xfrm>
            <a:prstGeom prst="ellipse">
              <a:avLst/>
            </a:prstGeom>
            <a:solidFill>
              <a:srgbClr val="92D050"/>
            </a:solidFill>
            <a:ln cap="flat" cmpd="sng" w="1270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0800" rotWithShape="0" algn="t" dir="5400000" dist="38100">
                <a:srgbClr val="000000">
                  <a:alpha val="2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" name="Google Shape;311;p27"/>
            <p:cNvSpPr txBox="1"/>
            <p:nvPr/>
          </p:nvSpPr>
          <p:spPr>
            <a:xfrm>
              <a:off x="1010992" y="4694861"/>
              <a:ext cx="2630599" cy="86177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Arial"/>
                <a:buNone/>
              </a:pPr>
              <a:r>
                <a:rPr b="0" i="0" lang="it-IT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Coltiva letture di filosofia, che spaziano da Vico e Kant fino a Hegel, che diventa il suo autore di riferimento.</a:t>
              </a:r>
              <a:endParaRPr/>
            </a:p>
          </p:txBody>
        </p:sp>
      </p:grpSp>
      <p:grpSp>
        <p:nvGrpSpPr>
          <p:cNvPr id="312" name="Google Shape;312;p27"/>
          <p:cNvGrpSpPr/>
          <p:nvPr/>
        </p:nvGrpSpPr>
        <p:grpSpPr>
          <a:xfrm>
            <a:off x="3641591" y="4102282"/>
            <a:ext cx="2587759" cy="430887"/>
            <a:chOff x="3647155" y="3739405"/>
            <a:chExt cx="2587759" cy="430887"/>
          </a:xfrm>
        </p:grpSpPr>
        <p:sp>
          <p:nvSpPr>
            <p:cNvPr id="313" name="Google Shape;313;p27"/>
            <p:cNvSpPr/>
            <p:nvPr/>
          </p:nvSpPr>
          <p:spPr>
            <a:xfrm>
              <a:off x="3647155" y="3739405"/>
              <a:ext cx="196273" cy="196273"/>
            </a:xfrm>
            <a:prstGeom prst="ellipse">
              <a:avLst/>
            </a:prstGeom>
            <a:solidFill>
              <a:srgbClr val="92D050"/>
            </a:solidFill>
            <a:ln cap="flat" cmpd="sng" w="1270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0800" rotWithShape="0" algn="t" dir="5400000" dist="38100">
                <a:srgbClr val="000000">
                  <a:alpha val="2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" name="Google Shape;314;p27"/>
            <p:cNvSpPr txBox="1"/>
            <p:nvPr/>
          </p:nvSpPr>
          <p:spPr>
            <a:xfrm>
              <a:off x="3941563" y="3739405"/>
              <a:ext cx="2293351" cy="4308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it-IT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Nel 1849 viene arrestato; resta in carcere fino al 1853.</a:t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5" name="Google Shape;315;p27"/>
          <p:cNvGrpSpPr/>
          <p:nvPr/>
        </p:nvGrpSpPr>
        <p:grpSpPr>
          <a:xfrm>
            <a:off x="3661054" y="4917277"/>
            <a:ext cx="2925007" cy="861774"/>
            <a:chOff x="716584" y="4694861"/>
            <a:chExt cx="2925007" cy="861774"/>
          </a:xfrm>
        </p:grpSpPr>
        <p:sp>
          <p:nvSpPr>
            <p:cNvPr id="316" name="Google Shape;316;p27"/>
            <p:cNvSpPr/>
            <p:nvPr/>
          </p:nvSpPr>
          <p:spPr>
            <a:xfrm>
              <a:off x="716584" y="4694861"/>
              <a:ext cx="196273" cy="196273"/>
            </a:xfrm>
            <a:prstGeom prst="ellipse">
              <a:avLst/>
            </a:prstGeom>
            <a:solidFill>
              <a:srgbClr val="92D050"/>
            </a:solidFill>
            <a:ln cap="flat" cmpd="sng" w="1270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0800" rotWithShape="0" algn="t" dir="5400000" dist="38100">
                <a:srgbClr val="000000">
                  <a:alpha val="2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" name="Google Shape;317;p27"/>
            <p:cNvSpPr txBox="1"/>
            <p:nvPr/>
          </p:nvSpPr>
          <p:spPr>
            <a:xfrm>
              <a:off x="1010992" y="4694861"/>
              <a:ext cx="2630599" cy="86177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Arial"/>
                <a:buNone/>
              </a:pPr>
              <a:r>
                <a:rPr b="0" i="0" lang="it-IT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Dopo la scarcerazione viene espulso dal Regno delle due Sicilie. Si rifugia a Torino  e poi a Zurigo.</a:t>
              </a:r>
              <a:endParaRPr/>
            </a:p>
          </p:txBody>
        </p:sp>
      </p:grpSp>
      <p:grpSp>
        <p:nvGrpSpPr>
          <p:cNvPr id="318" name="Google Shape;318;p27"/>
          <p:cNvGrpSpPr/>
          <p:nvPr/>
        </p:nvGrpSpPr>
        <p:grpSpPr>
          <a:xfrm>
            <a:off x="6520576" y="4934761"/>
            <a:ext cx="3123956" cy="1077218"/>
            <a:chOff x="6577726" y="3739405"/>
            <a:chExt cx="3123956" cy="1077218"/>
          </a:xfrm>
        </p:grpSpPr>
        <p:sp>
          <p:nvSpPr>
            <p:cNvPr id="319" name="Google Shape;319;p27"/>
            <p:cNvSpPr/>
            <p:nvPr/>
          </p:nvSpPr>
          <p:spPr>
            <a:xfrm>
              <a:off x="6577726" y="3739405"/>
              <a:ext cx="196273" cy="196273"/>
            </a:xfrm>
            <a:prstGeom prst="ellipse">
              <a:avLst/>
            </a:prstGeom>
            <a:solidFill>
              <a:srgbClr val="92D050"/>
            </a:solidFill>
            <a:ln cap="flat" cmpd="sng" w="1270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0800" rotWithShape="0" algn="t" dir="5400000" dist="38100">
                <a:srgbClr val="000000">
                  <a:alpha val="2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" name="Google Shape;320;p27"/>
            <p:cNvSpPr txBox="1"/>
            <p:nvPr/>
          </p:nvSpPr>
          <p:spPr>
            <a:xfrm>
              <a:off x="6872133" y="3739405"/>
              <a:ext cx="2829549" cy="107721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it-IT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Negli ultimi anni si interessa al Positivismo e al Naturalismo francese. Pubblica le monografie </a:t>
              </a:r>
              <a:r>
                <a:rPr b="0" i="1" lang="it-IT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La scienza e la vita</a:t>
              </a:r>
              <a:r>
                <a:rPr b="0" i="0" lang="it-IT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 e </a:t>
              </a:r>
              <a:r>
                <a:rPr b="0" i="1" lang="it-IT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Studio sopra Emilio Zola</a:t>
              </a:r>
              <a:r>
                <a:rPr b="0" i="0" lang="it-IT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.</a:t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1" name="Google Shape;321;p27"/>
          <p:cNvGrpSpPr/>
          <p:nvPr/>
        </p:nvGrpSpPr>
        <p:grpSpPr>
          <a:xfrm>
            <a:off x="6547961" y="6188695"/>
            <a:ext cx="2966325" cy="215444"/>
            <a:chOff x="6577726" y="3739405"/>
            <a:chExt cx="2966325" cy="215444"/>
          </a:xfrm>
        </p:grpSpPr>
        <p:sp>
          <p:nvSpPr>
            <p:cNvPr id="322" name="Google Shape;322;p27"/>
            <p:cNvSpPr/>
            <p:nvPr/>
          </p:nvSpPr>
          <p:spPr>
            <a:xfrm>
              <a:off x="6577726" y="3739405"/>
              <a:ext cx="196273" cy="196273"/>
            </a:xfrm>
            <a:prstGeom prst="ellipse">
              <a:avLst/>
            </a:prstGeom>
            <a:solidFill>
              <a:srgbClr val="92D050"/>
            </a:solidFill>
            <a:ln cap="flat" cmpd="sng" w="1270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0800" rotWithShape="0" algn="t" dir="5400000" dist="38100">
                <a:srgbClr val="000000">
                  <a:alpha val="2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" name="Google Shape;323;p27"/>
            <p:cNvSpPr txBox="1"/>
            <p:nvPr/>
          </p:nvSpPr>
          <p:spPr>
            <a:xfrm>
              <a:off x="6872134" y="3739405"/>
              <a:ext cx="2671916" cy="2154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it-IT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Muore nel 1883.</a:t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324" name="Google Shape;324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587162" y="6388100"/>
            <a:ext cx="392112" cy="2873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 dir="r"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9" name="Google Shape;329;p28"/>
          <p:cNvPicPr preferRelativeResize="0"/>
          <p:nvPr/>
        </p:nvPicPr>
        <p:blipFill rotWithShape="1">
          <a:blip r:embed="rId3">
            <a:alphaModFix/>
          </a:blip>
          <a:srcRect b="0" l="0" r="62593" t="0"/>
          <a:stretch/>
        </p:blipFill>
        <p:spPr>
          <a:xfrm>
            <a:off x="3181350" y="2358185"/>
            <a:ext cx="2921000" cy="2331277"/>
          </a:xfrm>
          <a:prstGeom prst="rect">
            <a:avLst/>
          </a:prstGeom>
          <a:noFill/>
          <a:ln>
            <a:noFill/>
          </a:ln>
        </p:spPr>
      </p:pic>
      <p:pic>
        <p:nvPicPr>
          <p:cNvPr id="330" name="Google Shape;330;p28"/>
          <p:cNvPicPr preferRelativeResize="0"/>
          <p:nvPr/>
        </p:nvPicPr>
        <p:blipFill rotWithShape="1">
          <a:blip r:embed="rId3">
            <a:alphaModFix/>
          </a:blip>
          <a:srcRect b="0" l="0" r="62593" t="0"/>
          <a:stretch/>
        </p:blipFill>
        <p:spPr>
          <a:xfrm>
            <a:off x="6181725" y="2351421"/>
            <a:ext cx="2921000" cy="2331277"/>
          </a:xfrm>
          <a:prstGeom prst="rect">
            <a:avLst/>
          </a:prstGeom>
          <a:noFill/>
          <a:ln>
            <a:noFill/>
          </a:ln>
        </p:spPr>
      </p:pic>
      <p:sp>
        <p:nvSpPr>
          <p:cNvPr id="331" name="Google Shape;331;p28"/>
          <p:cNvSpPr/>
          <p:nvPr/>
        </p:nvSpPr>
        <p:spPr>
          <a:xfrm rot="5400000">
            <a:off x="5025110" y="2006536"/>
            <a:ext cx="873639" cy="3057525"/>
          </a:xfrm>
          <a:prstGeom prst="roundRect">
            <a:avLst>
              <a:gd fmla="val 16667" name="adj"/>
            </a:avLst>
          </a:prstGeom>
          <a:solidFill>
            <a:srgbClr val="CC4759"/>
          </a:solidFill>
          <a:ln>
            <a:noFill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2" name="Google Shape;332;p28"/>
          <p:cNvPicPr preferRelativeResize="0"/>
          <p:nvPr/>
        </p:nvPicPr>
        <p:blipFill rotWithShape="1">
          <a:blip r:embed="rId3">
            <a:alphaModFix/>
          </a:blip>
          <a:srcRect b="0" l="0" r="62593" t="0"/>
          <a:stretch/>
        </p:blipFill>
        <p:spPr>
          <a:xfrm>
            <a:off x="107950" y="2358185"/>
            <a:ext cx="2921000" cy="2331277"/>
          </a:xfrm>
          <a:prstGeom prst="rect">
            <a:avLst/>
          </a:prstGeom>
          <a:noFill/>
          <a:ln>
            <a:noFill/>
          </a:ln>
        </p:spPr>
      </p:pic>
      <p:sp>
        <p:nvSpPr>
          <p:cNvPr id="333" name="Google Shape;333;p28"/>
          <p:cNvSpPr txBox="1"/>
          <p:nvPr>
            <p:ph idx="1" type="body"/>
          </p:nvPr>
        </p:nvSpPr>
        <p:spPr>
          <a:xfrm>
            <a:off x="1055687" y="908050"/>
            <a:ext cx="10080625" cy="3825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3CF6D"/>
              </a:buClr>
              <a:buSzPts val="2100"/>
              <a:buFont typeface="Arial"/>
              <a:buNone/>
            </a:pPr>
            <a:r>
              <a:rPr b="1" i="0" lang="it-IT" sz="2100" u="none" cap="none" strike="noStrike">
                <a:solidFill>
                  <a:srgbClr val="F3CF6D"/>
                </a:solidFill>
                <a:latin typeface="Arial"/>
                <a:ea typeface="Arial"/>
                <a:cs typeface="Arial"/>
                <a:sym typeface="Arial"/>
              </a:rPr>
              <a:t>IL PENSIERO DI DE SANCTIS</a:t>
            </a:r>
            <a:endParaRPr i="1"/>
          </a:p>
        </p:txBody>
      </p:sp>
      <p:sp>
        <p:nvSpPr>
          <p:cNvPr id="334" name="Google Shape;334;p28"/>
          <p:cNvSpPr txBox="1"/>
          <p:nvPr/>
        </p:nvSpPr>
        <p:spPr>
          <a:xfrm>
            <a:off x="1055687" y="106511"/>
            <a:ext cx="10440988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00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Arial"/>
              <a:buNone/>
            </a:pPr>
            <a:r>
              <a:rPr b="0" i="0" lang="it-IT" sz="1200" u="none" cap="none" strike="noStrik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CARDUCCI E DE SANCTIS: UNA LETTERATURA PER L’ITALIA UNITA / STORIA LETTERARIA E NAZIONE: FRANCESCO DE SANCTIS</a:t>
            </a:r>
            <a:endParaRPr/>
          </a:p>
        </p:txBody>
      </p:sp>
      <p:sp>
        <p:nvSpPr>
          <p:cNvPr id="335" name="Google Shape;335;p28"/>
          <p:cNvSpPr/>
          <p:nvPr/>
        </p:nvSpPr>
        <p:spPr>
          <a:xfrm rot="5400000">
            <a:off x="9464929" y="2124318"/>
            <a:ext cx="2333089" cy="2797200"/>
          </a:xfrm>
          <a:custGeom>
            <a:rect b="b" l="l" r="r" t="t"/>
            <a:pathLst>
              <a:path extrusionOk="0" h="2555" w="2224">
                <a:moveTo>
                  <a:pt x="0" y="1003"/>
                </a:moveTo>
                <a:cubicBezTo>
                  <a:pt x="1112" y="0"/>
                  <a:pt x="1112" y="0"/>
                  <a:pt x="1112" y="0"/>
                </a:cubicBezTo>
                <a:cubicBezTo>
                  <a:pt x="2224" y="1004"/>
                  <a:pt x="2224" y="1004"/>
                  <a:pt x="2224" y="1004"/>
                </a:cubicBezTo>
                <a:cubicBezTo>
                  <a:pt x="1741" y="1487"/>
                  <a:pt x="1741" y="1487"/>
                  <a:pt x="1741" y="1487"/>
                </a:cubicBezTo>
                <a:cubicBezTo>
                  <a:pt x="1585" y="1321"/>
                  <a:pt x="1585" y="1321"/>
                  <a:pt x="1585" y="1321"/>
                </a:cubicBezTo>
                <a:cubicBezTo>
                  <a:pt x="1585" y="2555"/>
                  <a:pt x="1585" y="2555"/>
                  <a:pt x="1585" y="2555"/>
                </a:cubicBezTo>
                <a:cubicBezTo>
                  <a:pt x="1339" y="2555"/>
                  <a:pt x="885" y="2555"/>
                  <a:pt x="639" y="2555"/>
                </a:cubicBezTo>
                <a:cubicBezTo>
                  <a:pt x="639" y="1335"/>
                  <a:pt x="639" y="1335"/>
                  <a:pt x="639" y="1335"/>
                </a:cubicBezTo>
                <a:cubicBezTo>
                  <a:pt x="492" y="1498"/>
                  <a:pt x="492" y="1498"/>
                  <a:pt x="492" y="1498"/>
                </a:cubicBezTo>
                <a:cubicBezTo>
                  <a:pt x="0" y="1003"/>
                  <a:pt x="0" y="1003"/>
                  <a:pt x="0" y="1003"/>
                </a:cubicBezTo>
                <a:close/>
              </a:path>
            </a:pathLst>
          </a:custGeom>
          <a:solidFill>
            <a:srgbClr val="FFCC6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72E3A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336" name="Google Shape;336;p28"/>
          <p:cNvSpPr txBox="1"/>
          <p:nvPr/>
        </p:nvSpPr>
        <p:spPr>
          <a:xfrm>
            <a:off x="723240" y="3953881"/>
            <a:ext cx="3057526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it-IT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 testi sono giudicati in base a un </a:t>
            </a:r>
            <a:r>
              <a:rPr b="1" i="0" lang="it-IT" sz="1600" u="none" cap="none" strike="noStrike">
                <a:solidFill>
                  <a:srgbClr val="F3CF6D"/>
                </a:solidFill>
                <a:latin typeface="Arial"/>
                <a:ea typeface="Arial"/>
                <a:cs typeface="Arial"/>
                <a:sym typeface="Arial"/>
              </a:rPr>
              <a:t>ideale astratto </a:t>
            </a:r>
            <a:r>
              <a:rPr b="1" i="0" lang="it-IT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di italiano letterario ‘‘puro’’</a:t>
            </a:r>
            <a:endParaRPr/>
          </a:p>
        </p:txBody>
      </p:sp>
      <p:sp>
        <p:nvSpPr>
          <p:cNvPr id="337" name="Google Shape;337;p28"/>
          <p:cNvSpPr txBox="1"/>
          <p:nvPr/>
        </p:nvSpPr>
        <p:spPr>
          <a:xfrm>
            <a:off x="3933167" y="6044698"/>
            <a:ext cx="3057524" cy="661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it-IT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studio di </a:t>
            </a:r>
            <a:r>
              <a:rPr b="1" i="0" lang="it-IT" sz="1600" u="none" cap="none" strike="noStrike">
                <a:solidFill>
                  <a:srgbClr val="F3CF6D"/>
                </a:solidFill>
                <a:latin typeface="Arial"/>
                <a:ea typeface="Arial"/>
                <a:cs typeface="Arial"/>
                <a:sym typeface="Arial"/>
              </a:rPr>
              <a:t>Dante </a:t>
            </a:r>
            <a:r>
              <a:rPr b="1" i="0" lang="it-IT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</a:t>
            </a:r>
            <a:r>
              <a:rPr b="1" i="0" lang="it-IT" sz="1600" u="none" cap="none" strike="noStrike">
                <a:solidFill>
                  <a:srgbClr val="F3CF6D"/>
                </a:solidFill>
                <a:latin typeface="Arial"/>
                <a:ea typeface="Arial"/>
                <a:cs typeface="Arial"/>
                <a:sym typeface="Arial"/>
              </a:rPr>
              <a:t> Manzoni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b="1" i="0" lang="it-IT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studio di </a:t>
            </a:r>
            <a:r>
              <a:rPr b="1" i="0" lang="it-IT" sz="1600" u="none" cap="none" strike="noStrike">
                <a:solidFill>
                  <a:srgbClr val="F3CF6D"/>
                </a:solidFill>
                <a:latin typeface="Arial"/>
                <a:ea typeface="Arial"/>
                <a:cs typeface="Arial"/>
                <a:sym typeface="Arial"/>
              </a:rPr>
              <a:t>Leopardi</a:t>
            </a:r>
            <a:endParaRPr b="1" i="0" sz="1600" u="none" cap="none" strike="noStrike">
              <a:solidFill>
                <a:srgbClr val="F3CF6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8" name="Google Shape;338;p28"/>
          <p:cNvSpPr/>
          <p:nvPr/>
        </p:nvSpPr>
        <p:spPr>
          <a:xfrm flipH="1" rot="5400000">
            <a:off x="1681689" y="847813"/>
            <a:ext cx="1140629" cy="3057524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>
            <a:noFill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9" name="Google Shape;339;p28"/>
          <p:cNvSpPr txBox="1"/>
          <p:nvPr/>
        </p:nvSpPr>
        <p:spPr>
          <a:xfrm>
            <a:off x="723242" y="2223691"/>
            <a:ext cx="305752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it-IT" sz="1400" u="none" cap="none" strike="noStrike">
                <a:solidFill>
                  <a:srgbClr val="2A2A2A"/>
                </a:solidFill>
                <a:latin typeface="Arial"/>
                <a:ea typeface="Arial"/>
                <a:cs typeface="Arial"/>
                <a:sym typeface="Arial"/>
              </a:rPr>
              <a:t>ANNI DI STUDIO A NAPOLI</a:t>
            </a:r>
            <a:endParaRPr/>
          </a:p>
        </p:txBody>
      </p:sp>
      <p:sp>
        <p:nvSpPr>
          <p:cNvPr id="340" name="Google Shape;340;p28"/>
          <p:cNvSpPr/>
          <p:nvPr/>
        </p:nvSpPr>
        <p:spPr>
          <a:xfrm rot="5400000">
            <a:off x="1815184" y="1988298"/>
            <a:ext cx="873639" cy="3057525"/>
          </a:xfrm>
          <a:prstGeom prst="roundRect">
            <a:avLst>
              <a:gd fmla="val 16667" name="adj"/>
            </a:avLst>
          </a:prstGeom>
          <a:solidFill>
            <a:srgbClr val="CC4759"/>
          </a:solidFill>
          <a:ln>
            <a:noFill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1" name="Google Shape;341;p28"/>
          <p:cNvSpPr txBox="1"/>
          <p:nvPr/>
        </p:nvSpPr>
        <p:spPr>
          <a:xfrm>
            <a:off x="723241" y="3206435"/>
            <a:ext cx="3057526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it-IT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analisi aspetti formali e stilistici di un testo</a:t>
            </a:r>
            <a:endParaRPr/>
          </a:p>
        </p:txBody>
      </p:sp>
      <p:sp>
        <p:nvSpPr>
          <p:cNvPr id="342" name="Google Shape;342;p28"/>
          <p:cNvSpPr txBox="1"/>
          <p:nvPr/>
        </p:nvSpPr>
        <p:spPr>
          <a:xfrm>
            <a:off x="3933167" y="3224673"/>
            <a:ext cx="3057526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it-IT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valorizzazione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it-IT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dei contenuti</a:t>
            </a:r>
            <a:endParaRPr/>
          </a:p>
        </p:txBody>
      </p:sp>
      <p:sp>
        <p:nvSpPr>
          <p:cNvPr id="343" name="Google Shape;343;p28"/>
          <p:cNvSpPr/>
          <p:nvPr/>
        </p:nvSpPr>
        <p:spPr>
          <a:xfrm flipH="1" rot="5400000">
            <a:off x="4891616" y="848818"/>
            <a:ext cx="1140629" cy="3057524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>
            <a:noFill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4" name="Google Shape;344;p28"/>
          <p:cNvSpPr txBox="1"/>
          <p:nvPr/>
        </p:nvSpPr>
        <p:spPr>
          <a:xfrm>
            <a:off x="3933168" y="2128441"/>
            <a:ext cx="3057525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it-IT" sz="1400" u="none" cap="none" strike="noStrike">
                <a:solidFill>
                  <a:srgbClr val="2A2A2A"/>
                </a:solidFill>
                <a:latin typeface="Arial"/>
                <a:ea typeface="Arial"/>
                <a:cs typeface="Arial"/>
                <a:sym typeface="Arial"/>
              </a:rPr>
              <a:t>LETTURE FILOSOFICHE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it-IT" sz="1400" u="none" cap="none" strike="noStrike">
                <a:solidFill>
                  <a:srgbClr val="2A2A2A"/>
                </a:solidFill>
                <a:latin typeface="Arial"/>
                <a:ea typeface="Arial"/>
                <a:cs typeface="Arial"/>
                <a:sym typeface="Arial"/>
              </a:rPr>
              <a:t>(VICO E HEGEL)</a:t>
            </a:r>
            <a:endParaRPr b="1" i="0" sz="1400" u="none" cap="none" strike="noStrike">
              <a:solidFill>
                <a:srgbClr val="2A2A2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5" name="Google Shape;345;p28"/>
          <p:cNvSpPr txBox="1"/>
          <p:nvPr/>
        </p:nvSpPr>
        <p:spPr>
          <a:xfrm>
            <a:off x="4162425" y="4023076"/>
            <a:ext cx="2619376" cy="10772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it-IT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 contenuti sono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it-IT" sz="1600" u="none" cap="none" strike="noStrike">
                <a:solidFill>
                  <a:srgbClr val="F3CF6D"/>
                </a:solidFill>
                <a:latin typeface="Arial"/>
                <a:ea typeface="Arial"/>
                <a:cs typeface="Arial"/>
                <a:sym typeface="Arial"/>
              </a:rPr>
              <a:t>messi in relazione</a:t>
            </a:r>
            <a:r>
              <a:rPr b="1" i="0" lang="it-IT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it-IT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con l’epoca storica e i sentimenti dell’autore</a:t>
            </a:r>
            <a:endParaRPr/>
          </a:p>
        </p:txBody>
      </p:sp>
      <p:sp>
        <p:nvSpPr>
          <p:cNvPr id="346" name="Google Shape;346;p28"/>
          <p:cNvSpPr txBox="1"/>
          <p:nvPr/>
        </p:nvSpPr>
        <p:spPr>
          <a:xfrm>
            <a:off x="6990694" y="4175476"/>
            <a:ext cx="3057526" cy="10772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it-IT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perché </a:t>
            </a:r>
            <a:r>
              <a:rPr b="1" i="0" lang="it-IT" sz="1600" u="none" cap="none" strike="noStrike">
                <a:solidFill>
                  <a:srgbClr val="F3CF6D"/>
                </a:solidFill>
                <a:latin typeface="Arial"/>
                <a:ea typeface="Arial"/>
                <a:cs typeface="Arial"/>
                <a:sym typeface="Arial"/>
              </a:rPr>
              <a:t>annulla la libertà di scelta dell’uomo </a:t>
            </a:r>
            <a:r>
              <a:rPr b="0" i="0" lang="it-IT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 ne esclude qualsiasi forma di sviluppo spirituale</a:t>
            </a:r>
            <a:endParaRPr/>
          </a:p>
        </p:txBody>
      </p:sp>
      <p:pic>
        <p:nvPicPr>
          <p:cNvPr descr="Linea" id="347" name="Google Shape;347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flipH="1" rot="-5400000">
            <a:off x="5182189" y="5375047"/>
            <a:ext cx="559486" cy="334313"/>
          </a:xfrm>
          <a:prstGeom prst="rect">
            <a:avLst/>
          </a:prstGeom>
          <a:noFill/>
          <a:ln>
            <a:noFill/>
          </a:ln>
          <a:effectLst>
            <a:outerShdw blurRad="38100" rotWithShape="0" dir="5400000" dist="20000">
              <a:srgbClr val="000000">
                <a:alpha val="37647"/>
              </a:srgbClr>
            </a:outerShdw>
          </a:effectLst>
        </p:spPr>
      </p:pic>
      <p:sp>
        <p:nvSpPr>
          <p:cNvPr id="348" name="Google Shape;348;p28"/>
          <p:cNvSpPr/>
          <p:nvPr/>
        </p:nvSpPr>
        <p:spPr>
          <a:xfrm flipH="1" rot="5400000">
            <a:off x="8101541" y="861288"/>
            <a:ext cx="1140629" cy="3057524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>
            <a:noFill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" name="Google Shape;349;p28"/>
          <p:cNvSpPr txBox="1"/>
          <p:nvPr/>
        </p:nvSpPr>
        <p:spPr>
          <a:xfrm>
            <a:off x="7143093" y="2128441"/>
            <a:ext cx="3057525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it-IT" sz="1400" u="none" cap="none" strike="noStrike">
                <a:solidFill>
                  <a:srgbClr val="2A2A2A"/>
                </a:solidFill>
                <a:latin typeface="Arial"/>
                <a:ea typeface="Arial"/>
                <a:cs typeface="Arial"/>
                <a:sym typeface="Arial"/>
              </a:rPr>
              <a:t>NATURALISMO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it-IT" sz="1400" u="none" cap="none" strike="noStrike">
                <a:solidFill>
                  <a:srgbClr val="2A2A2A"/>
                </a:solidFill>
                <a:latin typeface="Arial"/>
                <a:ea typeface="Arial"/>
                <a:cs typeface="Arial"/>
                <a:sym typeface="Arial"/>
              </a:rPr>
              <a:t>(ULTIMI ANNI)</a:t>
            </a:r>
            <a:endParaRPr b="1" i="0" sz="1400" u="none" cap="none" strike="noStrike">
              <a:solidFill>
                <a:srgbClr val="2A2A2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" name="Google Shape;350;p28"/>
          <p:cNvSpPr/>
          <p:nvPr/>
        </p:nvSpPr>
        <p:spPr>
          <a:xfrm rot="5400000">
            <a:off x="8235035" y="1970059"/>
            <a:ext cx="873639" cy="3057525"/>
          </a:xfrm>
          <a:prstGeom prst="roundRect">
            <a:avLst>
              <a:gd fmla="val 16667" name="adj"/>
            </a:avLst>
          </a:prstGeom>
          <a:solidFill>
            <a:srgbClr val="CC4759"/>
          </a:solidFill>
          <a:ln>
            <a:noFill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" name="Google Shape;351;p28"/>
          <p:cNvSpPr txBox="1"/>
          <p:nvPr/>
        </p:nvSpPr>
        <p:spPr>
          <a:xfrm>
            <a:off x="7143093" y="3242910"/>
            <a:ext cx="3057526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it-IT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il Determinismo mortifica l’arte e la vita</a:t>
            </a:r>
            <a:endParaRPr/>
          </a:p>
        </p:txBody>
      </p:sp>
      <p:sp>
        <p:nvSpPr>
          <p:cNvPr id="352" name="Google Shape;352;p28"/>
          <p:cNvSpPr txBox="1"/>
          <p:nvPr/>
        </p:nvSpPr>
        <p:spPr>
          <a:xfrm>
            <a:off x="675617" y="5875421"/>
            <a:ext cx="3057526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it-IT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differenza da Carducci, che valorizza meno ispirazione individuale e sentimenti dell’autore, a favore di un raffronto con canoni formali e contenutistici</a:t>
            </a:r>
            <a:endParaRPr/>
          </a:p>
        </p:txBody>
      </p:sp>
      <p:cxnSp>
        <p:nvCxnSpPr>
          <p:cNvPr id="353" name="Google Shape;353;p28"/>
          <p:cNvCxnSpPr>
            <a:stCxn id="345" idx="1"/>
            <a:endCxn id="352" idx="0"/>
          </p:cNvCxnSpPr>
          <p:nvPr/>
        </p:nvCxnSpPr>
        <p:spPr>
          <a:xfrm flipH="1">
            <a:off x="2204325" y="4561685"/>
            <a:ext cx="1958100" cy="1313700"/>
          </a:xfrm>
          <a:prstGeom prst="curvedConnector2">
            <a:avLst/>
          </a:prstGeom>
          <a:noFill/>
          <a:ln cap="flat" cmpd="sng" w="19050">
            <a:solidFill>
              <a:srgbClr val="F3CF6D"/>
            </a:solidFill>
            <a:prstDash val="solid"/>
            <a:round/>
            <a:headEnd len="med" w="med" type="stealth"/>
            <a:tailEnd len="med" w="med" type="stealth"/>
          </a:ln>
        </p:spPr>
      </p:cxnSp>
      <p:pic>
        <p:nvPicPr>
          <p:cNvPr id="354" name="Google Shape;354;p2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587162" y="6388100"/>
            <a:ext cx="392112" cy="2873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 dir="r"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29"/>
          <p:cNvSpPr txBox="1"/>
          <p:nvPr>
            <p:ph idx="1" type="body"/>
          </p:nvPr>
        </p:nvSpPr>
        <p:spPr>
          <a:xfrm>
            <a:off x="1055687" y="918000"/>
            <a:ext cx="10080625" cy="3825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3CF6D"/>
              </a:buClr>
              <a:buSzPts val="2100"/>
              <a:buNone/>
            </a:pPr>
            <a:r>
              <a:rPr i="1" lang="it-IT" sz="2100">
                <a:solidFill>
                  <a:srgbClr val="F3CF6D"/>
                </a:solidFill>
                <a:latin typeface="Arial"/>
                <a:ea typeface="Arial"/>
                <a:cs typeface="Arial"/>
                <a:sym typeface="Arial"/>
              </a:rPr>
              <a:t>STORIA DELLA LETTERATURA ITALIANA</a:t>
            </a:r>
            <a:endParaRPr i="1" sz="9600"/>
          </a:p>
        </p:txBody>
      </p:sp>
      <p:sp>
        <p:nvSpPr>
          <p:cNvPr id="360" name="Google Shape;360;p29"/>
          <p:cNvSpPr txBox="1"/>
          <p:nvPr/>
        </p:nvSpPr>
        <p:spPr>
          <a:xfrm>
            <a:off x="1055687" y="106511"/>
            <a:ext cx="10336213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00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Arial"/>
              <a:buNone/>
            </a:pPr>
            <a:r>
              <a:rPr b="0" i="0" lang="it-IT" sz="1200" u="none" cap="none" strike="noStrik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CARDUCCI E DE SANCTIS: UNA LETTERATURA PER L’ITALIA UNITA / STORIA LETTERARIA E NAZIONE: FRANCESCO DE SANCTIS</a:t>
            </a:r>
            <a:endParaRPr/>
          </a:p>
        </p:txBody>
      </p:sp>
      <p:sp>
        <p:nvSpPr>
          <p:cNvPr id="361" name="Google Shape;361;p29"/>
          <p:cNvSpPr/>
          <p:nvPr/>
        </p:nvSpPr>
        <p:spPr>
          <a:xfrm>
            <a:off x="1" y="1700582"/>
            <a:ext cx="3257549" cy="4643067"/>
          </a:xfrm>
          <a:prstGeom prst="rect">
            <a:avLst/>
          </a:prstGeom>
          <a:solidFill>
            <a:srgbClr val="EFCA2D"/>
          </a:solidFill>
          <a:ln>
            <a:noFill/>
          </a:ln>
        </p:spPr>
        <p:txBody>
          <a:bodyPr anchorCtr="0" anchor="t" bIns="45700" lIns="72000" spcFirstLastPara="1" rIns="72000" wrap="square" tIns="576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it-IT" sz="1400" u="none" cap="none" strike="noStrike">
                <a:solidFill>
                  <a:srgbClr val="2A2A2A"/>
                </a:solidFill>
                <a:latin typeface="Arial"/>
                <a:ea typeface="Arial"/>
                <a:cs typeface="Arial"/>
                <a:sym typeface="Arial"/>
              </a:rPr>
              <a:t>OBIETTIVI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800" u="none" cap="none" strike="noStrike">
              <a:solidFill>
                <a:srgbClr val="2A2A2A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it-IT" sz="1400" u="none" cap="none" strike="noStrike">
                <a:solidFill>
                  <a:srgbClr val="2A2A2A"/>
                </a:solidFill>
                <a:latin typeface="Arial"/>
                <a:ea typeface="Arial"/>
                <a:cs typeface="Arial"/>
                <a:sym typeface="Arial"/>
              </a:rPr>
              <a:t>L’opera è concepita come un </a:t>
            </a:r>
            <a:r>
              <a:rPr b="1" i="0" lang="it-IT" sz="1400" u="none" cap="none" strike="noStrike">
                <a:solidFill>
                  <a:srgbClr val="2A2A2A"/>
                </a:solidFill>
                <a:latin typeface="Arial"/>
                <a:ea typeface="Arial"/>
                <a:cs typeface="Arial"/>
                <a:sym typeface="Arial"/>
              </a:rPr>
              <a:t>manuale per i licei </a:t>
            </a:r>
            <a:r>
              <a:rPr b="0" i="0" lang="it-IT" sz="1400" u="none" cap="none" strike="noStrike">
                <a:solidFill>
                  <a:srgbClr val="2A2A2A"/>
                </a:solidFill>
                <a:latin typeface="Arial"/>
                <a:ea typeface="Arial"/>
                <a:cs typeface="Arial"/>
                <a:sym typeface="Arial"/>
              </a:rPr>
              <a:t>in </a:t>
            </a:r>
            <a:r>
              <a:rPr b="1" i="0" lang="it-IT" sz="1400" u="none" cap="none" strike="noStrike">
                <a:solidFill>
                  <a:srgbClr val="2A2A2A"/>
                </a:solidFill>
                <a:latin typeface="Arial"/>
                <a:ea typeface="Arial"/>
                <a:cs typeface="Arial"/>
                <a:sym typeface="Arial"/>
              </a:rPr>
              <a:t>due volumi</a:t>
            </a:r>
            <a:r>
              <a:rPr b="0" i="0" lang="it-IT" sz="1400" u="none" cap="none" strike="noStrike">
                <a:solidFill>
                  <a:srgbClr val="2A2A2A"/>
                </a:solidFill>
                <a:latin typeface="Arial"/>
                <a:ea typeface="Arial"/>
                <a:cs typeface="Arial"/>
                <a:sym typeface="Arial"/>
              </a:rPr>
              <a:t>, suddivisi in venti capitoli.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b="0" i="0" lang="it-IT" sz="1400" u="none" cap="none" strike="noStrike">
                <a:solidFill>
                  <a:srgbClr val="2A2A2A"/>
                </a:solidFill>
                <a:latin typeface="Arial"/>
                <a:ea typeface="Arial"/>
                <a:cs typeface="Arial"/>
                <a:sym typeface="Arial"/>
              </a:rPr>
              <a:t>Il manuale:</a:t>
            </a:r>
            <a:endParaRPr/>
          </a:p>
          <a:p>
            <a:pPr indent="-180975" lvl="0" marL="18097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2A2A2A"/>
              </a:buClr>
              <a:buSzPts val="1400"/>
              <a:buFont typeface="Arial"/>
              <a:buChar char="•"/>
            </a:pPr>
            <a:r>
              <a:rPr b="0" i="0" lang="it-IT" sz="1400" u="none" cap="none" strike="noStrike">
                <a:solidFill>
                  <a:srgbClr val="2A2A2A"/>
                </a:solidFill>
                <a:latin typeface="Arial"/>
                <a:ea typeface="Arial"/>
                <a:cs typeface="Arial"/>
                <a:sym typeface="Arial"/>
              </a:rPr>
              <a:t>rispecchia un </a:t>
            </a:r>
            <a:r>
              <a:rPr b="1" i="0" lang="it-IT" sz="1400" u="none" cap="none" strike="noStrike">
                <a:solidFill>
                  <a:srgbClr val="2A2A2A"/>
                </a:solidFill>
                <a:latin typeface="Arial"/>
                <a:ea typeface="Arial"/>
                <a:cs typeface="Arial"/>
                <a:sym typeface="Arial"/>
              </a:rPr>
              <a:t>disegno ideologico laico e democratico</a:t>
            </a:r>
            <a:endParaRPr/>
          </a:p>
          <a:p>
            <a:pPr indent="-180975" lvl="0" marL="18097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2A2A2A"/>
              </a:buClr>
              <a:buSzPts val="1400"/>
              <a:buFont typeface="Arial"/>
              <a:buChar char="•"/>
            </a:pPr>
            <a:r>
              <a:rPr b="0" i="0" lang="it-IT" sz="1400" u="none" cap="none" strike="noStrike">
                <a:solidFill>
                  <a:srgbClr val="2A2A2A"/>
                </a:solidFill>
                <a:latin typeface="Arial"/>
                <a:ea typeface="Arial"/>
                <a:cs typeface="Arial"/>
                <a:sym typeface="Arial"/>
              </a:rPr>
              <a:t>rappresenta uno straordinario </a:t>
            </a:r>
            <a:r>
              <a:rPr b="1" i="0" lang="it-IT" sz="1400" u="none" cap="none" strike="noStrike">
                <a:solidFill>
                  <a:srgbClr val="2A2A2A"/>
                </a:solidFill>
                <a:latin typeface="Arial"/>
                <a:ea typeface="Arial"/>
                <a:cs typeface="Arial"/>
                <a:sym typeface="Arial"/>
              </a:rPr>
              <a:t>lavoro di sintesi</a:t>
            </a:r>
            <a:r>
              <a:rPr b="0" i="0" lang="it-IT" sz="1400" u="none" cap="none" strike="noStrike">
                <a:solidFill>
                  <a:srgbClr val="2A2A2A"/>
                </a:solidFill>
                <a:latin typeface="Arial"/>
                <a:ea typeface="Arial"/>
                <a:cs typeface="Arial"/>
                <a:sym typeface="Arial"/>
              </a:rPr>
              <a:t>, che muove dalla riconsiderazione del passato per ancorarla alle prospettive del presente</a:t>
            </a:r>
            <a:endParaRPr/>
          </a:p>
          <a:p>
            <a:pPr indent="-180975" lvl="0" marL="18097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2A2A2A"/>
              </a:buClr>
              <a:buSzPts val="1400"/>
              <a:buFont typeface="Arial"/>
              <a:buChar char="•"/>
            </a:pPr>
            <a:r>
              <a:rPr b="0" i="0" lang="it-IT" sz="1400" u="none" cap="none" strike="noStrike">
                <a:solidFill>
                  <a:srgbClr val="2A2A2A"/>
                </a:solidFill>
                <a:latin typeface="Arial"/>
                <a:ea typeface="Arial"/>
                <a:cs typeface="Arial"/>
                <a:sym typeface="Arial"/>
              </a:rPr>
              <a:t>intende </a:t>
            </a:r>
            <a:r>
              <a:rPr b="1" i="0" lang="it-IT" sz="1400" u="none" cap="none" strike="noStrike">
                <a:solidFill>
                  <a:srgbClr val="2A2A2A"/>
                </a:solidFill>
                <a:latin typeface="Arial"/>
                <a:ea typeface="Arial"/>
                <a:cs typeface="Arial"/>
                <a:sym typeface="Arial"/>
              </a:rPr>
              <a:t>rinnovare </a:t>
            </a:r>
            <a:r>
              <a:rPr b="0" i="0" lang="it-IT" sz="1400" u="none" cap="none" strike="noStrike">
                <a:solidFill>
                  <a:srgbClr val="2A2A2A"/>
                </a:solidFill>
                <a:latin typeface="Arial"/>
                <a:ea typeface="Arial"/>
                <a:cs typeface="Arial"/>
                <a:sym typeface="Arial"/>
              </a:rPr>
              <a:t>radicalmente la società, grazie al </a:t>
            </a:r>
            <a:r>
              <a:rPr b="1" i="0" lang="it-IT" sz="1400" u="none" cap="none" strike="noStrike">
                <a:solidFill>
                  <a:srgbClr val="2A2A2A"/>
                </a:solidFill>
                <a:latin typeface="Arial"/>
                <a:ea typeface="Arial"/>
                <a:cs typeface="Arial"/>
                <a:sym typeface="Arial"/>
              </a:rPr>
              <a:t>ruolo guida degli intellettuali</a:t>
            </a:r>
            <a:r>
              <a:rPr b="0" i="0" lang="it-IT" sz="1400" u="none" cap="none" strike="noStrike">
                <a:solidFill>
                  <a:srgbClr val="2A2A2A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b="0" i="0" sz="1400" u="none" cap="none" strike="noStrike">
              <a:solidFill>
                <a:srgbClr val="2A2A2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2" name="Google Shape;362;p29"/>
          <p:cNvSpPr/>
          <p:nvPr/>
        </p:nvSpPr>
        <p:spPr>
          <a:xfrm>
            <a:off x="3324225" y="1700582"/>
            <a:ext cx="5581649" cy="4643068"/>
          </a:xfrm>
          <a:prstGeom prst="rect">
            <a:avLst/>
          </a:prstGeom>
          <a:solidFill>
            <a:srgbClr val="EFCA2D"/>
          </a:solidFill>
          <a:ln>
            <a:noFill/>
          </a:ln>
        </p:spPr>
        <p:txBody>
          <a:bodyPr anchorCtr="0" anchor="t" bIns="45700" lIns="72000" spcFirstLastPara="1" rIns="72000" wrap="square" tIns="576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2A2A"/>
              </a:buClr>
              <a:buSzPts val="1400"/>
              <a:buFont typeface="Arial"/>
              <a:buNone/>
            </a:pPr>
            <a:r>
              <a:rPr b="1" i="0" lang="it-IT" sz="1400" u="none" cap="none" strike="noStrike">
                <a:solidFill>
                  <a:srgbClr val="2A2A2A"/>
                </a:solidFill>
                <a:latin typeface="Arial"/>
                <a:ea typeface="Arial"/>
                <a:cs typeface="Arial"/>
                <a:sym typeface="Arial"/>
              </a:rPr>
              <a:t>I TEMI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t/>
            </a:r>
            <a:endParaRPr b="1" i="0" sz="800" u="none" cap="none" strike="noStrike">
              <a:solidFill>
                <a:srgbClr val="2A2A2A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2A2A"/>
              </a:buClr>
              <a:buSzPts val="1400"/>
              <a:buFont typeface="Arial"/>
              <a:buNone/>
            </a:pPr>
            <a:r>
              <a:rPr b="0" i="0" lang="it-IT" sz="1400" u="none" cap="none" strike="noStrike">
                <a:solidFill>
                  <a:srgbClr val="2A2A2A"/>
                </a:solidFill>
                <a:latin typeface="Arial"/>
                <a:ea typeface="Arial"/>
                <a:cs typeface="Arial"/>
                <a:sym typeface="Arial"/>
              </a:rPr>
              <a:t>Temi centrali sono:</a:t>
            </a:r>
            <a:endParaRPr/>
          </a:p>
          <a:p>
            <a:pPr indent="-180975" lvl="0" marL="18097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2A2A2A"/>
              </a:buClr>
              <a:buSzPts val="1400"/>
              <a:buFont typeface="Arial"/>
              <a:buChar char="•"/>
            </a:pPr>
            <a:r>
              <a:rPr b="0" i="0" lang="it-IT" sz="1400" u="none" cap="none" strike="noStrike">
                <a:solidFill>
                  <a:srgbClr val="2A2A2A"/>
                </a:solidFill>
                <a:latin typeface="Arial"/>
                <a:ea typeface="Arial"/>
                <a:cs typeface="Arial"/>
                <a:sym typeface="Arial"/>
              </a:rPr>
              <a:t>il ruolo della letteratura come elemento che ha contribuito,  e può contribuire, alla </a:t>
            </a:r>
            <a:r>
              <a:rPr b="1" i="0" lang="it-IT" sz="1400" u="none" cap="none" strike="noStrike">
                <a:solidFill>
                  <a:srgbClr val="2A2A2A"/>
                </a:solidFill>
                <a:latin typeface="Arial"/>
                <a:ea typeface="Arial"/>
                <a:cs typeface="Arial"/>
                <a:sym typeface="Arial"/>
              </a:rPr>
              <a:t>costruzione dell’identità nazionale italiana</a:t>
            </a:r>
            <a:endParaRPr/>
          </a:p>
          <a:p>
            <a:pPr indent="-180975" lvl="0" marL="18097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2A2A2A"/>
              </a:buClr>
              <a:buSzPts val="1400"/>
              <a:buFont typeface="Arial"/>
              <a:buChar char="•"/>
            </a:pPr>
            <a:r>
              <a:rPr b="0" i="0" lang="it-IT" sz="1400" u="none" cap="none" strike="noStrike">
                <a:solidFill>
                  <a:srgbClr val="2A2A2A"/>
                </a:solidFill>
                <a:latin typeface="Arial"/>
                <a:ea typeface="Arial"/>
                <a:cs typeface="Arial"/>
                <a:sym typeface="Arial"/>
              </a:rPr>
              <a:t>contrasto tra </a:t>
            </a:r>
            <a:r>
              <a:rPr b="1" i="0" lang="it-IT" sz="1400" u="none" cap="none" strike="noStrike">
                <a:solidFill>
                  <a:srgbClr val="2A2A2A"/>
                </a:solidFill>
                <a:latin typeface="Arial"/>
                <a:ea typeface="Arial"/>
                <a:cs typeface="Arial"/>
                <a:sym typeface="Arial"/>
              </a:rPr>
              <a:t>tradizione conservatrice </a:t>
            </a:r>
            <a:r>
              <a:rPr b="0" i="0" lang="it-IT" sz="1400" u="none" cap="none" strike="noStrike">
                <a:solidFill>
                  <a:srgbClr val="2A2A2A"/>
                </a:solidFill>
                <a:latin typeface="Arial"/>
                <a:ea typeface="Arial"/>
                <a:cs typeface="Arial"/>
                <a:sym typeface="Arial"/>
              </a:rPr>
              <a:t>(promossa da cultura aristocratica e Chiesa) e </a:t>
            </a:r>
            <a:r>
              <a:rPr b="1" i="0" lang="it-IT" sz="1400" u="none" cap="none" strike="noStrike">
                <a:solidFill>
                  <a:srgbClr val="2A2A2A"/>
                </a:solidFill>
                <a:latin typeface="Arial"/>
                <a:ea typeface="Arial"/>
                <a:cs typeface="Arial"/>
                <a:sym typeface="Arial"/>
              </a:rPr>
              <a:t>tradizione progressista </a:t>
            </a:r>
            <a:r>
              <a:rPr b="0" i="0" lang="it-IT" sz="1400" u="none" cap="none" strike="noStrike">
                <a:solidFill>
                  <a:srgbClr val="2A2A2A"/>
                </a:solidFill>
                <a:latin typeface="Arial"/>
                <a:ea typeface="Arial"/>
                <a:cs typeface="Arial"/>
                <a:sym typeface="Arial"/>
              </a:rPr>
              <a:t>(valori morali e civili della nuova Italia)</a:t>
            </a:r>
            <a:endParaRPr/>
          </a:p>
          <a:p>
            <a:pPr indent="-180975" lvl="0" marL="18097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2A2A2A"/>
              </a:buClr>
              <a:buSzPts val="1400"/>
              <a:buFont typeface="Arial"/>
              <a:buChar char="•"/>
            </a:pPr>
            <a:r>
              <a:rPr b="0" i="0" lang="it-IT" sz="1400" u="none" cap="none" strike="noStrike">
                <a:solidFill>
                  <a:srgbClr val="2A2A2A"/>
                </a:solidFill>
                <a:latin typeface="Arial"/>
                <a:ea typeface="Arial"/>
                <a:cs typeface="Arial"/>
                <a:sym typeface="Arial"/>
              </a:rPr>
              <a:t>ruolo di letterati, filosofi e scienziati come </a:t>
            </a:r>
            <a:r>
              <a:rPr b="1" i="0" lang="it-IT" sz="1400" u="none" cap="none" strike="noStrike">
                <a:solidFill>
                  <a:srgbClr val="2A2A2A"/>
                </a:solidFill>
                <a:latin typeface="Arial"/>
                <a:ea typeface="Arial"/>
                <a:cs typeface="Arial"/>
                <a:sym typeface="Arial"/>
              </a:rPr>
              <a:t>padri della nazione italiana</a:t>
            </a:r>
            <a:r>
              <a:rPr b="0" i="0" lang="it-IT" sz="1400" u="none" cap="none" strike="noStrike">
                <a:solidFill>
                  <a:srgbClr val="2A2A2A"/>
                </a:solidFill>
                <a:latin typeface="Arial"/>
                <a:ea typeface="Arial"/>
                <a:cs typeface="Arial"/>
                <a:sym typeface="Arial"/>
              </a:rPr>
              <a:t>. Il penultimo capitolo dell’opera, </a:t>
            </a:r>
            <a:r>
              <a:rPr b="1" i="1" lang="it-IT" sz="1400" u="none" cap="none" strike="noStrike">
                <a:solidFill>
                  <a:srgbClr val="2A2A2A"/>
                </a:solidFill>
                <a:latin typeface="Arial"/>
                <a:ea typeface="Arial"/>
                <a:cs typeface="Arial"/>
                <a:sym typeface="Arial"/>
              </a:rPr>
              <a:t>La nuova scienza</a:t>
            </a:r>
            <a:r>
              <a:rPr b="0" i="0" lang="it-IT" sz="1400" u="none" cap="none" strike="noStrike">
                <a:solidFill>
                  <a:srgbClr val="2A2A2A"/>
                </a:solidFill>
                <a:latin typeface="Arial"/>
                <a:ea typeface="Arial"/>
                <a:cs typeface="Arial"/>
                <a:sym typeface="Arial"/>
              </a:rPr>
              <a:t>, è proprio dedicato a </a:t>
            </a:r>
            <a:r>
              <a:rPr b="1" i="0" lang="it-IT" sz="1400" u="none" cap="none" strike="noStrike">
                <a:solidFill>
                  <a:srgbClr val="2A2A2A"/>
                </a:solidFill>
                <a:latin typeface="Arial"/>
                <a:ea typeface="Arial"/>
                <a:cs typeface="Arial"/>
                <a:sym typeface="Arial"/>
              </a:rPr>
              <a:t>scrittori politici </a:t>
            </a:r>
            <a:r>
              <a:rPr b="0" i="0" lang="it-IT" sz="1400" u="none" cap="none" strike="noStrike">
                <a:solidFill>
                  <a:srgbClr val="2A2A2A"/>
                </a:solidFill>
                <a:latin typeface="Arial"/>
                <a:ea typeface="Arial"/>
                <a:cs typeface="Arial"/>
                <a:sym typeface="Arial"/>
              </a:rPr>
              <a:t>(Machiavelli </a:t>
            </a:r>
            <a:r>
              <a:rPr b="0" i="1" lang="it-IT" sz="1400" u="none" cap="none" strike="noStrike">
                <a:solidFill>
                  <a:srgbClr val="2A2A2A"/>
                </a:solidFill>
                <a:latin typeface="Arial"/>
                <a:ea typeface="Arial"/>
                <a:cs typeface="Arial"/>
                <a:sym typeface="Arial"/>
              </a:rPr>
              <a:t>in primis</a:t>
            </a:r>
            <a:r>
              <a:rPr b="0" i="0" lang="it-IT" sz="1400" u="none" cap="none" strike="noStrike">
                <a:solidFill>
                  <a:srgbClr val="2A2A2A"/>
                </a:solidFill>
                <a:latin typeface="Arial"/>
                <a:ea typeface="Arial"/>
                <a:cs typeface="Arial"/>
                <a:sym typeface="Arial"/>
              </a:rPr>
              <a:t>), a </a:t>
            </a:r>
            <a:r>
              <a:rPr b="1" i="0" lang="it-IT" sz="1400" u="none" cap="none" strike="noStrike">
                <a:solidFill>
                  <a:srgbClr val="2A2A2A"/>
                </a:solidFill>
                <a:latin typeface="Arial"/>
                <a:ea typeface="Arial"/>
                <a:cs typeface="Arial"/>
                <a:sym typeface="Arial"/>
              </a:rPr>
              <a:t>filosofi</a:t>
            </a:r>
            <a:r>
              <a:rPr b="0" i="0" lang="it-IT" sz="1400" u="none" cap="none" strike="noStrike">
                <a:solidFill>
                  <a:srgbClr val="2A2A2A"/>
                </a:solidFill>
                <a:latin typeface="Arial"/>
                <a:ea typeface="Arial"/>
                <a:cs typeface="Arial"/>
                <a:sym typeface="Arial"/>
              </a:rPr>
              <a:t> come Giordano Bruno, Tommaso Campanella, Giambattista Vico, a </a:t>
            </a:r>
            <a:r>
              <a:rPr b="1" i="0" lang="it-IT" sz="1400" u="none" cap="none" strike="noStrike">
                <a:solidFill>
                  <a:srgbClr val="2A2A2A"/>
                </a:solidFill>
                <a:latin typeface="Arial"/>
                <a:ea typeface="Arial"/>
                <a:cs typeface="Arial"/>
                <a:sym typeface="Arial"/>
              </a:rPr>
              <a:t>scienziati </a:t>
            </a:r>
            <a:r>
              <a:rPr b="0" i="0" lang="it-IT" sz="1400" u="none" cap="none" strike="noStrike">
                <a:solidFill>
                  <a:srgbClr val="2A2A2A"/>
                </a:solidFill>
                <a:latin typeface="Arial"/>
                <a:ea typeface="Arial"/>
                <a:cs typeface="Arial"/>
                <a:sym typeface="Arial"/>
              </a:rPr>
              <a:t>come Galileo Galilei, a </a:t>
            </a:r>
            <a:r>
              <a:rPr b="1" i="0" lang="it-IT" sz="1400" u="none" cap="none" strike="noStrike">
                <a:solidFill>
                  <a:srgbClr val="2A2A2A"/>
                </a:solidFill>
                <a:latin typeface="Arial"/>
                <a:ea typeface="Arial"/>
                <a:cs typeface="Arial"/>
                <a:sym typeface="Arial"/>
              </a:rPr>
              <a:t>storiografi </a:t>
            </a:r>
            <a:r>
              <a:rPr b="0" i="0" lang="it-IT" sz="1400" u="none" cap="none" strike="noStrike">
                <a:solidFill>
                  <a:srgbClr val="2A2A2A"/>
                </a:solidFill>
                <a:latin typeface="Arial"/>
                <a:ea typeface="Arial"/>
                <a:cs typeface="Arial"/>
                <a:sym typeface="Arial"/>
              </a:rPr>
              <a:t>come Paolo Sarpi e Pietro Giannone</a:t>
            </a:r>
            <a:endParaRPr/>
          </a:p>
          <a:p>
            <a:pPr indent="-180975" lvl="0" marL="18097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2A2A2A"/>
              </a:buClr>
              <a:buSzPts val="1400"/>
              <a:buFont typeface="Arial"/>
              <a:buChar char="•"/>
            </a:pPr>
            <a:r>
              <a:rPr b="0" i="0" lang="it-IT" sz="1400" u="none" cap="none" strike="noStrike">
                <a:solidFill>
                  <a:srgbClr val="2A2A2A"/>
                </a:solidFill>
                <a:latin typeface="Arial"/>
                <a:ea typeface="Arial"/>
                <a:cs typeface="Arial"/>
                <a:sym typeface="Arial"/>
              </a:rPr>
              <a:t>l’</a:t>
            </a:r>
            <a:r>
              <a:rPr b="1" i="0" lang="it-IT" sz="1400" u="none" cap="none" strike="noStrike">
                <a:solidFill>
                  <a:srgbClr val="2A2A2A"/>
                </a:solidFill>
                <a:latin typeface="Arial"/>
                <a:ea typeface="Arial"/>
                <a:cs typeface="Arial"/>
                <a:sym typeface="Arial"/>
              </a:rPr>
              <a:t>analisi estetica</a:t>
            </a:r>
            <a:r>
              <a:rPr b="0" i="0" lang="it-IT" sz="1400" u="none" cap="none" strike="noStrike">
                <a:solidFill>
                  <a:srgbClr val="2A2A2A"/>
                </a:solidFill>
                <a:latin typeface="Arial"/>
                <a:ea typeface="Arial"/>
                <a:cs typeface="Arial"/>
                <a:sym typeface="Arial"/>
              </a:rPr>
              <a:t>, intesa come individuazione della ‘‘forma’’ che ha assunto lo stato d’animo del compositore. Occorre </a:t>
            </a:r>
            <a:r>
              <a:rPr b="1" i="0" lang="it-IT" sz="1400" u="none" cap="none" strike="noStrike">
                <a:solidFill>
                  <a:srgbClr val="2A2A2A"/>
                </a:solidFill>
                <a:latin typeface="Arial"/>
                <a:ea typeface="Arial"/>
                <a:cs typeface="Arial"/>
                <a:sym typeface="Arial"/>
              </a:rPr>
              <a:t>rivivere il testo</a:t>
            </a:r>
            <a:r>
              <a:rPr b="0" i="0" lang="it-IT" sz="1400" u="none" cap="none" strike="noStrike">
                <a:solidFill>
                  <a:srgbClr val="2A2A2A"/>
                </a:solidFill>
                <a:latin typeface="Arial"/>
                <a:ea typeface="Arial"/>
                <a:cs typeface="Arial"/>
                <a:sym typeface="Arial"/>
              </a:rPr>
              <a:t>, ricostruendo, anche grazie alla </a:t>
            </a:r>
            <a:r>
              <a:rPr b="1" i="0" lang="it-IT" sz="1400" u="none" cap="none" strike="noStrike">
                <a:solidFill>
                  <a:srgbClr val="2A2A2A"/>
                </a:solidFill>
                <a:latin typeface="Arial"/>
                <a:ea typeface="Arial"/>
                <a:cs typeface="Arial"/>
                <a:sym typeface="Arial"/>
              </a:rPr>
              <a:t>critica storica</a:t>
            </a:r>
            <a:r>
              <a:rPr b="0" i="0" lang="it-IT" sz="1400" u="none" cap="none" strike="noStrike">
                <a:solidFill>
                  <a:srgbClr val="2A2A2A"/>
                </a:solidFill>
                <a:latin typeface="Arial"/>
                <a:ea typeface="Arial"/>
                <a:cs typeface="Arial"/>
                <a:sym typeface="Arial"/>
              </a:rPr>
              <a:t>, il personaggio e il contesto storico di cui parla l’opera.</a:t>
            </a:r>
            <a:endParaRPr b="0" i="0" sz="1400" u="none" cap="none" strike="noStrike">
              <a:solidFill>
                <a:srgbClr val="2A2A2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3" name="Google Shape;363;p29"/>
          <p:cNvSpPr/>
          <p:nvPr/>
        </p:nvSpPr>
        <p:spPr>
          <a:xfrm>
            <a:off x="9001125" y="1700582"/>
            <a:ext cx="3190876" cy="4643068"/>
          </a:xfrm>
          <a:prstGeom prst="rect">
            <a:avLst/>
          </a:prstGeom>
          <a:solidFill>
            <a:srgbClr val="EFCA2D"/>
          </a:solidFill>
          <a:ln>
            <a:noFill/>
          </a:ln>
        </p:spPr>
        <p:txBody>
          <a:bodyPr anchorCtr="0" anchor="t" bIns="45700" lIns="72000" spcFirstLastPara="1" rIns="72000" wrap="square" tIns="576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2A2A"/>
              </a:buClr>
              <a:buSzPts val="1400"/>
              <a:buFont typeface="Arial"/>
              <a:buNone/>
            </a:pPr>
            <a:r>
              <a:rPr b="1" i="0" lang="it-IT" sz="1400" u="none" cap="none" strike="noStrike">
                <a:solidFill>
                  <a:srgbClr val="2A2A2A"/>
                </a:solidFill>
                <a:latin typeface="Arial"/>
                <a:ea typeface="Arial"/>
                <a:cs typeface="Arial"/>
                <a:sym typeface="Arial"/>
              </a:rPr>
              <a:t>LA FORMA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rgbClr val="2A2A2A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b="0" i="0" lang="it-IT" sz="1400" u="none" cap="none" strike="noStrike">
                <a:solidFill>
                  <a:srgbClr val="2A2A2A"/>
                </a:solidFill>
                <a:latin typeface="Arial"/>
                <a:ea typeface="Arial"/>
                <a:cs typeface="Arial"/>
                <a:sym typeface="Arial"/>
              </a:rPr>
              <a:t>Il testo si caratterizza per un’</a:t>
            </a:r>
            <a:r>
              <a:rPr b="1" i="0" lang="it-IT" sz="1400" u="none" cap="none" strike="noStrike">
                <a:solidFill>
                  <a:srgbClr val="2A2A2A"/>
                </a:solidFill>
                <a:latin typeface="Arial"/>
                <a:ea typeface="Arial"/>
                <a:cs typeface="Arial"/>
                <a:sym typeface="Arial"/>
              </a:rPr>
              <a:t>esposizione di grande immediatezza</a:t>
            </a:r>
            <a:r>
              <a:rPr b="0" i="0" lang="it-IT" sz="1400" u="none" cap="none" strike="noStrike">
                <a:solidFill>
                  <a:srgbClr val="2A2A2A"/>
                </a:solidFill>
                <a:latin typeface="Arial"/>
                <a:ea typeface="Arial"/>
                <a:cs typeface="Arial"/>
                <a:sym typeface="Arial"/>
              </a:rPr>
              <a:t>, che lo fa somigliare quasi a un romanzo.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 b="0" i="0" sz="800" u="none" cap="none" strike="noStrike">
              <a:solidFill>
                <a:srgbClr val="2A2A2A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b="0" i="0" lang="it-IT" sz="1400" u="none" cap="none" strike="noStrike">
                <a:solidFill>
                  <a:srgbClr val="2A2A2A"/>
                </a:solidFill>
                <a:latin typeface="Arial"/>
                <a:ea typeface="Arial"/>
                <a:cs typeface="Arial"/>
                <a:sym typeface="Arial"/>
              </a:rPr>
              <a:t>Lo stile </a:t>
            </a:r>
            <a:r>
              <a:rPr b="1" i="0" lang="it-IT" sz="1400" u="none" cap="none" strike="noStrike">
                <a:solidFill>
                  <a:srgbClr val="2A2A2A"/>
                </a:solidFill>
                <a:latin typeface="Arial"/>
                <a:ea typeface="Arial"/>
                <a:cs typeface="Arial"/>
                <a:sym typeface="Arial"/>
              </a:rPr>
              <a:t>coinvolge,</a:t>
            </a:r>
            <a:r>
              <a:rPr b="0" i="0" lang="it-IT" sz="1400" u="none" cap="none" strike="noStrike">
                <a:solidFill>
                  <a:srgbClr val="2A2A2A"/>
                </a:solidFill>
                <a:latin typeface="Arial"/>
                <a:ea typeface="Arial"/>
                <a:cs typeface="Arial"/>
                <a:sym typeface="Arial"/>
              </a:rPr>
              <a:t> grazie all’uso di formule lineari, </a:t>
            </a:r>
            <a:r>
              <a:rPr b="1" i="0" lang="it-IT" sz="1400" u="none" cap="none" strike="noStrike">
                <a:solidFill>
                  <a:srgbClr val="2A2A2A"/>
                </a:solidFill>
                <a:latin typeface="Arial"/>
                <a:ea typeface="Arial"/>
                <a:cs typeface="Arial"/>
                <a:sym typeface="Arial"/>
              </a:rPr>
              <a:t>paratassi</a:t>
            </a:r>
            <a:r>
              <a:rPr b="0" i="0" lang="it-IT" sz="1400" u="none" cap="none" strike="noStrike">
                <a:solidFill>
                  <a:srgbClr val="2A2A2A"/>
                </a:solidFill>
                <a:latin typeface="Arial"/>
                <a:ea typeface="Arial"/>
                <a:cs typeface="Arial"/>
                <a:sym typeface="Arial"/>
              </a:rPr>
              <a:t>, tensione drammatica, espressioni colloquiali.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 b="0" i="0" sz="800" u="none" cap="none" strike="noStrike">
              <a:solidFill>
                <a:srgbClr val="2A2A2A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b="0" i="0" lang="it-IT" sz="1400" u="none" cap="none" strike="noStrike">
                <a:solidFill>
                  <a:srgbClr val="2A2A2A"/>
                </a:solidFill>
                <a:latin typeface="Arial"/>
                <a:ea typeface="Arial"/>
                <a:cs typeface="Arial"/>
                <a:sym typeface="Arial"/>
              </a:rPr>
              <a:t>Il lettore è invitato a </a:t>
            </a:r>
            <a:r>
              <a:rPr b="1" i="0" lang="it-IT" sz="1400" u="none" cap="none" strike="noStrike">
                <a:solidFill>
                  <a:srgbClr val="2A2A2A"/>
                </a:solidFill>
                <a:latin typeface="Arial"/>
                <a:ea typeface="Arial"/>
                <a:cs typeface="Arial"/>
                <a:sym typeface="Arial"/>
              </a:rPr>
              <a:t>rivivere l’opera d’arte</a:t>
            </a:r>
            <a:r>
              <a:rPr b="0" i="0" lang="it-IT" sz="1400" u="none" cap="none" strike="noStrike">
                <a:solidFill>
                  <a:srgbClr val="2A2A2A"/>
                </a:solidFill>
                <a:latin typeface="Arial"/>
                <a:ea typeface="Arial"/>
                <a:cs typeface="Arial"/>
                <a:sym typeface="Arial"/>
              </a:rPr>
              <a:t> e a giudicarla in base alle emozioni che suscita.</a:t>
            </a:r>
            <a:endParaRPr b="0" i="0" sz="1400" u="none" cap="none" strike="noStrike">
              <a:solidFill>
                <a:srgbClr val="2A2A2A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2A2A2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4" name="Google Shape;364;p29"/>
          <p:cNvSpPr/>
          <p:nvPr/>
        </p:nvSpPr>
        <p:spPr>
          <a:xfrm>
            <a:off x="1214775" y="1276525"/>
            <a:ext cx="828000" cy="828000"/>
          </a:xfrm>
          <a:prstGeom prst="ellipse">
            <a:avLst/>
          </a:prstGeom>
          <a:solidFill>
            <a:schemeClr val="lt1"/>
          </a:solidFill>
          <a:ln cap="flat" cmpd="sng" w="317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" dir="5400000" dist="381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5" name="Google Shape;365;p29"/>
          <p:cNvSpPr/>
          <p:nvPr/>
        </p:nvSpPr>
        <p:spPr>
          <a:xfrm>
            <a:off x="5701049" y="1276525"/>
            <a:ext cx="828000" cy="828000"/>
          </a:xfrm>
          <a:prstGeom prst="ellipse">
            <a:avLst/>
          </a:prstGeom>
          <a:solidFill>
            <a:schemeClr val="lt1"/>
          </a:solidFill>
          <a:ln cap="flat" cmpd="sng" w="317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" dir="5400000" dist="381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rgbClr val="2A2A2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6" name="Google Shape;366;p29"/>
          <p:cNvSpPr/>
          <p:nvPr/>
        </p:nvSpPr>
        <p:spPr>
          <a:xfrm>
            <a:off x="10182562" y="1351335"/>
            <a:ext cx="828000" cy="828000"/>
          </a:xfrm>
          <a:prstGeom prst="ellipse">
            <a:avLst/>
          </a:prstGeom>
          <a:solidFill>
            <a:schemeClr val="lt1"/>
          </a:solidFill>
          <a:ln cap="flat" cmpd="sng" w="317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" dir="5400000" dist="381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rgbClr val="2A2A2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7" name="Google Shape;367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382672" y="1578164"/>
            <a:ext cx="427780" cy="401637"/>
          </a:xfrm>
          <a:prstGeom prst="rect">
            <a:avLst/>
          </a:prstGeom>
          <a:noFill/>
          <a:ln>
            <a:noFill/>
          </a:ln>
        </p:spPr>
      </p:pic>
      <p:pic>
        <p:nvPicPr>
          <p:cNvPr id="368" name="Google Shape;368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62155" y="1451307"/>
            <a:ext cx="505789" cy="4825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69" name="Google Shape;369;p2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394703" y="1419369"/>
            <a:ext cx="487193" cy="495452"/>
          </a:xfrm>
          <a:prstGeom prst="rect">
            <a:avLst/>
          </a:prstGeom>
          <a:noFill/>
          <a:ln>
            <a:noFill/>
          </a:ln>
        </p:spPr>
      </p:pic>
      <p:pic>
        <p:nvPicPr>
          <p:cNvPr id="370" name="Google Shape;370;p2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587162" y="6388100"/>
            <a:ext cx="392112" cy="2873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 dir="r"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C4759"/>
        </a:solidFill>
      </p:bgPr>
    </p:bg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7"/>
          <p:cNvSpPr txBox="1"/>
          <p:nvPr>
            <p:ph type="title"/>
          </p:nvPr>
        </p:nvSpPr>
        <p:spPr>
          <a:xfrm>
            <a:off x="3524250" y="4454525"/>
            <a:ext cx="5125720" cy="9064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lang="it-IT">
                <a:latin typeface="Arial"/>
                <a:ea typeface="Arial"/>
                <a:cs typeface="Arial"/>
                <a:sym typeface="Arial"/>
              </a:rPr>
              <a:t>La storia letteraria come prospettiva morale e civile</a:t>
            </a:r>
            <a:endParaRPr/>
          </a:p>
        </p:txBody>
      </p:sp>
      <p:pic>
        <p:nvPicPr>
          <p:cNvPr id="88" name="Google Shape;88;p17"/>
          <p:cNvPicPr preferRelativeResize="0"/>
          <p:nvPr/>
        </p:nvPicPr>
        <p:blipFill rotWithShape="1">
          <a:blip r:embed="rId3">
            <a:alphaModFix/>
          </a:blip>
          <a:srcRect b="31234" l="32708" r="42987" t="28395"/>
          <a:stretch/>
        </p:blipFill>
        <p:spPr>
          <a:xfrm>
            <a:off x="4732868" y="1797053"/>
            <a:ext cx="2650065" cy="2475920"/>
          </a:xfrm>
          <a:prstGeom prst="rect">
            <a:avLst/>
          </a:prstGeom>
          <a:noFill/>
          <a:ln cap="flat" cmpd="sng" w="1270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</p:pic>
    </p:spTree>
  </p:cSld>
  <p:clrMapOvr>
    <a:masterClrMapping/>
  </p:clrMapOvr>
  <p:transition>
    <p:push dir="r"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A2A2A"/>
        </a:solidFill>
      </p:bgPr>
    </p:bg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8"/>
          <p:cNvSpPr txBox="1"/>
          <p:nvPr>
            <p:ph idx="1" type="body"/>
          </p:nvPr>
        </p:nvSpPr>
        <p:spPr>
          <a:xfrm>
            <a:off x="1055687" y="918000"/>
            <a:ext cx="10080625" cy="3825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3CF6D"/>
              </a:buClr>
              <a:buSzPts val="2100"/>
              <a:buFont typeface="Arial"/>
              <a:buNone/>
            </a:pPr>
            <a:r>
              <a:rPr lang="it-IT" sz="2100">
                <a:solidFill>
                  <a:srgbClr val="F3CF6D"/>
                </a:solidFill>
                <a:latin typeface="Arial"/>
                <a:ea typeface="Arial"/>
                <a:cs typeface="Arial"/>
                <a:sym typeface="Arial"/>
              </a:rPr>
              <a:t>UNA LETTERATURA PER IL NUOVO REGNO</a:t>
            </a:r>
            <a:endParaRPr/>
          </a:p>
        </p:txBody>
      </p:sp>
      <p:sp>
        <p:nvSpPr>
          <p:cNvPr id="94" name="Google Shape;94;p18"/>
          <p:cNvSpPr txBox="1"/>
          <p:nvPr/>
        </p:nvSpPr>
        <p:spPr>
          <a:xfrm>
            <a:off x="1055687" y="106511"/>
            <a:ext cx="10698163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00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Arial"/>
              <a:buNone/>
            </a:pPr>
            <a:r>
              <a:rPr b="0" i="0" lang="it-IT" sz="1200" u="none" cap="none" strike="noStrik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CARDUCCI E DE SANCTIS: UNA LETTERATURA PER L’ITALIA UNITA / LA STORIA LETTERARIA COME PROSPETTIVA MORALE E CIVILE</a:t>
            </a:r>
            <a:endParaRPr b="0" i="0" sz="1200" u="none" cap="none" strike="noStrike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8"/>
          <p:cNvSpPr txBox="1"/>
          <p:nvPr/>
        </p:nvSpPr>
        <p:spPr>
          <a:xfrm>
            <a:off x="1055687" y="1639564"/>
            <a:ext cx="10698163" cy="3659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it-IT" sz="2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Dopo la nascita dello Stato italiano letterati e studiosi si attivano per costruire su solide basi una cultura condivisa per il nuovo Regno.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it-IT" sz="2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Tra tutti, spiccano:</a:t>
            </a:r>
            <a:endParaRPr/>
          </a:p>
          <a:p>
            <a:pPr indent="-4572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Char char="•"/>
            </a:pPr>
            <a:r>
              <a:rPr b="1" i="0" lang="it-IT" sz="2600" u="none" cap="none" strike="noStrike">
                <a:solidFill>
                  <a:srgbClr val="F3CF6D"/>
                </a:solidFill>
                <a:latin typeface="Arial"/>
                <a:ea typeface="Arial"/>
                <a:cs typeface="Arial"/>
                <a:sym typeface="Arial"/>
              </a:rPr>
              <a:t>Giosue Carducci </a:t>
            </a:r>
            <a:r>
              <a:rPr b="0" i="0" lang="it-IT" sz="2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indent="-4572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Char char="•"/>
            </a:pPr>
            <a:r>
              <a:rPr b="1" i="0" lang="it-IT" sz="2600" u="none" cap="none" strike="noStrike">
                <a:solidFill>
                  <a:srgbClr val="F3CF6D"/>
                </a:solidFill>
                <a:latin typeface="Arial"/>
                <a:ea typeface="Arial"/>
                <a:cs typeface="Arial"/>
                <a:sym typeface="Arial"/>
              </a:rPr>
              <a:t>Francesco De Sanctis </a:t>
            </a:r>
            <a:endParaRPr b="1" i="0" sz="2600" u="none" cap="none" strike="noStrike">
              <a:solidFill>
                <a:srgbClr val="F3CF6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it-IT" sz="2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che, pur mostrando una netta differenza metodologica, presentano alcuni </a:t>
            </a:r>
            <a:r>
              <a:rPr b="1" i="0" lang="it-IT" sz="2600" u="none" cap="none" strike="noStrike">
                <a:solidFill>
                  <a:srgbClr val="F3CF6D"/>
                </a:solidFill>
                <a:latin typeface="Arial"/>
                <a:ea typeface="Arial"/>
                <a:cs typeface="Arial"/>
                <a:sym typeface="Arial"/>
              </a:rPr>
              <a:t>punti in comune</a:t>
            </a:r>
            <a:r>
              <a:rPr b="0" i="0" lang="it-IT" sz="2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push dir="r"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9"/>
          <p:cNvSpPr txBox="1"/>
          <p:nvPr>
            <p:ph idx="1" type="body"/>
          </p:nvPr>
        </p:nvSpPr>
        <p:spPr>
          <a:xfrm>
            <a:off x="1055687" y="908050"/>
            <a:ext cx="10080625" cy="3825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0000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3CF6D"/>
              </a:buClr>
              <a:buSzPts val="2100"/>
              <a:buFont typeface="Arial"/>
              <a:buNone/>
            </a:pPr>
            <a:r>
              <a:rPr b="1" i="0" lang="it-IT" sz="2100" u="none" cap="none" strike="noStrike">
                <a:solidFill>
                  <a:srgbClr val="F3CF6D"/>
                </a:solidFill>
                <a:latin typeface="Arial"/>
                <a:ea typeface="Arial"/>
                <a:cs typeface="Arial"/>
                <a:sym typeface="Arial"/>
              </a:rPr>
              <a:t>CARDUCCI E DE SANCTIS: PUNTI DI CONTATTO</a:t>
            </a:r>
            <a:endParaRPr/>
          </a:p>
        </p:txBody>
      </p:sp>
      <p:sp>
        <p:nvSpPr>
          <p:cNvPr id="101" name="Google Shape;101;p19"/>
          <p:cNvSpPr txBox="1"/>
          <p:nvPr/>
        </p:nvSpPr>
        <p:spPr>
          <a:xfrm>
            <a:off x="1055687" y="106511"/>
            <a:ext cx="10750831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00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Arial"/>
              <a:buNone/>
            </a:pPr>
            <a:r>
              <a:rPr b="0" i="0" lang="it-IT" sz="1200" u="none" cap="none" strike="noStrik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CARDUCCI E DE SANCTIS: UNA LETTERATURA PER L’ITALIA UNITA / LA STORIA LETTERARIA COME PROSPETTIVA MORALE E CIVILE</a:t>
            </a:r>
            <a:endParaRPr/>
          </a:p>
        </p:txBody>
      </p:sp>
      <p:sp>
        <p:nvSpPr>
          <p:cNvPr id="102" name="Google Shape;102;p19"/>
          <p:cNvSpPr/>
          <p:nvPr/>
        </p:nvSpPr>
        <p:spPr>
          <a:xfrm rot="5400000">
            <a:off x="2882516" y="2295351"/>
            <a:ext cx="2147967" cy="2797200"/>
          </a:xfrm>
          <a:custGeom>
            <a:rect b="b" l="l" r="r" t="t"/>
            <a:pathLst>
              <a:path extrusionOk="0" h="2555" w="2224">
                <a:moveTo>
                  <a:pt x="0" y="1003"/>
                </a:moveTo>
                <a:cubicBezTo>
                  <a:pt x="1112" y="0"/>
                  <a:pt x="1112" y="0"/>
                  <a:pt x="1112" y="0"/>
                </a:cubicBezTo>
                <a:cubicBezTo>
                  <a:pt x="2224" y="1004"/>
                  <a:pt x="2224" y="1004"/>
                  <a:pt x="2224" y="1004"/>
                </a:cubicBezTo>
                <a:cubicBezTo>
                  <a:pt x="1741" y="1487"/>
                  <a:pt x="1741" y="1487"/>
                  <a:pt x="1741" y="1487"/>
                </a:cubicBezTo>
                <a:cubicBezTo>
                  <a:pt x="1585" y="1321"/>
                  <a:pt x="1585" y="1321"/>
                  <a:pt x="1585" y="1321"/>
                </a:cubicBezTo>
                <a:cubicBezTo>
                  <a:pt x="1585" y="2555"/>
                  <a:pt x="1585" y="2555"/>
                  <a:pt x="1585" y="2555"/>
                </a:cubicBezTo>
                <a:cubicBezTo>
                  <a:pt x="1339" y="2555"/>
                  <a:pt x="885" y="2555"/>
                  <a:pt x="639" y="2555"/>
                </a:cubicBezTo>
                <a:cubicBezTo>
                  <a:pt x="639" y="1335"/>
                  <a:pt x="639" y="1335"/>
                  <a:pt x="639" y="1335"/>
                </a:cubicBezTo>
                <a:cubicBezTo>
                  <a:pt x="492" y="1498"/>
                  <a:pt x="492" y="1498"/>
                  <a:pt x="492" y="1498"/>
                </a:cubicBezTo>
                <a:cubicBezTo>
                  <a:pt x="0" y="1003"/>
                  <a:pt x="0" y="1003"/>
                  <a:pt x="0" y="1003"/>
                </a:cubicBezTo>
                <a:close/>
              </a:path>
            </a:pathLst>
          </a:custGeom>
          <a:solidFill>
            <a:srgbClr val="FFCC6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72E3A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103" name="Google Shape;103;p19"/>
          <p:cNvSpPr/>
          <p:nvPr/>
        </p:nvSpPr>
        <p:spPr>
          <a:xfrm flipH="1" rot="-5400000">
            <a:off x="7053070" y="2295350"/>
            <a:ext cx="2147967" cy="2797200"/>
          </a:xfrm>
          <a:custGeom>
            <a:rect b="b" l="l" r="r" t="t"/>
            <a:pathLst>
              <a:path extrusionOk="0" h="2555" w="2224">
                <a:moveTo>
                  <a:pt x="0" y="1003"/>
                </a:moveTo>
                <a:cubicBezTo>
                  <a:pt x="1112" y="0"/>
                  <a:pt x="1112" y="0"/>
                  <a:pt x="1112" y="0"/>
                </a:cubicBezTo>
                <a:cubicBezTo>
                  <a:pt x="2224" y="1004"/>
                  <a:pt x="2224" y="1004"/>
                  <a:pt x="2224" y="1004"/>
                </a:cubicBezTo>
                <a:cubicBezTo>
                  <a:pt x="1741" y="1487"/>
                  <a:pt x="1741" y="1487"/>
                  <a:pt x="1741" y="1487"/>
                </a:cubicBezTo>
                <a:cubicBezTo>
                  <a:pt x="1585" y="1321"/>
                  <a:pt x="1585" y="1321"/>
                  <a:pt x="1585" y="1321"/>
                </a:cubicBezTo>
                <a:cubicBezTo>
                  <a:pt x="1585" y="2555"/>
                  <a:pt x="1585" y="2555"/>
                  <a:pt x="1585" y="2555"/>
                </a:cubicBezTo>
                <a:cubicBezTo>
                  <a:pt x="1339" y="2555"/>
                  <a:pt x="885" y="2555"/>
                  <a:pt x="639" y="2555"/>
                </a:cubicBezTo>
                <a:cubicBezTo>
                  <a:pt x="639" y="1335"/>
                  <a:pt x="639" y="1335"/>
                  <a:pt x="639" y="1335"/>
                </a:cubicBezTo>
                <a:cubicBezTo>
                  <a:pt x="492" y="1498"/>
                  <a:pt x="492" y="1498"/>
                  <a:pt x="492" y="1498"/>
                </a:cubicBezTo>
                <a:cubicBezTo>
                  <a:pt x="0" y="1003"/>
                  <a:pt x="0" y="1003"/>
                  <a:pt x="0" y="1003"/>
                </a:cubicBezTo>
                <a:close/>
              </a:path>
            </a:pathLst>
          </a:custGeom>
          <a:solidFill>
            <a:srgbClr val="FFCC6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72E3A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104" name="Google Shape;104;p19"/>
          <p:cNvSpPr/>
          <p:nvPr/>
        </p:nvSpPr>
        <p:spPr>
          <a:xfrm flipH="1" rot="5400000">
            <a:off x="8861434" y="2898181"/>
            <a:ext cx="1140629" cy="155961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>
            <a:noFill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9"/>
          <p:cNvSpPr txBox="1"/>
          <p:nvPr/>
        </p:nvSpPr>
        <p:spPr>
          <a:xfrm>
            <a:off x="8651945" y="3507273"/>
            <a:ext cx="155960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it-IT" sz="1400" u="none" cap="none" strike="noStrike">
                <a:solidFill>
                  <a:srgbClr val="2A2A2A"/>
                </a:solidFill>
                <a:latin typeface="Arial"/>
                <a:ea typeface="Arial"/>
                <a:cs typeface="Arial"/>
                <a:sym typeface="Arial"/>
              </a:rPr>
              <a:t>DE SANCTIS</a:t>
            </a:r>
            <a:endParaRPr b="0" i="0" sz="1400" u="none" cap="none" strike="noStrike">
              <a:solidFill>
                <a:srgbClr val="2A2A2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19"/>
          <p:cNvSpPr/>
          <p:nvPr/>
        </p:nvSpPr>
        <p:spPr>
          <a:xfrm rot="5400000">
            <a:off x="5644890" y="588123"/>
            <a:ext cx="873639" cy="3057525"/>
          </a:xfrm>
          <a:prstGeom prst="roundRect">
            <a:avLst>
              <a:gd fmla="val 16667" name="adj"/>
            </a:avLst>
          </a:prstGeom>
          <a:solidFill>
            <a:srgbClr val="CC4759"/>
          </a:solidFill>
          <a:ln>
            <a:noFill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9"/>
          <p:cNvSpPr txBox="1"/>
          <p:nvPr/>
        </p:nvSpPr>
        <p:spPr>
          <a:xfrm>
            <a:off x="4552947" y="1806260"/>
            <a:ext cx="3057526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it-IT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interesse per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it-IT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la ricerca letteraria</a:t>
            </a:r>
            <a:endParaRPr/>
          </a:p>
        </p:txBody>
      </p:sp>
      <p:sp>
        <p:nvSpPr>
          <p:cNvPr id="108" name="Google Shape;108;p19"/>
          <p:cNvSpPr txBox="1"/>
          <p:nvPr/>
        </p:nvSpPr>
        <p:spPr>
          <a:xfrm>
            <a:off x="2960369" y="6041191"/>
            <a:ext cx="6202682" cy="63094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it-IT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sono figli della generazione che ha speso le proprie forze per avere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b="0" i="0" lang="it-IT" sz="1600" u="none" cap="none" strike="noStrike">
                <a:solidFill>
                  <a:srgbClr val="F3CF6D"/>
                </a:solidFill>
                <a:latin typeface="Arial"/>
                <a:ea typeface="Arial"/>
                <a:cs typeface="Arial"/>
                <a:sym typeface="Arial"/>
              </a:rPr>
              <a:t>un’Italia unita e indipendente </a:t>
            </a:r>
            <a:endParaRPr b="0" i="0" sz="1600" u="none" cap="none" strike="noStrike">
              <a:solidFill>
                <a:srgbClr val="F3CF6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19"/>
          <p:cNvSpPr/>
          <p:nvPr/>
        </p:nvSpPr>
        <p:spPr>
          <a:xfrm flipH="1" rot="5400000">
            <a:off x="2085254" y="2873007"/>
            <a:ext cx="1140629" cy="155961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>
            <a:noFill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19"/>
          <p:cNvSpPr txBox="1"/>
          <p:nvPr/>
        </p:nvSpPr>
        <p:spPr>
          <a:xfrm>
            <a:off x="1875765" y="3524099"/>
            <a:ext cx="155960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it-IT" sz="1400" u="none" cap="none" strike="noStrike">
                <a:solidFill>
                  <a:srgbClr val="2A2A2A"/>
                </a:solidFill>
                <a:latin typeface="Arial"/>
                <a:ea typeface="Arial"/>
                <a:cs typeface="Arial"/>
                <a:sym typeface="Arial"/>
              </a:rPr>
              <a:t>CARDUCCI</a:t>
            </a:r>
            <a:endParaRPr/>
          </a:p>
        </p:txBody>
      </p:sp>
      <p:sp>
        <p:nvSpPr>
          <p:cNvPr id="111" name="Google Shape;111;p19"/>
          <p:cNvSpPr/>
          <p:nvPr/>
        </p:nvSpPr>
        <p:spPr>
          <a:xfrm rot="5400000">
            <a:off x="5143998" y="2115053"/>
            <a:ext cx="1875423" cy="3057525"/>
          </a:xfrm>
          <a:prstGeom prst="roundRect">
            <a:avLst>
              <a:gd fmla="val 16667" name="adj"/>
            </a:avLst>
          </a:prstGeom>
          <a:solidFill>
            <a:srgbClr val="CC4759"/>
          </a:solidFill>
          <a:ln>
            <a:noFill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19"/>
          <p:cNvSpPr txBox="1"/>
          <p:nvPr/>
        </p:nvSpPr>
        <p:spPr>
          <a:xfrm>
            <a:off x="4552948" y="2832299"/>
            <a:ext cx="3057526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it-IT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studio della letteratura realizzato con approccio che considera la componente storica e sociale del fatto letterario e le singole forme letterarie dei testi</a:t>
            </a:r>
            <a:endParaRPr/>
          </a:p>
        </p:txBody>
      </p:sp>
      <p:sp>
        <p:nvSpPr>
          <p:cNvPr id="113" name="Google Shape;113;p19"/>
          <p:cNvSpPr/>
          <p:nvPr/>
        </p:nvSpPr>
        <p:spPr>
          <a:xfrm rot="5400000">
            <a:off x="5516806" y="3745158"/>
            <a:ext cx="1129809" cy="3057525"/>
          </a:xfrm>
          <a:prstGeom prst="roundRect">
            <a:avLst>
              <a:gd fmla="val 16667" name="adj"/>
            </a:avLst>
          </a:prstGeom>
          <a:solidFill>
            <a:srgbClr val="CC4759"/>
          </a:solidFill>
          <a:ln>
            <a:noFill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19"/>
          <p:cNvSpPr txBox="1"/>
          <p:nvPr/>
        </p:nvSpPr>
        <p:spPr>
          <a:xfrm>
            <a:off x="4552949" y="4835210"/>
            <a:ext cx="3057526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it-IT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importanza della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it-IT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componente morale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it-IT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(missione civilizzatrice)</a:t>
            </a:r>
            <a:endParaRPr/>
          </a:p>
        </p:txBody>
      </p:sp>
      <p:cxnSp>
        <p:nvCxnSpPr>
          <p:cNvPr id="115" name="Google Shape;115;p19"/>
          <p:cNvCxnSpPr>
            <a:stCxn id="109" idx="1"/>
            <a:endCxn id="108" idx="1"/>
          </p:cNvCxnSpPr>
          <p:nvPr/>
        </p:nvCxnSpPr>
        <p:spPr>
          <a:xfrm flipH="1" rot="-5400000">
            <a:off x="1741168" y="5137527"/>
            <a:ext cx="2133600" cy="304800"/>
          </a:xfrm>
          <a:prstGeom prst="bentConnector2">
            <a:avLst/>
          </a:prstGeom>
          <a:noFill/>
          <a:ln cap="flat" cmpd="sng" w="28575">
            <a:solidFill>
              <a:srgbClr val="F3CF6D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116" name="Google Shape;116;p19"/>
          <p:cNvCxnSpPr>
            <a:stCxn id="104" idx="1"/>
            <a:endCxn id="108" idx="3"/>
          </p:cNvCxnSpPr>
          <p:nvPr/>
        </p:nvCxnSpPr>
        <p:spPr>
          <a:xfrm rot="5400000">
            <a:off x="8243148" y="5168100"/>
            <a:ext cx="2108400" cy="268800"/>
          </a:xfrm>
          <a:prstGeom prst="bentConnector2">
            <a:avLst/>
          </a:prstGeom>
          <a:noFill/>
          <a:ln cap="flat" cmpd="sng" w="28575">
            <a:solidFill>
              <a:srgbClr val="F3CF6D"/>
            </a:solidFill>
            <a:prstDash val="solid"/>
            <a:round/>
            <a:headEnd len="sm" w="sm" type="none"/>
            <a:tailEnd len="med" w="med" type="stealth"/>
          </a:ln>
        </p:spPr>
      </p:cxnSp>
    </p:spTree>
  </p:cSld>
  <p:clrMapOvr>
    <a:masterClrMapping/>
  </p:clrMapOvr>
  <p:transition>
    <p:push dir="r"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A5BAC9"/>
        </a:solidFill>
      </p:bgPr>
    </p:bg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0"/>
          <p:cNvSpPr txBox="1"/>
          <p:nvPr>
            <p:ph type="title"/>
          </p:nvPr>
        </p:nvSpPr>
        <p:spPr>
          <a:xfrm>
            <a:off x="3977641" y="4454525"/>
            <a:ext cx="4224654" cy="9064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b="1" i="0" lang="it-IT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Giosue Carducci, </a:t>
            </a:r>
            <a:br>
              <a:rPr b="1" i="0" lang="it-IT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it-IT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il poeta della nazione</a:t>
            </a:r>
            <a:endParaRPr/>
          </a:p>
        </p:txBody>
      </p:sp>
      <p:pic>
        <p:nvPicPr>
          <p:cNvPr id="122" name="Google Shape;122;p20"/>
          <p:cNvPicPr preferRelativeResize="0"/>
          <p:nvPr/>
        </p:nvPicPr>
        <p:blipFill rotWithShape="1">
          <a:blip r:embed="rId3">
            <a:alphaModFix/>
          </a:blip>
          <a:srcRect b="21480" l="24444" r="49792" t="33210"/>
          <a:stretch/>
        </p:blipFill>
        <p:spPr>
          <a:xfrm>
            <a:off x="4790547" y="1762125"/>
            <a:ext cx="2523819" cy="2496608"/>
          </a:xfrm>
          <a:prstGeom prst="rect">
            <a:avLst/>
          </a:prstGeom>
          <a:noFill/>
          <a:ln cap="flat" cmpd="sng" w="1270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</p:pic>
    </p:spTree>
  </p:cSld>
  <p:clrMapOvr>
    <a:masterClrMapping/>
  </p:clrMapOvr>
  <p:transition>
    <p:push dir="r"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1"/>
          <p:cNvSpPr/>
          <p:nvPr/>
        </p:nvSpPr>
        <p:spPr>
          <a:xfrm>
            <a:off x="0" y="1890370"/>
            <a:ext cx="12192000" cy="95704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21"/>
          <p:cNvSpPr txBox="1"/>
          <p:nvPr>
            <p:ph idx="1" type="body"/>
          </p:nvPr>
        </p:nvSpPr>
        <p:spPr>
          <a:xfrm>
            <a:off x="1055687" y="908050"/>
            <a:ext cx="10080625" cy="3825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3CF6D"/>
              </a:buClr>
              <a:buSzPts val="2100"/>
              <a:buFont typeface="Arial"/>
              <a:buNone/>
            </a:pPr>
            <a:r>
              <a:rPr b="1" i="0" lang="it-IT" sz="2100" u="none" cap="none" strike="noStrike">
                <a:solidFill>
                  <a:srgbClr val="F3CF6D"/>
                </a:solidFill>
                <a:latin typeface="Arial"/>
                <a:ea typeface="Arial"/>
                <a:cs typeface="Arial"/>
                <a:sym typeface="Arial"/>
              </a:rPr>
              <a:t>GIOSUE CARDUCCI: LA VITA IN 3 TAPPE</a:t>
            </a:r>
            <a:endParaRPr/>
          </a:p>
        </p:txBody>
      </p:sp>
      <p:sp>
        <p:nvSpPr>
          <p:cNvPr id="129" name="Google Shape;129;p21"/>
          <p:cNvSpPr txBox="1"/>
          <p:nvPr/>
        </p:nvSpPr>
        <p:spPr>
          <a:xfrm>
            <a:off x="1055687" y="198844"/>
            <a:ext cx="10783888" cy="276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00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Arial"/>
              <a:buNone/>
            </a:pPr>
            <a:r>
              <a:rPr b="0" i="0" lang="it-IT" sz="1200" u="none" cap="none" strike="noStrik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CARDUCCI E DE SANCTIS: UNA LETTERATURA PER L’ITALIA UNITA / GIOSUE CARDUCCI, IL POETA DELLA NAZIONE</a:t>
            </a:r>
            <a:endParaRPr b="0" i="0" sz="1200" u="none" cap="none" strike="noStrike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30" name="Google Shape;130;p21"/>
          <p:cNvCxnSpPr/>
          <p:nvPr/>
        </p:nvCxnSpPr>
        <p:spPr>
          <a:xfrm flipH="1">
            <a:off x="814720" y="2168521"/>
            <a:ext cx="2" cy="4575179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med" w="med" type="oval"/>
          </a:ln>
        </p:spPr>
      </p:cxnSp>
      <p:cxnSp>
        <p:nvCxnSpPr>
          <p:cNvPr id="131" name="Google Shape;131;p21"/>
          <p:cNvCxnSpPr/>
          <p:nvPr/>
        </p:nvCxnSpPr>
        <p:spPr>
          <a:xfrm flipH="1">
            <a:off x="3745287" y="2168521"/>
            <a:ext cx="6" cy="4575179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med" w="med" type="oval"/>
          </a:ln>
        </p:spPr>
      </p:cxnSp>
      <p:cxnSp>
        <p:nvCxnSpPr>
          <p:cNvPr id="132" name="Google Shape;132;p21"/>
          <p:cNvCxnSpPr/>
          <p:nvPr/>
        </p:nvCxnSpPr>
        <p:spPr>
          <a:xfrm>
            <a:off x="6618714" y="2168520"/>
            <a:ext cx="1813" cy="457518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med" w="med" type="oval"/>
          </a:ln>
        </p:spPr>
      </p:cxnSp>
      <p:grpSp>
        <p:nvGrpSpPr>
          <p:cNvPr id="133" name="Google Shape;133;p21"/>
          <p:cNvGrpSpPr/>
          <p:nvPr/>
        </p:nvGrpSpPr>
        <p:grpSpPr>
          <a:xfrm>
            <a:off x="716584" y="3019055"/>
            <a:ext cx="2925007" cy="215444"/>
            <a:chOff x="716584" y="2855765"/>
            <a:chExt cx="2925007" cy="215444"/>
          </a:xfrm>
        </p:grpSpPr>
        <p:sp>
          <p:nvSpPr>
            <p:cNvPr id="134" name="Google Shape;134;p21"/>
            <p:cNvSpPr/>
            <p:nvPr/>
          </p:nvSpPr>
          <p:spPr>
            <a:xfrm>
              <a:off x="716584" y="2855765"/>
              <a:ext cx="196273" cy="196273"/>
            </a:xfrm>
            <a:prstGeom prst="ellipse">
              <a:avLst/>
            </a:prstGeom>
            <a:solidFill>
              <a:srgbClr val="92D050"/>
            </a:solidFill>
            <a:ln cap="flat" cmpd="sng" w="1270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0800" rotWithShape="0" algn="t" dir="5400000" dist="38100">
                <a:srgbClr val="000000">
                  <a:alpha val="2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" name="Google Shape;135;p21"/>
            <p:cNvSpPr txBox="1"/>
            <p:nvPr/>
          </p:nvSpPr>
          <p:spPr>
            <a:xfrm>
              <a:off x="1010993" y="2855765"/>
              <a:ext cx="2630598" cy="2154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Arial"/>
                <a:buNone/>
              </a:pPr>
              <a:r>
                <a:rPr b="0" i="0" lang="it-IT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Nasce  nel 1835 in Versilia.</a:t>
              </a:r>
              <a:endParaRPr/>
            </a:p>
          </p:txBody>
        </p:sp>
      </p:grpSp>
      <p:grpSp>
        <p:nvGrpSpPr>
          <p:cNvPr id="136" name="Google Shape;136;p21"/>
          <p:cNvGrpSpPr/>
          <p:nvPr/>
        </p:nvGrpSpPr>
        <p:grpSpPr>
          <a:xfrm>
            <a:off x="716584" y="3369907"/>
            <a:ext cx="2930571" cy="646331"/>
            <a:chOff x="716584" y="4694861"/>
            <a:chExt cx="2930571" cy="646331"/>
          </a:xfrm>
        </p:grpSpPr>
        <p:sp>
          <p:nvSpPr>
            <p:cNvPr id="137" name="Google Shape;137;p21"/>
            <p:cNvSpPr/>
            <p:nvPr/>
          </p:nvSpPr>
          <p:spPr>
            <a:xfrm>
              <a:off x="716584" y="4694861"/>
              <a:ext cx="196273" cy="196273"/>
            </a:xfrm>
            <a:prstGeom prst="ellipse">
              <a:avLst/>
            </a:prstGeom>
            <a:solidFill>
              <a:srgbClr val="92D050"/>
            </a:solidFill>
            <a:ln cap="flat" cmpd="sng" w="1270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0800" rotWithShape="0" algn="t" dir="5400000" dist="38100">
                <a:srgbClr val="000000">
                  <a:alpha val="2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" name="Google Shape;138;p21"/>
            <p:cNvSpPr txBox="1"/>
            <p:nvPr/>
          </p:nvSpPr>
          <p:spPr>
            <a:xfrm>
              <a:off x="1010992" y="4694861"/>
              <a:ext cx="2636163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Arial"/>
                <a:buNone/>
              </a:pPr>
              <a:r>
                <a:rPr b="0" i="0" lang="it-IT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Viene educato dal padre, uomo di grande cultura, ai valori liberali e all’amore repubblicano.</a:t>
              </a:r>
              <a:endParaRPr/>
            </a:p>
          </p:txBody>
        </p:sp>
      </p:grpSp>
      <p:grpSp>
        <p:nvGrpSpPr>
          <p:cNvPr id="139" name="Google Shape;139;p21"/>
          <p:cNvGrpSpPr/>
          <p:nvPr/>
        </p:nvGrpSpPr>
        <p:grpSpPr>
          <a:xfrm>
            <a:off x="3647155" y="3019055"/>
            <a:ext cx="2658395" cy="646331"/>
            <a:chOff x="3647155" y="2855765"/>
            <a:chExt cx="2658395" cy="646331"/>
          </a:xfrm>
        </p:grpSpPr>
        <p:sp>
          <p:nvSpPr>
            <p:cNvPr id="140" name="Google Shape;140;p21"/>
            <p:cNvSpPr/>
            <p:nvPr/>
          </p:nvSpPr>
          <p:spPr>
            <a:xfrm>
              <a:off x="3647155" y="2855765"/>
              <a:ext cx="196273" cy="196273"/>
            </a:xfrm>
            <a:prstGeom prst="ellipse">
              <a:avLst/>
            </a:prstGeom>
            <a:solidFill>
              <a:srgbClr val="92D050"/>
            </a:solidFill>
            <a:ln cap="flat" cmpd="sng" w="1270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0800" rotWithShape="0" algn="t" dir="5400000" dist="38100">
                <a:srgbClr val="000000">
                  <a:alpha val="2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" name="Google Shape;141;p21"/>
            <p:cNvSpPr txBox="1"/>
            <p:nvPr/>
          </p:nvSpPr>
          <p:spPr>
            <a:xfrm>
              <a:off x="3941566" y="2855765"/>
              <a:ext cx="2363984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it-IT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Nel 1860 gli viene assegnata la cattedra di eloquenza a Bologna.</a:t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2" name="Google Shape;142;p21"/>
          <p:cNvGrpSpPr/>
          <p:nvPr/>
        </p:nvGrpSpPr>
        <p:grpSpPr>
          <a:xfrm>
            <a:off x="6520576" y="3019055"/>
            <a:ext cx="3123957" cy="430887"/>
            <a:chOff x="6577726" y="2855765"/>
            <a:chExt cx="3123957" cy="430887"/>
          </a:xfrm>
        </p:grpSpPr>
        <p:sp>
          <p:nvSpPr>
            <p:cNvPr id="143" name="Google Shape;143;p21"/>
            <p:cNvSpPr/>
            <p:nvPr/>
          </p:nvSpPr>
          <p:spPr>
            <a:xfrm>
              <a:off x="6577726" y="2855765"/>
              <a:ext cx="196273" cy="196273"/>
            </a:xfrm>
            <a:prstGeom prst="ellipse">
              <a:avLst/>
            </a:prstGeom>
            <a:solidFill>
              <a:srgbClr val="92D050"/>
            </a:solidFill>
            <a:ln cap="flat" cmpd="sng" w="1270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0800" rotWithShape="0" algn="t" dir="5400000" dist="38100">
                <a:srgbClr val="000000">
                  <a:alpha val="2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" name="Google Shape;144;p21"/>
            <p:cNvSpPr txBox="1"/>
            <p:nvPr/>
          </p:nvSpPr>
          <p:spPr>
            <a:xfrm>
              <a:off x="6872134" y="2855765"/>
              <a:ext cx="2829548" cy="4308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it-IT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Nel 1877 pubblica le </a:t>
              </a:r>
              <a:r>
                <a:rPr b="0" i="1" lang="it-IT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Odi barbare</a:t>
              </a:r>
              <a:r>
                <a:rPr b="0" i="0" lang="it-IT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, una poesia nuova e aristocratica.</a:t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5" name="Google Shape;145;p21"/>
          <p:cNvGrpSpPr/>
          <p:nvPr/>
        </p:nvGrpSpPr>
        <p:grpSpPr>
          <a:xfrm>
            <a:off x="6520576" y="5849598"/>
            <a:ext cx="2966325" cy="215444"/>
            <a:chOff x="6577726" y="3739405"/>
            <a:chExt cx="2966325" cy="215444"/>
          </a:xfrm>
        </p:grpSpPr>
        <p:sp>
          <p:nvSpPr>
            <p:cNvPr id="146" name="Google Shape;146;p21"/>
            <p:cNvSpPr/>
            <p:nvPr/>
          </p:nvSpPr>
          <p:spPr>
            <a:xfrm>
              <a:off x="6577726" y="3739405"/>
              <a:ext cx="196273" cy="196273"/>
            </a:xfrm>
            <a:prstGeom prst="ellipse">
              <a:avLst/>
            </a:prstGeom>
            <a:solidFill>
              <a:srgbClr val="92D050"/>
            </a:solidFill>
            <a:ln cap="flat" cmpd="sng" w="1270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0800" rotWithShape="0" algn="t" dir="5400000" dist="38100">
                <a:srgbClr val="000000">
                  <a:alpha val="2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21"/>
            <p:cNvSpPr txBox="1"/>
            <p:nvPr/>
          </p:nvSpPr>
          <p:spPr>
            <a:xfrm>
              <a:off x="6872134" y="3739405"/>
              <a:ext cx="2671916" cy="2154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it-IT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Muore a Bologna nel 1907.</a:t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8" name="Google Shape;148;p21"/>
          <p:cNvGrpSpPr/>
          <p:nvPr/>
        </p:nvGrpSpPr>
        <p:grpSpPr>
          <a:xfrm>
            <a:off x="285770" y="1685083"/>
            <a:ext cx="1079674" cy="1147709"/>
            <a:chOff x="285770" y="1536418"/>
            <a:chExt cx="1079674" cy="1147709"/>
          </a:xfrm>
        </p:grpSpPr>
        <p:pic>
          <p:nvPicPr>
            <p:cNvPr id="149" name="Google Shape;149;p2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285770" y="1536418"/>
              <a:ext cx="1079674" cy="114770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0" name="Google Shape;150;p21"/>
            <p:cNvSpPr txBox="1"/>
            <p:nvPr/>
          </p:nvSpPr>
          <p:spPr>
            <a:xfrm>
              <a:off x="433721" y="1741705"/>
              <a:ext cx="783772" cy="7078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it-IT" sz="4000" u="none" cap="none" strike="noStrike">
                  <a:solidFill>
                    <a:srgbClr val="3E3E3E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b="1" i="0" sz="4000" u="none" cap="none" strike="noStrike">
                <a:solidFill>
                  <a:srgbClr val="3E3E3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1" name="Google Shape;151;p21"/>
          <p:cNvGrpSpPr/>
          <p:nvPr/>
        </p:nvGrpSpPr>
        <p:grpSpPr>
          <a:xfrm>
            <a:off x="3212712" y="1685083"/>
            <a:ext cx="1079674" cy="1147709"/>
            <a:chOff x="285770" y="1536418"/>
            <a:chExt cx="1079674" cy="1147709"/>
          </a:xfrm>
        </p:grpSpPr>
        <p:pic>
          <p:nvPicPr>
            <p:cNvPr id="152" name="Google Shape;152;p2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285770" y="1536418"/>
              <a:ext cx="1079674" cy="114770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3" name="Google Shape;153;p21"/>
            <p:cNvSpPr txBox="1"/>
            <p:nvPr/>
          </p:nvSpPr>
          <p:spPr>
            <a:xfrm>
              <a:off x="433721" y="1741705"/>
              <a:ext cx="783772" cy="7078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it-IT" sz="4000" u="none" cap="none" strike="noStrike">
                  <a:solidFill>
                    <a:srgbClr val="3E3E3E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b="1" i="0" sz="4000" u="none" cap="none" strike="noStrike">
                <a:solidFill>
                  <a:srgbClr val="3E3E3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4" name="Google Shape;154;p21"/>
          <p:cNvGrpSpPr/>
          <p:nvPr/>
        </p:nvGrpSpPr>
        <p:grpSpPr>
          <a:xfrm>
            <a:off x="6082504" y="1685083"/>
            <a:ext cx="1079674" cy="1147709"/>
            <a:chOff x="285770" y="1536418"/>
            <a:chExt cx="1079674" cy="1147709"/>
          </a:xfrm>
        </p:grpSpPr>
        <p:pic>
          <p:nvPicPr>
            <p:cNvPr id="155" name="Google Shape;155;p2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285770" y="1536418"/>
              <a:ext cx="1079674" cy="114770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6" name="Google Shape;156;p21"/>
            <p:cNvSpPr txBox="1"/>
            <p:nvPr/>
          </p:nvSpPr>
          <p:spPr>
            <a:xfrm>
              <a:off x="433721" y="1741705"/>
              <a:ext cx="783772" cy="7078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it-IT" sz="4000" u="none" cap="none" strike="noStrike">
                  <a:solidFill>
                    <a:srgbClr val="3E3E3E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b="1" i="0" sz="4000" u="none" cap="none" strike="noStrike">
                <a:solidFill>
                  <a:srgbClr val="3E3E3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7" name="Google Shape;157;p21"/>
          <p:cNvSpPr txBox="1"/>
          <p:nvPr/>
        </p:nvSpPr>
        <p:spPr>
          <a:xfrm>
            <a:off x="1337239" y="2095606"/>
            <a:ext cx="1875473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it-IT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LA GIOVINEZZA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it-IT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 TOSCANA</a:t>
            </a:r>
            <a:endParaRPr b="1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21"/>
          <p:cNvSpPr txBox="1"/>
          <p:nvPr/>
        </p:nvSpPr>
        <p:spPr>
          <a:xfrm>
            <a:off x="4276302" y="2095606"/>
            <a:ext cx="1667221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it-IT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LA LOTTA POLITICA</a:t>
            </a:r>
            <a:endParaRPr b="1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21"/>
          <p:cNvSpPr txBox="1"/>
          <p:nvPr/>
        </p:nvSpPr>
        <p:spPr>
          <a:xfrm>
            <a:off x="7158214" y="2095606"/>
            <a:ext cx="2075382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it-IT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LA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it-IT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CELEBRAZIONE</a:t>
            </a:r>
            <a:endParaRPr b="1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0" name="Google Shape;160;p21"/>
          <p:cNvGrpSpPr/>
          <p:nvPr/>
        </p:nvGrpSpPr>
        <p:grpSpPr>
          <a:xfrm>
            <a:off x="716584" y="4082709"/>
            <a:ext cx="2925007" cy="861774"/>
            <a:chOff x="716584" y="4694861"/>
            <a:chExt cx="2925007" cy="861774"/>
          </a:xfrm>
        </p:grpSpPr>
        <p:sp>
          <p:nvSpPr>
            <p:cNvPr id="161" name="Google Shape;161;p21"/>
            <p:cNvSpPr/>
            <p:nvPr/>
          </p:nvSpPr>
          <p:spPr>
            <a:xfrm>
              <a:off x="716584" y="4694861"/>
              <a:ext cx="196273" cy="196273"/>
            </a:xfrm>
            <a:prstGeom prst="ellipse">
              <a:avLst/>
            </a:prstGeom>
            <a:solidFill>
              <a:srgbClr val="92D050"/>
            </a:solidFill>
            <a:ln cap="flat" cmpd="sng" w="1270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0800" rotWithShape="0" algn="t" dir="5400000" dist="38100">
                <a:srgbClr val="000000">
                  <a:alpha val="2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" name="Google Shape;162;p21"/>
            <p:cNvSpPr txBox="1"/>
            <p:nvPr/>
          </p:nvSpPr>
          <p:spPr>
            <a:xfrm>
              <a:off x="1010992" y="4694861"/>
              <a:ext cx="2630599" cy="86177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Arial"/>
                <a:buNone/>
              </a:pPr>
              <a:r>
                <a:rPr b="0" i="0" lang="it-IT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Nel 1856 si laurea in filosofia e filologia e ottiene un insegnamento di retorica al ginnasio.</a:t>
              </a:r>
              <a:endParaRPr/>
            </a:p>
          </p:txBody>
        </p:sp>
      </p:grpSp>
      <p:grpSp>
        <p:nvGrpSpPr>
          <p:cNvPr id="163" name="Google Shape;163;p21"/>
          <p:cNvGrpSpPr/>
          <p:nvPr/>
        </p:nvGrpSpPr>
        <p:grpSpPr>
          <a:xfrm>
            <a:off x="3641591" y="3826141"/>
            <a:ext cx="2587759" cy="1077218"/>
            <a:chOff x="3647155" y="3739405"/>
            <a:chExt cx="2587759" cy="1077218"/>
          </a:xfrm>
        </p:grpSpPr>
        <p:sp>
          <p:nvSpPr>
            <p:cNvPr id="164" name="Google Shape;164;p21"/>
            <p:cNvSpPr/>
            <p:nvPr/>
          </p:nvSpPr>
          <p:spPr>
            <a:xfrm>
              <a:off x="3647155" y="3739405"/>
              <a:ext cx="196273" cy="196273"/>
            </a:xfrm>
            <a:prstGeom prst="ellipse">
              <a:avLst/>
            </a:prstGeom>
            <a:solidFill>
              <a:srgbClr val="92D050"/>
            </a:solidFill>
            <a:ln cap="flat" cmpd="sng" w="1270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0800" rotWithShape="0" algn="t" dir="5400000" dist="38100">
                <a:srgbClr val="000000">
                  <a:alpha val="2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" name="Google Shape;165;p21"/>
            <p:cNvSpPr txBox="1"/>
            <p:nvPr/>
          </p:nvSpPr>
          <p:spPr>
            <a:xfrm>
              <a:off x="3941563" y="3739405"/>
              <a:ext cx="2293351" cy="107721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it-IT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Si avvicina agli ideali mazziniani, scrive versi politici pervasi da un forte anticlericalismo (inno </a:t>
              </a:r>
              <a:r>
                <a:rPr b="0" i="1" lang="it-IT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A Satana</a:t>
              </a:r>
              <a:r>
                <a:rPr b="0" i="0" lang="it-IT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).</a:t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6" name="Google Shape;166;p21"/>
          <p:cNvGrpSpPr/>
          <p:nvPr/>
        </p:nvGrpSpPr>
        <p:grpSpPr>
          <a:xfrm>
            <a:off x="716584" y="6038081"/>
            <a:ext cx="2925007" cy="646331"/>
            <a:chOff x="716584" y="4694861"/>
            <a:chExt cx="2925007" cy="646331"/>
          </a:xfrm>
        </p:grpSpPr>
        <p:sp>
          <p:nvSpPr>
            <p:cNvPr id="167" name="Google Shape;167;p21"/>
            <p:cNvSpPr/>
            <p:nvPr/>
          </p:nvSpPr>
          <p:spPr>
            <a:xfrm>
              <a:off x="716584" y="4694861"/>
              <a:ext cx="196273" cy="196273"/>
            </a:xfrm>
            <a:prstGeom prst="ellipse">
              <a:avLst/>
            </a:prstGeom>
            <a:solidFill>
              <a:srgbClr val="92D050"/>
            </a:solidFill>
            <a:ln cap="flat" cmpd="sng" w="1270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0800" rotWithShape="0" algn="t" dir="5400000" dist="38100">
                <a:srgbClr val="000000">
                  <a:alpha val="2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" name="Google Shape;168;p21"/>
            <p:cNvSpPr txBox="1"/>
            <p:nvPr/>
          </p:nvSpPr>
          <p:spPr>
            <a:xfrm>
              <a:off x="1010992" y="4694861"/>
              <a:ext cx="2630599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Arial"/>
                <a:buNone/>
              </a:pPr>
              <a:r>
                <a:rPr b="0" i="0" lang="it-IT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Nel 1857 pubblica le</a:t>
              </a:r>
              <a:r>
                <a:rPr b="0" i="1" lang="it-IT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 Rime</a:t>
              </a:r>
              <a:r>
                <a:rPr b="0" i="0" lang="it-IT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. L’anno successivo perde il fratello, suicida, e il padre.</a:t>
              </a:r>
              <a:endParaRPr/>
            </a:p>
          </p:txBody>
        </p:sp>
      </p:grpSp>
      <p:grpSp>
        <p:nvGrpSpPr>
          <p:cNvPr id="169" name="Google Shape;169;p21"/>
          <p:cNvGrpSpPr/>
          <p:nvPr/>
        </p:nvGrpSpPr>
        <p:grpSpPr>
          <a:xfrm>
            <a:off x="716584" y="5045423"/>
            <a:ext cx="2925007" cy="861774"/>
            <a:chOff x="716584" y="4694861"/>
            <a:chExt cx="2925007" cy="861774"/>
          </a:xfrm>
        </p:grpSpPr>
        <p:sp>
          <p:nvSpPr>
            <p:cNvPr id="170" name="Google Shape;170;p21"/>
            <p:cNvSpPr/>
            <p:nvPr/>
          </p:nvSpPr>
          <p:spPr>
            <a:xfrm>
              <a:off x="716584" y="4694861"/>
              <a:ext cx="196273" cy="196273"/>
            </a:xfrm>
            <a:prstGeom prst="ellipse">
              <a:avLst/>
            </a:prstGeom>
            <a:solidFill>
              <a:srgbClr val="92D050"/>
            </a:solidFill>
            <a:ln cap="flat" cmpd="sng" w="1270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0800" rotWithShape="0" algn="t" dir="5400000" dist="38100">
                <a:srgbClr val="000000">
                  <a:alpha val="2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" name="Google Shape;171;p21"/>
            <p:cNvSpPr txBox="1"/>
            <p:nvPr/>
          </p:nvSpPr>
          <p:spPr>
            <a:xfrm>
              <a:off x="1010992" y="4694861"/>
              <a:ext cx="2630599" cy="86177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Arial"/>
                <a:buNone/>
              </a:pPr>
              <a:r>
                <a:rPr b="0" i="0" lang="it-IT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Fonda il sodalizio ‘‘Amici pedanti’’, che si impegna in un programma di difesa della tradizione italiana.</a:t>
              </a:r>
              <a:endParaRPr/>
            </a:p>
          </p:txBody>
        </p:sp>
      </p:grpSp>
      <p:grpSp>
        <p:nvGrpSpPr>
          <p:cNvPr id="172" name="Google Shape;172;p21"/>
          <p:cNvGrpSpPr/>
          <p:nvPr/>
        </p:nvGrpSpPr>
        <p:grpSpPr>
          <a:xfrm>
            <a:off x="3646080" y="5043488"/>
            <a:ext cx="2925007" cy="646331"/>
            <a:chOff x="716584" y="4694861"/>
            <a:chExt cx="2925007" cy="646331"/>
          </a:xfrm>
        </p:grpSpPr>
        <p:sp>
          <p:nvSpPr>
            <p:cNvPr id="173" name="Google Shape;173;p21"/>
            <p:cNvSpPr/>
            <p:nvPr/>
          </p:nvSpPr>
          <p:spPr>
            <a:xfrm>
              <a:off x="716584" y="4694861"/>
              <a:ext cx="196273" cy="196273"/>
            </a:xfrm>
            <a:prstGeom prst="ellipse">
              <a:avLst/>
            </a:prstGeom>
            <a:solidFill>
              <a:srgbClr val="92D050"/>
            </a:solidFill>
            <a:ln cap="flat" cmpd="sng" w="1270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0800" rotWithShape="0" algn="t" dir="5400000" dist="38100">
                <a:srgbClr val="000000">
                  <a:alpha val="2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" name="Google Shape;174;p21"/>
            <p:cNvSpPr txBox="1"/>
            <p:nvPr/>
          </p:nvSpPr>
          <p:spPr>
            <a:xfrm>
              <a:off x="1010992" y="4694861"/>
              <a:ext cx="2630599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Arial"/>
                <a:buNone/>
              </a:pPr>
              <a:r>
                <a:rPr b="0" i="0" lang="it-IT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Si immerge nella lotta politica, scelta che lo vede per due volte sospeso dall’insegnamento.</a:t>
              </a:r>
              <a:endParaRPr/>
            </a:p>
          </p:txBody>
        </p:sp>
      </p:grpSp>
      <p:grpSp>
        <p:nvGrpSpPr>
          <p:cNvPr id="175" name="Google Shape;175;p21"/>
          <p:cNvGrpSpPr/>
          <p:nvPr/>
        </p:nvGrpSpPr>
        <p:grpSpPr>
          <a:xfrm>
            <a:off x="6520576" y="4658536"/>
            <a:ext cx="3123956" cy="861774"/>
            <a:chOff x="6577726" y="3739405"/>
            <a:chExt cx="3123956" cy="861774"/>
          </a:xfrm>
        </p:grpSpPr>
        <p:sp>
          <p:nvSpPr>
            <p:cNvPr id="176" name="Google Shape;176;p21"/>
            <p:cNvSpPr/>
            <p:nvPr/>
          </p:nvSpPr>
          <p:spPr>
            <a:xfrm>
              <a:off x="6577726" y="3739405"/>
              <a:ext cx="196273" cy="196273"/>
            </a:xfrm>
            <a:prstGeom prst="ellipse">
              <a:avLst/>
            </a:prstGeom>
            <a:solidFill>
              <a:srgbClr val="92D050"/>
            </a:solidFill>
            <a:ln cap="flat" cmpd="sng" w="1270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0800" rotWithShape="0" algn="t" dir="5400000" dist="38100">
                <a:srgbClr val="000000">
                  <a:alpha val="2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" name="Google Shape;177;p21"/>
            <p:cNvSpPr txBox="1"/>
            <p:nvPr/>
          </p:nvSpPr>
          <p:spPr>
            <a:xfrm>
              <a:off x="6872133" y="3739405"/>
              <a:ext cx="2829549" cy="86177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it-IT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Il suo prestigio cresce , anche a livello internazionale: nel 1906 riceve il premio Nobel per la Letteratura.</a:t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8" name="Google Shape;178;p21"/>
          <p:cNvGrpSpPr/>
          <p:nvPr/>
        </p:nvGrpSpPr>
        <p:grpSpPr>
          <a:xfrm>
            <a:off x="3641591" y="5868769"/>
            <a:ext cx="2925007" cy="861774"/>
            <a:chOff x="716584" y="4694861"/>
            <a:chExt cx="2925007" cy="861774"/>
          </a:xfrm>
        </p:grpSpPr>
        <p:sp>
          <p:nvSpPr>
            <p:cNvPr id="179" name="Google Shape;179;p21"/>
            <p:cNvSpPr/>
            <p:nvPr/>
          </p:nvSpPr>
          <p:spPr>
            <a:xfrm>
              <a:off x="716584" y="4694861"/>
              <a:ext cx="196273" cy="196273"/>
            </a:xfrm>
            <a:prstGeom prst="ellipse">
              <a:avLst/>
            </a:prstGeom>
            <a:solidFill>
              <a:srgbClr val="92D050"/>
            </a:solidFill>
            <a:ln cap="flat" cmpd="sng" w="1270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0800" rotWithShape="0" algn="t" dir="5400000" dist="38100">
                <a:srgbClr val="000000">
                  <a:alpha val="2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" name="Google Shape;180;p21"/>
            <p:cNvSpPr txBox="1"/>
            <p:nvPr/>
          </p:nvSpPr>
          <p:spPr>
            <a:xfrm>
              <a:off x="1010992" y="4694861"/>
              <a:ext cx="2630599" cy="86177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Arial"/>
                <a:buNone/>
              </a:pPr>
              <a:r>
                <a:rPr b="0" i="0" lang="it-IT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Nel 1870 perde la madre e il figlioletto Dante, di soli tre anni, evento che gli procura un dolore immenso.</a:t>
              </a:r>
              <a:endParaRPr/>
            </a:p>
          </p:txBody>
        </p:sp>
      </p:grpSp>
      <p:grpSp>
        <p:nvGrpSpPr>
          <p:cNvPr id="181" name="Google Shape;181;p21"/>
          <p:cNvGrpSpPr/>
          <p:nvPr/>
        </p:nvGrpSpPr>
        <p:grpSpPr>
          <a:xfrm>
            <a:off x="6520576" y="3805248"/>
            <a:ext cx="3123957" cy="646331"/>
            <a:chOff x="6577726" y="2855765"/>
            <a:chExt cx="3123957" cy="646331"/>
          </a:xfrm>
        </p:grpSpPr>
        <p:sp>
          <p:nvSpPr>
            <p:cNvPr id="182" name="Google Shape;182;p21"/>
            <p:cNvSpPr/>
            <p:nvPr/>
          </p:nvSpPr>
          <p:spPr>
            <a:xfrm>
              <a:off x="6577726" y="2855765"/>
              <a:ext cx="196273" cy="196273"/>
            </a:xfrm>
            <a:prstGeom prst="ellipse">
              <a:avLst/>
            </a:prstGeom>
            <a:solidFill>
              <a:srgbClr val="92D050"/>
            </a:solidFill>
            <a:ln cap="flat" cmpd="sng" w="1270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0800" rotWithShape="0" algn="t" dir="5400000" dist="38100">
                <a:srgbClr val="000000">
                  <a:alpha val="2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" name="Google Shape;183;p21"/>
            <p:cNvSpPr txBox="1"/>
            <p:nvPr/>
          </p:nvSpPr>
          <p:spPr>
            <a:xfrm>
              <a:off x="6872134" y="2855765"/>
              <a:ext cx="2829548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it-IT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Nel 1887 pubblica le </a:t>
              </a:r>
              <a:r>
                <a:rPr b="0" i="1" lang="it-IT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Rime nuove, </a:t>
              </a:r>
              <a:r>
                <a:rPr b="0" i="0" lang="it-IT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dove confluisce il meglio della poesia non barbara.</a:t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84" name="Google Shape;184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587162" y="6388100"/>
            <a:ext cx="392112" cy="2873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 dir="r"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+ ricompensa" id="189" name="Google Shape;189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21573" y="3812830"/>
            <a:ext cx="3360792" cy="1058145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p22"/>
          <p:cNvSpPr txBox="1"/>
          <p:nvPr>
            <p:ph idx="1" type="body"/>
          </p:nvPr>
        </p:nvSpPr>
        <p:spPr>
          <a:xfrm>
            <a:off x="1055687" y="908050"/>
            <a:ext cx="10080625" cy="3825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3CF6D"/>
              </a:buClr>
              <a:buSzPts val="2100"/>
              <a:buFont typeface="Arial"/>
              <a:buNone/>
            </a:pPr>
            <a:r>
              <a:rPr b="1" i="0" lang="it-IT" sz="2100" u="none" cap="none" strike="noStrike">
                <a:solidFill>
                  <a:srgbClr val="F3CF6D"/>
                </a:solidFill>
                <a:latin typeface="Arial"/>
                <a:ea typeface="Arial"/>
                <a:cs typeface="Arial"/>
                <a:sym typeface="Arial"/>
              </a:rPr>
              <a:t>IL PENSIERO E LA PRODUZIONE DI CARDUCCI</a:t>
            </a:r>
            <a:endParaRPr i="1"/>
          </a:p>
        </p:txBody>
      </p:sp>
      <p:sp>
        <p:nvSpPr>
          <p:cNvPr id="191" name="Google Shape;191;p22"/>
          <p:cNvSpPr txBox="1"/>
          <p:nvPr/>
        </p:nvSpPr>
        <p:spPr>
          <a:xfrm>
            <a:off x="1055687" y="198844"/>
            <a:ext cx="10440988" cy="276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00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Arial"/>
              <a:buNone/>
            </a:pPr>
            <a:r>
              <a:rPr b="0" i="0" lang="it-IT" sz="1200" u="none" cap="none" strike="noStrik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CARDUCCI E DE SANCTIS: UNA LETTERATURA PER L’ITALIA UNITA / GIOSUE CARDUCCI, IL POETA DELLA NAZIONE</a:t>
            </a:r>
            <a:endParaRPr/>
          </a:p>
        </p:txBody>
      </p:sp>
      <p:grpSp>
        <p:nvGrpSpPr>
          <p:cNvPr id="192" name="Google Shape;192;p22"/>
          <p:cNvGrpSpPr/>
          <p:nvPr/>
        </p:nvGrpSpPr>
        <p:grpSpPr>
          <a:xfrm>
            <a:off x="4311736" y="2452435"/>
            <a:ext cx="3197214" cy="1009367"/>
            <a:chOff x="4807522" y="3966267"/>
            <a:chExt cx="3197214" cy="1009367"/>
          </a:xfrm>
        </p:grpSpPr>
        <p:pic>
          <p:nvPicPr>
            <p:cNvPr descr="+ ricompensa" id="193" name="Google Shape;193;p2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807522" y="3966267"/>
              <a:ext cx="3197214" cy="100936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4" name="Google Shape;194;p22"/>
            <p:cNvSpPr txBox="1"/>
            <p:nvPr/>
          </p:nvSpPr>
          <p:spPr>
            <a:xfrm>
              <a:off x="5047950" y="4182449"/>
              <a:ext cx="2708593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it-IT" sz="2000" u="none" cap="none" strike="noStrike">
                  <a:solidFill>
                    <a:srgbClr val="F3CF6D"/>
                  </a:solidFill>
                  <a:latin typeface="Arial"/>
                  <a:ea typeface="Arial"/>
                  <a:cs typeface="Arial"/>
                  <a:sym typeface="Arial"/>
                </a:rPr>
                <a:t>POESIA E PROSA</a:t>
              </a:r>
              <a:endParaRPr/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it-IT" sz="16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di Carducci</a:t>
              </a:r>
              <a:endParaRPr b="1" i="0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Linea di collegamento" id="195" name="Google Shape;195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3438187">
            <a:off x="7270100" y="3435164"/>
            <a:ext cx="624526" cy="395299"/>
          </a:xfrm>
          <a:prstGeom prst="rect">
            <a:avLst/>
          </a:prstGeom>
          <a:noFill/>
          <a:ln>
            <a:noFill/>
          </a:ln>
          <a:effectLst>
            <a:outerShdw blurRad="38100" rotWithShape="0" dir="5400000" dist="20000">
              <a:srgbClr val="000000">
                <a:alpha val="37647"/>
              </a:srgbClr>
            </a:outerShdw>
          </a:effectLst>
        </p:spPr>
      </p:pic>
      <p:grpSp>
        <p:nvGrpSpPr>
          <p:cNvPr id="196" name="Google Shape;196;p22"/>
          <p:cNvGrpSpPr/>
          <p:nvPr/>
        </p:nvGrpSpPr>
        <p:grpSpPr>
          <a:xfrm>
            <a:off x="522543" y="1723308"/>
            <a:ext cx="3360792" cy="1058145"/>
            <a:chOff x="545084" y="2756095"/>
            <a:chExt cx="3360792" cy="1058145"/>
          </a:xfrm>
        </p:grpSpPr>
        <p:pic>
          <p:nvPicPr>
            <p:cNvPr descr="+ ricompensa" id="197" name="Google Shape;197;p2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45084" y="2756095"/>
              <a:ext cx="3360792" cy="105814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8" name="Google Shape;198;p22"/>
            <p:cNvSpPr txBox="1"/>
            <p:nvPr/>
          </p:nvSpPr>
          <p:spPr>
            <a:xfrm>
              <a:off x="607790" y="3085112"/>
              <a:ext cx="3190298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it-IT" sz="20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rifiuto del presente</a:t>
              </a:r>
              <a:endParaRPr b="0" i="0" sz="2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9" name="Google Shape;199;p22"/>
          <p:cNvSpPr txBox="1"/>
          <p:nvPr/>
        </p:nvSpPr>
        <p:spPr>
          <a:xfrm>
            <a:off x="4358096" y="4156585"/>
            <a:ext cx="3087746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it-IT" sz="2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rifiuto del Romanticismo</a:t>
            </a:r>
            <a:endParaRPr b="0" i="0" sz="2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inea di collegamento" id="200" name="Google Shape;200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flipH="1" rot="2698352">
            <a:off x="3891806" y="1804180"/>
            <a:ext cx="1267836" cy="781634"/>
          </a:xfrm>
          <a:prstGeom prst="rect">
            <a:avLst/>
          </a:prstGeom>
          <a:noFill/>
          <a:ln>
            <a:noFill/>
          </a:ln>
          <a:effectLst>
            <a:outerShdw blurRad="38100" rotWithShape="0" dir="5400000" dist="20000">
              <a:srgbClr val="000000">
                <a:alpha val="37647"/>
              </a:srgbClr>
            </a:outerShdw>
          </a:effectLst>
        </p:spPr>
      </p:pic>
      <p:pic>
        <p:nvPicPr>
          <p:cNvPr descr="Linea di collegamento" id="201" name="Google Shape;201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flipH="1" rot="-6238702">
            <a:off x="209329" y="2650168"/>
            <a:ext cx="554229" cy="296181"/>
          </a:xfrm>
          <a:prstGeom prst="rect">
            <a:avLst/>
          </a:prstGeom>
          <a:noFill/>
          <a:ln>
            <a:noFill/>
          </a:ln>
          <a:effectLst>
            <a:outerShdw blurRad="38100" rotWithShape="0" dir="5400000" dist="20000">
              <a:srgbClr val="000000">
                <a:alpha val="37647"/>
              </a:srgbClr>
            </a:outerShdw>
          </a:effectLst>
        </p:spPr>
      </p:pic>
      <p:sp>
        <p:nvSpPr>
          <p:cNvPr id="202" name="Google Shape;202;p22"/>
          <p:cNvSpPr txBox="1"/>
          <p:nvPr/>
        </p:nvSpPr>
        <p:spPr>
          <a:xfrm>
            <a:off x="585249" y="2829078"/>
            <a:ext cx="329808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it-IT" sz="1400" u="none" cap="none" strike="noStrike">
                <a:solidFill>
                  <a:srgbClr val="F3CF6D"/>
                </a:solidFill>
                <a:latin typeface="Arial"/>
                <a:ea typeface="Arial"/>
                <a:cs typeface="Arial"/>
                <a:sym typeface="Arial"/>
              </a:rPr>
              <a:t>compromessi politici e corruzione, indegno di:</a:t>
            </a:r>
            <a:endParaRPr/>
          </a:p>
        </p:txBody>
      </p:sp>
      <p:grpSp>
        <p:nvGrpSpPr>
          <p:cNvPr id="203" name="Google Shape;203;p22"/>
          <p:cNvGrpSpPr/>
          <p:nvPr/>
        </p:nvGrpSpPr>
        <p:grpSpPr>
          <a:xfrm>
            <a:off x="543168" y="4356640"/>
            <a:ext cx="3307210" cy="861773"/>
            <a:chOff x="7704354" y="4879741"/>
            <a:chExt cx="2907111" cy="840690"/>
          </a:xfrm>
        </p:grpSpPr>
        <p:pic>
          <p:nvPicPr>
            <p:cNvPr descr="+ ricompensa" id="204" name="Google Shape;204;p2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704354" y="4879741"/>
              <a:ext cx="2907111" cy="84069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5" name="Google Shape;205;p22"/>
            <p:cNvSpPr txBox="1"/>
            <p:nvPr/>
          </p:nvSpPr>
          <p:spPr>
            <a:xfrm>
              <a:off x="7784346" y="4977273"/>
              <a:ext cx="2737458" cy="69056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it-IT" sz="20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tradizione classica e Medioevo comunale</a:t>
              </a:r>
              <a:endParaRPr b="0" i="0" sz="2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Linea" id="206" name="Google Shape;206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96382" y="4605793"/>
            <a:ext cx="559486" cy="334313"/>
          </a:xfrm>
          <a:prstGeom prst="rect">
            <a:avLst/>
          </a:prstGeom>
          <a:noFill/>
          <a:ln>
            <a:noFill/>
          </a:ln>
          <a:effectLst>
            <a:outerShdw blurRad="38100" rotWithShape="0" dir="5400000" dist="20000">
              <a:srgbClr val="000000">
                <a:alpha val="37647"/>
              </a:srgbClr>
            </a:outerShdw>
          </a:effectLst>
        </p:spPr>
      </p:pic>
      <p:sp>
        <p:nvSpPr>
          <p:cNvPr id="207" name="Google Shape;207;p22"/>
          <p:cNvSpPr txBox="1"/>
          <p:nvPr/>
        </p:nvSpPr>
        <p:spPr>
          <a:xfrm>
            <a:off x="376420" y="5384778"/>
            <a:ext cx="360795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it-IT" sz="1400" u="none" cap="none" strike="noStrike">
                <a:solidFill>
                  <a:srgbClr val="F3CF6D"/>
                </a:solidFill>
                <a:latin typeface="Arial"/>
                <a:ea typeface="Arial"/>
                <a:cs typeface="Arial"/>
                <a:sym typeface="Arial"/>
              </a:rPr>
              <a:t>studi di Carducci ► </a:t>
            </a:r>
            <a:r>
              <a:rPr b="0" i="0" lang="it-IT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tradizione classica</a:t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p22"/>
          <p:cNvSpPr txBox="1"/>
          <p:nvPr/>
        </p:nvSpPr>
        <p:spPr>
          <a:xfrm>
            <a:off x="4844891" y="5428621"/>
            <a:ext cx="2120068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it-IT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no al </a:t>
            </a:r>
            <a:r>
              <a:rPr b="1" i="0" lang="it-IT" sz="1400" u="none" cap="none" strike="noStrike">
                <a:solidFill>
                  <a:srgbClr val="F3CF6D"/>
                </a:solidFill>
                <a:latin typeface="Arial"/>
                <a:ea typeface="Arial"/>
                <a:cs typeface="Arial"/>
                <a:sym typeface="Arial"/>
              </a:rPr>
              <a:t>falso mito </a:t>
            </a:r>
            <a:r>
              <a:rPr b="1" i="0" lang="it-IT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del poeta ingenuo che crea dal nulla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9" name="Google Shape;209;p22"/>
          <p:cNvGrpSpPr/>
          <p:nvPr/>
        </p:nvGrpSpPr>
        <p:grpSpPr>
          <a:xfrm>
            <a:off x="296382" y="3399485"/>
            <a:ext cx="3586953" cy="861773"/>
            <a:chOff x="256293" y="4391540"/>
            <a:chExt cx="3586953" cy="861773"/>
          </a:xfrm>
        </p:grpSpPr>
        <p:grpSp>
          <p:nvGrpSpPr>
            <p:cNvPr id="210" name="Google Shape;210;p22"/>
            <p:cNvGrpSpPr/>
            <p:nvPr/>
          </p:nvGrpSpPr>
          <p:grpSpPr>
            <a:xfrm>
              <a:off x="536036" y="4391540"/>
              <a:ext cx="3307210" cy="861773"/>
              <a:chOff x="7704354" y="4879741"/>
              <a:chExt cx="2907111" cy="840690"/>
            </a:xfrm>
          </p:grpSpPr>
          <p:pic>
            <p:nvPicPr>
              <p:cNvPr descr="+ ricompensa" id="211" name="Google Shape;211;p22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0" t="0"/>
              <a:stretch/>
            </p:blipFill>
            <p:spPr>
              <a:xfrm>
                <a:off x="7704354" y="4879741"/>
                <a:ext cx="2907111" cy="84069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12" name="Google Shape;212;p22"/>
              <p:cNvSpPr txBox="1"/>
              <p:nvPr/>
            </p:nvSpPr>
            <p:spPr>
              <a:xfrm>
                <a:off x="7784346" y="5107361"/>
                <a:ext cx="2737458" cy="39032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i="0" lang="it-IT" sz="2000" u="none" cap="none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rPr>
                  <a:t>periodo dell’Italia unita</a:t>
                </a:r>
                <a:endParaRPr b="0" i="0" sz="20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descr="Linea" id="213" name="Google Shape;213;p22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256293" y="4697180"/>
              <a:ext cx="559486" cy="334313"/>
            </a:xfrm>
            <a:prstGeom prst="rect">
              <a:avLst/>
            </a:prstGeom>
            <a:noFill/>
            <a:ln>
              <a:noFill/>
            </a:ln>
            <a:effectLst>
              <a:outerShdw blurRad="38100" rotWithShape="0" dir="5400000" dist="20000">
                <a:srgbClr val="000000">
                  <a:alpha val="37647"/>
                </a:srgbClr>
              </a:outerShdw>
            </a:effectLst>
          </p:spPr>
        </p:pic>
      </p:grpSp>
      <p:pic>
        <p:nvPicPr>
          <p:cNvPr descr="Linea di collegamento" id="214" name="Google Shape;214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4561298">
            <a:off x="3688481" y="5023605"/>
            <a:ext cx="554229" cy="389615"/>
          </a:xfrm>
          <a:prstGeom prst="rect">
            <a:avLst/>
          </a:prstGeom>
          <a:noFill/>
          <a:ln>
            <a:noFill/>
          </a:ln>
          <a:effectLst>
            <a:outerShdw blurRad="38100" rotWithShape="0" dir="5400000" dist="20000">
              <a:srgbClr val="000000">
                <a:alpha val="37647"/>
              </a:srgbClr>
            </a:outerShdw>
          </a:effectLst>
        </p:spPr>
      </p:pic>
      <p:sp>
        <p:nvSpPr>
          <p:cNvPr id="215" name="Google Shape;215;p22"/>
          <p:cNvSpPr txBox="1"/>
          <p:nvPr/>
        </p:nvSpPr>
        <p:spPr>
          <a:xfrm>
            <a:off x="173212" y="5790489"/>
            <a:ext cx="4453179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it-IT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riproposta del classico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it-IT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(poesia greco-romana, classicismo rivoluzionario)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it-IT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 </a:t>
            </a:r>
            <a:r>
              <a:rPr b="1" i="0" lang="it-IT" sz="1400" u="none" cap="none" strike="noStrike">
                <a:solidFill>
                  <a:srgbClr val="F3CF6D"/>
                </a:solidFill>
                <a:latin typeface="Arial"/>
                <a:ea typeface="Arial"/>
                <a:cs typeface="Arial"/>
                <a:sym typeface="Arial"/>
              </a:rPr>
              <a:t>forme e lingue moderne</a:t>
            </a:r>
            <a:endParaRPr/>
          </a:p>
        </p:txBody>
      </p:sp>
      <p:sp>
        <p:nvSpPr>
          <p:cNvPr id="216" name="Google Shape;216;p22"/>
          <p:cNvSpPr txBox="1"/>
          <p:nvPr/>
        </p:nvSpPr>
        <p:spPr>
          <a:xfrm>
            <a:off x="4144091" y="6550223"/>
            <a:ext cx="360795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it-IT" sz="1400" u="none" cap="none" strike="noStrike">
                <a:solidFill>
                  <a:srgbClr val="F3CF6D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it-IT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sentimenti, emozioni + impegno politico</a:t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inea di collegamento" id="217" name="Google Shape;217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1262591">
            <a:off x="4357933" y="6160264"/>
            <a:ext cx="564090" cy="362078"/>
          </a:xfrm>
          <a:prstGeom prst="rect">
            <a:avLst/>
          </a:prstGeom>
          <a:noFill/>
          <a:ln>
            <a:noFill/>
          </a:ln>
          <a:effectLst>
            <a:outerShdw blurRad="38100" rotWithShape="0" dir="5400000" dist="20000">
              <a:srgbClr val="000000">
                <a:alpha val="37647"/>
              </a:srgbClr>
            </a:outerShdw>
          </a:effectLst>
        </p:spPr>
      </p:pic>
      <p:grpSp>
        <p:nvGrpSpPr>
          <p:cNvPr id="218" name="Google Shape;218;p22"/>
          <p:cNvGrpSpPr/>
          <p:nvPr/>
        </p:nvGrpSpPr>
        <p:grpSpPr>
          <a:xfrm>
            <a:off x="8135883" y="943221"/>
            <a:ext cx="3360792" cy="729128"/>
            <a:chOff x="1442235" y="3085112"/>
            <a:chExt cx="3360792" cy="729128"/>
          </a:xfrm>
        </p:grpSpPr>
        <p:pic>
          <p:nvPicPr>
            <p:cNvPr descr="+ ricompensa" id="219" name="Google Shape;219;p2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442235" y="3085112"/>
              <a:ext cx="3360792" cy="72912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0" name="Google Shape;220;p22"/>
            <p:cNvSpPr txBox="1"/>
            <p:nvPr/>
          </p:nvSpPr>
          <p:spPr>
            <a:xfrm>
              <a:off x="1517697" y="3278887"/>
              <a:ext cx="3285330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it-IT" sz="20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produzione</a:t>
              </a:r>
              <a:endParaRPr b="0" i="0" sz="2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Linea di collegamento" id="221" name="Google Shape;221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2752298">
            <a:off x="6417179" y="1644588"/>
            <a:ext cx="1209859" cy="440543"/>
          </a:xfrm>
          <a:prstGeom prst="rect">
            <a:avLst/>
          </a:prstGeom>
          <a:noFill/>
          <a:ln>
            <a:noFill/>
          </a:ln>
          <a:effectLst>
            <a:outerShdw blurRad="38100" rotWithShape="0" dir="5400000" dist="20000">
              <a:srgbClr val="000000">
                <a:alpha val="37647"/>
              </a:srgbClr>
            </a:outerShdw>
          </a:effectLst>
        </p:spPr>
      </p:pic>
      <p:sp>
        <p:nvSpPr>
          <p:cNvPr id="222" name="Google Shape;222;p22"/>
          <p:cNvSpPr txBox="1"/>
          <p:nvPr/>
        </p:nvSpPr>
        <p:spPr>
          <a:xfrm>
            <a:off x="7746633" y="1723308"/>
            <a:ext cx="4331067" cy="50167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80975" lvl="0" marL="18097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Char char="•"/>
            </a:pPr>
            <a:r>
              <a:rPr b="0" i="1" lang="it-IT" sz="1600" u="none" cap="none" strike="noStrike">
                <a:solidFill>
                  <a:srgbClr val="F3CF6D"/>
                </a:solidFill>
                <a:latin typeface="Arial"/>
                <a:ea typeface="Arial"/>
                <a:cs typeface="Arial"/>
                <a:sym typeface="Arial"/>
              </a:rPr>
              <a:t>Juvenilia</a:t>
            </a:r>
            <a:r>
              <a:rPr b="0" i="1" lang="it-IT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it-IT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(1880)- temi: affetti, mitologia, temi civili, politica</a:t>
            </a:r>
            <a:endParaRPr/>
          </a:p>
          <a:p>
            <a:pPr indent="-180975" lvl="0" marL="18097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Char char="•"/>
            </a:pPr>
            <a:r>
              <a:rPr b="0" i="1" lang="it-IT" sz="1600" u="none" cap="none" strike="noStrike">
                <a:solidFill>
                  <a:srgbClr val="F3CF6D"/>
                </a:solidFill>
                <a:latin typeface="Arial"/>
                <a:ea typeface="Arial"/>
                <a:cs typeface="Arial"/>
                <a:sym typeface="Arial"/>
              </a:rPr>
              <a:t>Levia Gravia </a:t>
            </a:r>
            <a:r>
              <a:rPr b="0" i="0" lang="it-IT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(1868)</a:t>
            </a:r>
            <a:endParaRPr/>
          </a:p>
          <a:p>
            <a:pPr indent="-180975" lvl="0" marL="18097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Char char="•"/>
            </a:pPr>
            <a:r>
              <a:rPr b="0" i="1" lang="it-IT" sz="1600" u="none" cap="none" strike="noStrike">
                <a:solidFill>
                  <a:srgbClr val="F3CF6D"/>
                </a:solidFill>
                <a:latin typeface="Arial"/>
                <a:ea typeface="Arial"/>
                <a:cs typeface="Arial"/>
                <a:sym typeface="Arial"/>
              </a:rPr>
              <a:t>Giambi ed epodi </a:t>
            </a:r>
            <a:r>
              <a:rPr b="0" i="0" lang="it-IT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(1882)- temi: insofferenza per la situazione politica italiana, sdegno, ira, sarcasmo, patria offesa, Roma sottomessa al potere papale, meschinità della classe politica; linguaggio: spregiudicato</a:t>
            </a:r>
            <a:endParaRPr/>
          </a:p>
          <a:p>
            <a:pPr indent="-180975" lvl="0" marL="18097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Char char="•"/>
            </a:pPr>
            <a:r>
              <a:rPr b="0" i="1" lang="it-IT" sz="1600" u="none" cap="none" strike="noStrike">
                <a:solidFill>
                  <a:srgbClr val="F3CF6D"/>
                </a:solidFill>
                <a:latin typeface="Arial"/>
                <a:ea typeface="Arial"/>
                <a:cs typeface="Arial"/>
                <a:sym typeface="Arial"/>
              </a:rPr>
              <a:t>Rime nuove  </a:t>
            </a:r>
            <a:r>
              <a:rPr b="0" i="0" lang="it-IT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(1894)- 105 poesie, temi personali, commemorazione di grandi personaggi</a:t>
            </a:r>
            <a:endParaRPr/>
          </a:p>
          <a:p>
            <a:pPr indent="-180975" lvl="0" marL="18097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Char char="•"/>
            </a:pPr>
            <a:r>
              <a:rPr b="0" i="1" lang="it-IT" sz="1600" u="none" cap="none" strike="noStrike">
                <a:solidFill>
                  <a:srgbClr val="F3CF6D"/>
                </a:solidFill>
                <a:latin typeface="Arial"/>
                <a:ea typeface="Arial"/>
                <a:cs typeface="Arial"/>
                <a:sym typeface="Arial"/>
              </a:rPr>
              <a:t>Odi barbare </a:t>
            </a:r>
            <a:r>
              <a:rPr b="0" i="0" lang="it-IT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(1877, 1882, 1889)- restituzione della qualità delle sillabe della poesia greco-latina ai versi romanzi; temi: odi civili + temi autobiografici</a:t>
            </a:r>
            <a:endParaRPr/>
          </a:p>
          <a:p>
            <a:pPr indent="-180975" lvl="0" marL="18097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Char char="•"/>
            </a:pPr>
            <a:r>
              <a:rPr b="0" i="1" lang="it-IT" sz="1600" u="none" cap="none" strike="noStrike">
                <a:solidFill>
                  <a:srgbClr val="F3CF6D"/>
                </a:solidFill>
                <a:latin typeface="Arial"/>
                <a:ea typeface="Arial"/>
                <a:cs typeface="Arial"/>
                <a:sym typeface="Arial"/>
              </a:rPr>
              <a:t>Rime e ritmi </a:t>
            </a:r>
            <a:r>
              <a:rPr b="0" i="0" lang="it-IT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(1899)- temi: intonazione civile e celebrativa, polemica, rievocazione del passato, sentimento amoroso</a:t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79375" lvl="0" marL="18097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inea" id="223" name="Google Shape;223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flipH="1" rot="-5400000">
            <a:off x="5622226" y="4997349"/>
            <a:ext cx="559486" cy="334313"/>
          </a:xfrm>
          <a:prstGeom prst="rect">
            <a:avLst/>
          </a:prstGeom>
          <a:noFill/>
          <a:ln>
            <a:noFill/>
          </a:ln>
          <a:effectLst>
            <a:outerShdw blurRad="38100" rotWithShape="0" dir="5400000" dist="20000">
              <a:srgbClr val="000000">
                <a:alpha val="37647"/>
              </a:srgbClr>
            </a:outerShdw>
          </a:effectLst>
        </p:spPr>
      </p:pic>
    </p:spTree>
  </p:cSld>
  <p:clrMapOvr>
    <a:masterClrMapping/>
  </p:clrMapOvr>
  <p:transition>
    <p:push dir="r"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3"/>
          <p:cNvSpPr txBox="1"/>
          <p:nvPr>
            <p:ph idx="1" type="body"/>
          </p:nvPr>
        </p:nvSpPr>
        <p:spPr>
          <a:xfrm>
            <a:off x="1055687" y="918000"/>
            <a:ext cx="10080625" cy="3825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3CF6D"/>
              </a:buClr>
              <a:buSzPts val="2100"/>
              <a:buFont typeface="Arial"/>
              <a:buNone/>
            </a:pPr>
            <a:r>
              <a:rPr lang="it-IT" sz="2100">
                <a:solidFill>
                  <a:srgbClr val="F3CF6D"/>
                </a:solidFill>
                <a:latin typeface="Arial"/>
                <a:ea typeface="Arial"/>
                <a:cs typeface="Arial"/>
                <a:sym typeface="Arial"/>
              </a:rPr>
              <a:t>OLTRE IL CARDUCCI CELEBRATIVO</a:t>
            </a:r>
            <a:endParaRPr/>
          </a:p>
        </p:txBody>
      </p:sp>
      <p:sp>
        <p:nvSpPr>
          <p:cNvPr id="229" name="Google Shape;229;p23"/>
          <p:cNvSpPr txBox="1"/>
          <p:nvPr/>
        </p:nvSpPr>
        <p:spPr>
          <a:xfrm>
            <a:off x="1055687" y="198844"/>
            <a:ext cx="10698163" cy="276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00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Arial"/>
              <a:buNone/>
            </a:pPr>
            <a:r>
              <a:rPr b="0" i="0" lang="it-IT" sz="1200" u="none" cap="none" strike="noStrik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CARDUCCI E DE SANCTIS: UNA LETTERATURA PER L’ITALIA UNITA / GIOSUE CARDUCCI, IL POETA DELLA NAZIONE</a:t>
            </a:r>
            <a:endParaRPr/>
          </a:p>
        </p:txBody>
      </p:sp>
      <p:sp>
        <p:nvSpPr>
          <p:cNvPr id="230" name="Google Shape;230;p23"/>
          <p:cNvSpPr txBox="1"/>
          <p:nvPr/>
        </p:nvSpPr>
        <p:spPr>
          <a:xfrm>
            <a:off x="1055687" y="1639564"/>
            <a:ext cx="10698163" cy="45231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it-IT" sz="2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Pur essendo ricordato come il </a:t>
            </a:r>
            <a:r>
              <a:rPr b="1" i="0" lang="it-IT" sz="2600" u="none" cap="none" strike="noStrike">
                <a:solidFill>
                  <a:srgbClr val="F3CF6D"/>
                </a:solidFill>
                <a:latin typeface="Arial"/>
                <a:ea typeface="Arial"/>
                <a:cs typeface="Arial"/>
                <a:sym typeface="Arial"/>
              </a:rPr>
              <a:t>poeta della terza Italia</a:t>
            </a:r>
            <a:r>
              <a:rPr b="0" i="0" lang="it-IT" sz="2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, l’autentico Carducci va ricercato al di là della sua icona di poeta celebrativo.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it-IT" sz="2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Occorre guardare ai suoi sentimenti di </a:t>
            </a:r>
            <a:r>
              <a:rPr b="1" i="0" lang="it-IT" sz="2600" u="none" cap="none" strike="noStrike">
                <a:solidFill>
                  <a:srgbClr val="F3CF6D"/>
                </a:solidFill>
                <a:latin typeface="Arial"/>
                <a:ea typeface="Arial"/>
                <a:cs typeface="Arial"/>
                <a:sym typeface="Arial"/>
              </a:rPr>
              <a:t>solitudine</a:t>
            </a:r>
            <a:r>
              <a:rPr b="0" i="0" lang="it-IT" sz="2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, alla sua capacità di </a:t>
            </a:r>
            <a:r>
              <a:rPr b="1" i="0" lang="it-IT" sz="2600" u="none" cap="none" strike="noStrike">
                <a:solidFill>
                  <a:srgbClr val="F3CF6D"/>
                </a:solidFill>
                <a:latin typeface="Arial"/>
                <a:ea typeface="Arial"/>
                <a:cs typeface="Arial"/>
                <a:sym typeface="Arial"/>
              </a:rPr>
              <a:t>contemplare la bellezza</a:t>
            </a:r>
            <a:r>
              <a:rPr b="0" i="0" lang="it-IT" sz="2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, o di tratteggiare paesaggi che diventano </a:t>
            </a:r>
            <a:r>
              <a:rPr b="1" i="0" lang="it-IT" sz="2600" u="none" cap="none" strike="noStrike">
                <a:solidFill>
                  <a:srgbClr val="F3CF6D"/>
                </a:solidFill>
                <a:latin typeface="Arial"/>
                <a:ea typeface="Arial"/>
                <a:cs typeface="Arial"/>
                <a:sym typeface="Arial"/>
              </a:rPr>
              <a:t>luoghi dell’anima</a:t>
            </a:r>
            <a:r>
              <a:rPr b="0" i="0" lang="it-IT" sz="2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, alla profondità con cui guarda alla </a:t>
            </a:r>
            <a:r>
              <a:rPr b="1" i="0" lang="it-IT" sz="2600" u="none" cap="none" strike="noStrike">
                <a:solidFill>
                  <a:srgbClr val="F3CF6D"/>
                </a:solidFill>
                <a:latin typeface="Arial"/>
                <a:ea typeface="Arial"/>
                <a:cs typeface="Arial"/>
                <a:sym typeface="Arial"/>
              </a:rPr>
              <a:t>storia</a:t>
            </a:r>
            <a:r>
              <a:rPr b="0" i="0" lang="it-IT" sz="2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o restituisce una sfumatura alla </a:t>
            </a:r>
            <a:r>
              <a:rPr b="1" i="0" lang="it-IT" sz="2600" u="none" cap="none" strike="noStrike">
                <a:solidFill>
                  <a:srgbClr val="F3CF6D"/>
                </a:solidFill>
                <a:latin typeface="Arial"/>
                <a:ea typeface="Arial"/>
                <a:cs typeface="Arial"/>
                <a:sym typeface="Arial"/>
              </a:rPr>
              <a:t>memoria</a:t>
            </a:r>
            <a:r>
              <a:rPr b="0" i="0" lang="it-IT" sz="2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, ora intima, ora politica. 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it-IT" sz="2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Per Carducci la poesia riveste un </a:t>
            </a:r>
            <a:r>
              <a:rPr b="1" i="0" lang="it-IT" sz="2600" u="none" cap="none" strike="noStrike">
                <a:solidFill>
                  <a:srgbClr val="F3CF6D"/>
                </a:solidFill>
                <a:latin typeface="Arial"/>
                <a:ea typeface="Arial"/>
                <a:cs typeface="Arial"/>
                <a:sym typeface="Arial"/>
              </a:rPr>
              <a:t>ruolo civile</a:t>
            </a:r>
            <a:r>
              <a:rPr b="0" i="0" lang="it-IT" sz="2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, è </a:t>
            </a:r>
            <a:r>
              <a:rPr b="1" i="0" lang="it-IT" sz="2600" u="none" cap="none" strike="noStrike">
                <a:solidFill>
                  <a:srgbClr val="F3CF6D"/>
                </a:solidFill>
                <a:latin typeface="Arial"/>
                <a:ea typeface="Arial"/>
                <a:cs typeface="Arial"/>
                <a:sym typeface="Arial"/>
              </a:rPr>
              <a:t>autonoma</a:t>
            </a:r>
            <a:r>
              <a:rPr b="0" i="0" lang="it-IT" sz="2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, perché sganciata dalle mode o dai gusti del pubblico.</a:t>
            </a:r>
            <a:endParaRPr/>
          </a:p>
        </p:txBody>
      </p:sp>
    </p:spTree>
  </p:cSld>
  <p:clrMapOvr>
    <a:masterClrMapping/>
  </p:clrMapOvr>
  <p:transition>
    <p:push dir="r"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24"/>
          <p:cNvSpPr txBox="1"/>
          <p:nvPr>
            <p:ph idx="1" type="body"/>
          </p:nvPr>
        </p:nvSpPr>
        <p:spPr>
          <a:xfrm>
            <a:off x="1055687" y="908050"/>
            <a:ext cx="10080625" cy="3825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0000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3CF6D"/>
              </a:buClr>
              <a:buSzPts val="2100"/>
              <a:buFont typeface="Arial"/>
              <a:buNone/>
            </a:pPr>
            <a:r>
              <a:rPr b="1" i="0" lang="it-IT" sz="2100" u="none" cap="none" strike="noStrike">
                <a:solidFill>
                  <a:srgbClr val="F3CF6D"/>
                </a:solidFill>
                <a:latin typeface="Arial"/>
                <a:ea typeface="Arial"/>
                <a:cs typeface="Arial"/>
                <a:sym typeface="Arial"/>
              </a:rPr>
              <a:t>L’ESPRESSIVITÀ DI CARDUCCI</a:t>
            </a:r>
            <a:endParaRPr/>
          </a:p>
        </p:txBody>
      </p:sp>
      <p:sp>
        <p:nvSpPr>
          <p:cNvPr id="236" name="Google Shape;236;p24"/>
          <p:cNvSpPr txBox="1"/>
          <p:nvPr/>
        </p:nvSpPr>
        <p:spPr>
          <a:xfrm>
            <a:off x="1055687" y="198844"/>
            <a:ext cx="10750831" cy="276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00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Arial"/>
              <a:buNone/>
            </a:pPr>
            <a:r>
              <a:rPr b="0" i="0" lang="it-IT" sz="1200" u="none" cap="none" strike="noStrik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CARDUCCI E DE SANCTIS: UNA LETTERATURA PER L’ITALIA UNITA / GIOSUE CARDUCCI, IL POETA DELLA NAZIONE</a:t>
            </a:r>
            <a:endParaRPr/>
          </a:p>
        </p:txBody>
      </p:sp>
      <p:sp>
        <p:nvSpPr>
          <p:cNvPr id="237" name="Google Shape;237;p24"/>
          <p:cNvSpPr txBox="1"/>
          <p:nvPr/>
        </p:nvSpPr>
        <p:spPr>
          <a:xfrm>
            <a:off x="383927" y="3447285"/>
            <a:ext cx="2971269" cy="132959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b="1" i="0" lang="it-IT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CARDUCCI: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b="1" i="0" lang="it-IT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LA SPERIMENTAZIONE DELLO STILE</a:t>
            </a:r>
            <a:endParaRPr b="0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" name="Google Shape;238;p24"/>
          <p:cNvSpPr/>
          <p:nvPr/>
        </p:nvSpPr>
        <p:spPr>
          <a:xfrm flipH="1">
            <a:off x="1612377" y="1840664"/>
            <a:ext cx="2304375" cy="4318000"/>
          </a:xfrm>
          <a:custGeom>
            <a:rect b="b" l="l" r="r" t="t"/>
            <a:pathLst>
              <a:path extrusionOk="0" h="928" w="493">
                <a:moveTo>
                  <a:pt x="463" y="928"/>
                </a:moveTo>
                <a:cubicBezTo>
                  <a:pt x="208" y="928"/>
                  <a:pt x="0" y="720"/>
                  <a:pt x="0" y="464"/>
                </a:cubicBezTo>
                <a:cubicBezTo>
                  <a:pt x="0" y="208"/>
                  <a:pt x="208" y="0"/>
                  <a:pt x="463" y="0"/>
                </a:cubicBezTo>
                <a:cubicBezTo>
                  <a:pt x="480" y="0"/>
                  <a:pt x="493" y="14"/>
                  <a:pt x="493" y="30"/>
                </a:cubicBezTo>
                <a:cubicBezTo>
                  <a:pt x="493" y="47"/>
                  <a:pt x="480" y="60"/>
                  <a:pt x="463" y="60"/>
                </a:cubicBezTo>
                <a:cubicBezTo>
                  <a:pt x="241" y="60"/>
                  <a:pt x="60" y="241"/>
                  <a:pt x="60" y="464"/>
                </a:cubicBezTo>
                <a:cubicBezTo>
                  <a:pt x="60" y="687"/>
                  <a:pt x="241" y="868"/>
                  <a:pt x="463" y="868"/>
                </a:cubicBezTo>
                <a:cubicBezTo>
                  <a:pt x="480" y="868"/>
                  <a:pt x="493" y="881"/>
                  <a:pt x="493" y="898"/>
                </a:cubicBezTo>
                <a:cubicBezTo>
                  <a:pt x="493" y="914"/>
                  <a:pt x="480" y="928"/>
                  <a:pt x="463" y="928"/>
                </a:cubicBezTo>
                <a:close/>
              </a:path>
            </a:pathLst>
          </a:custGeom>
          <a:solidFill>
            <a:srgbClr val="EFCA2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" name="Google Shape;239;p24"/>
          <p:cNvSpPr/>
          <p:nvPr/>
        </p:nvSpPr>
        <p:spPr>
          <a:xfrm>
            <a:off x="2136174" y="1831263"/>
            <a:ext cx="576000" cy="576000"/>
          </a:xfrm>
          <a:prstGeom prst="ellipse">
            <a:avLst/>
          </a:prstGeom>
          <a:noFill/>
          <a:ln cap="flat" cmpd="sng" w="9525">
            <a:solidFill>
              <a:srgbClr val="FFCC6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78000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Google Shape;240;p24"/>
          <p:cNvSpPr/>
          <p:nvPr/>
        </p:nvSpPr>
        <p:spPr>
          <a:xfrm>
            <a:off x="2189979" y="1885068"/>
            <a:ext cx="468390" cy="468390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blurRad="50800" rotWithShape="0" algn="t" dir="5400000" dist="381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rgbClr val="F6543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p24"/>
          <p:cNvSpPr txBox="1"/>
          <p:nvPr/>
        </p:nvSpPr>
        <p:spPr>
          <a:xfrm>
            <a:off x="3570341" y="1842487"/>
            <a:ext cx="8621658" cy="83317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46800" spcFirstLastPara="1" rIns="46800" wrap="square" tIns="46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it-IT" sz="1600" u="none" cap="none" strike="noStrike">
                <a:solidFill>
                  <a:srgbClr val="F3CF6D"/>
                </a:solidFill>
                <a:latin typeface="Arial"/>
                <a:ea typeface="Arial"/>
                <a:cs typeface="Arial"/>
                <a:sym typeface="Arial"/>
              </a:rPr>
              <a:t>VARIETÀ DI REGISTRI ESPRESSIVI</a:t>
            </a:r>
            <a:endParaRPr b="1" i="0" sz="1600" u="none" cap="none" strike="noStrike">
              <a:solidFill>
                <a:srgbClr val="F3CF6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80975" lvl="0" marL="18097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Char char="•"/>
            </a:pPr>
            <a:r>
              <a:rPr b="0" i="0" lang="it-IT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dallo stile aulico al linguaggio colloquiale</a:t>
            </a:r>
            <a:endParaRPr/>
          </a:p>
          <a:p>
            <a:pPr indent="-79375" lvl="0" marL="18097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24"/>
          <p:cNvSpPr txBox="1"/>
          <p:nvPr/>
        </p:nvSpPr>
        <p:spPr>
          <a:xfrm>
            <a:off x="4452309" y="3693563"/>
            <a:ext cx="7846133" cy="1079399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46800" spcFirstLastPara="1" rIns="46800" wrap="square" tIns="46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it-IT" sz="1600" u="none" cap="none" strike="noStrike">
                <a:solidFill>
                  <a:srgbClr val="F3CF6D"/>
                </a:solidFill>
                <a:latin typeface="Arial"/>
                <a:ea typeface="Arial"/>
                <a:cs typeface="Arial"/>
                <a:sym typeface="Arial"/>
              </a:rPr>
              <a:t>VARIETÀ DI FORME METRICHE</a:t>
            </a:r>
            <a:endParaRPr/>
          </a:p>
          <a:p>
            <a:pPr indent="-180975" lvl="0" marL="18097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Char char="•"/>
            </a:pPr>
            <a:r>
              <a:rPr b="0" i="0" lang="it-IT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forme tradizionali (sonetto, ballata, canzone, sirventese)</a:t>
            </a:r>
            <a:endParaRPr/>
          </a:p>
          <a:p>
            <a:pPr indent="-180975" lvl="0" marL="18097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Char char="•"/>
            </a:pPr>
            <a:r>
              <a:rPr b="0" i="0" lang="it-IT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metri della poesia greco-latina</a:t>
            </a:r>
            <a:endParaRPr/>
          </a:p>
          <a:p>
            <a:pPr indent="-79375" lvl="0" marL="18097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24"/>
          <p:cNvSpPr txBox="1"/>
          <p:nvPr/>
        </p:nvSpPr>
        <p:spPr>
          <a:xfrm>
            <a:off x="3492672" y="5485166"/>
            <a:ext cx="5946574" cy="83317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46800" spcFirstLastPara="1" rIns="46800" wrap="square" tIns="46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it-IT" sz="1600" u="none" cap="none" strike="noStrike">
                <a:solidFill>
                  <a:srgbClr val="F3CF6D"/>
                </a:solidFill>
                <a:latin typeface="Arial"/>
                <a:ea typeface="Arial"/>
                <a:cs typeface="Arial"/>
                <a:sym typeface="Arial"/>
              </a:rPr>
              <a:t>GRANDE DOTTRINA STORICA E LETTERARIA</a:t>
            </a:r>
            <a:endParaRPr b="1" i="0" sz="1600" u="none" cap="none" strike="noStrike">
              <a:solidFill>
                <a:srgbClr val="F3CF6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it-IT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Le età storiche convivono senza gerarchie, così come poeti vicini  e lontani, italiani o europei.</a:t>
            </a:r>
            <a:endParaRPr b="0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24"/>
          <p:cNvSpPr/>
          <p:nvPr/>
        </p:nvSpPr>
        <p:spPr>
          <a:xfrm>
            <a:off x="2424174" y="5486894"/>
            <a:ext cx="576000" cy="576000"/>
          </a:xfrm>
          <a:prstGeom prst="ellipse">
            <a:avLst/>
          </a:prstGeom>
          <a:noFill/>
          <a:ln cap="flat" cmpd="sng" w="9525">
            <a:solidFill>
              <a:srgbClr val="FFCC6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" name="Google Shape;245;p24"/>
          <p:cNvSpPr/>
          <p:nvPr/>
        </p:nvSpPr>
        <p:spPr>
          <a:xfrm>
            <a:off x="2477979" y="5540699"/>
            <a:ext cx="468390" cy="468390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blurRad="50800" rotWithShape="0" algn="t" dir="5400000" dist="381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rgbClr val="F6543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24"/>
          <p:cNvSpPr/>
          <p:nvPr/>
        </p:nvSpPr>
        <p:spPr>
          <a:xfrm>
            <a:off x="3492672" y="3697706"/>
            <a:ext cx="576000" cy="576000"/>
          </a:xfrm>
          <a:prstGeom prst="ellipse">
            <a:avLst/>
          </a:prstGeom>
          <a:noFill/>
          <a:ln cap="flat" cmpd="sng" w="9525">
            <a:solidFill>
              <a:srgbClr val="FFCC6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Google Shape;247;p24"/>
          <p:cNvSpPr/>
          <p:nvPr/>
        </p:nvSpPr>
        <p:spPr>
          <a:xfrm>
            <a:off x="3546477" y="3751511"/>
            <a:ext cx="468390" cy="468390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blurRad="50800" rotWithShape="0" algn="t" dir="5400000" dist="381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rgbClr val="F6543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48" name="Google Shape;248;p24"/>
          <p:cNvCxnSpPr>
            <a:stCxn id="239" idx="0"/>
          </p:cNvCxnSpPr>
          <p:nvPr/>
        </p:nvCxnSpPr>
        <p:spPr>
          <a:xfrm>
            <a:off x="2424174" y="1831263"/>
            <a:ext cx="8043900" cy="11100"/>
          </a:xfrm>
          <a:prstGeom prst="straightConnector1">
            <a:avLst/>
          </a:prstGeom>
          <a:noFill/>
          <a:ln cap="flat" cmpd="sng" w="9525">
            <a:solidFill>
              <a:srgbClr val="FFCC66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49" name="Google Shape;249;p24"/>
          <p:cNvCxnSpPr>
            <a:stCxn id="244" idx="0"/>
          </p:cNvCxnSpPr>
          <p:nvPr/>
        </p:nvCxnSpPr>
        <p:spPr>
          <a:xfrm>
            <a:off x="2712174" y="5486894"/>
            <a:ext cx="7641600" cy="0"/>
          </a:xfrm>
          <a:prstGeom prst="straightConnector1">
            <a:avLst/>
          </a:prstGeom>
          <a:noFill/>
          <a:ln cap="flat" cmpd="sng" w="9525">
            <a:solidFill>
              <a:srgbClr val="FFCC66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50" name="Google Shape;250;p24"/>
          <p:cNvCxnSpPr>
            <a:stCxn id="246" idx="0"/>
          </p:cNvCxnSpPr>
          <p:nvPr/>
        </p:nvCxnSpPr>
        <p:spPr>
          <a:xfrm flipH="1" rot="10800000">
            <a:off x="3780672" y="3693506"/>
            <a:ext cx="6687300" cy="4200"/>
          </a:xfrm>
          <a:prstGeom prst="straightConnector1">
            <a:avLst/>
          </a:prstGeom>
          <a:noFill/>
          <a:ln cap="flat" cmpd="sng" w="9525">
            <a:solidFill>
              <a:srgbClr val="FFCC66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  <p:transition>
    <p:push dir="r"/>
  </p:transition>
</p:sld>
</file>

<file path=ppt/theme/theme1.xml><?xml version="1.0" encoding="utf-8"?>
<a:theme xmlns:a="http://schemas.openxmlformats.org/drawingml/2006/main" xmlns:r="http://schemas.openxmlformats.org/officeDocument/2006/relationships" name="1_VUOTA - NEG-bastoni-INDICE">
  <a:themeElements>
    <a:clrScheme name="VUOTA - NEG-bastoni-INDICE">
      <a:dk1>
        <a:srgbClr val="000000"/>
      </a:dk1>
      <a:lt1>
        <a:srgbClr val="2A2A2A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2A2A2A"/>
      </a:accent3>
      <a:accent4>
        <a:srgbClr val="4472C4"/>
      </a:accent4>
      <a:accent5>
        <a:srgbClr val="ED7D31"/>
      </a:accent5>
      <a:accent6>
        <a:srgbClr val="2A2A2A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VUOTA">
  <a:themeElements>
    <a:clrScheme name="VUOTA">
      <a:dk1>
        <a:srgbClr val="000000"/>
      </a:dk1>
      <a:lt1>
        <a:srgbClr val="2A2A2A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2A2A2A"/>
      </a:accent3>
      <a:accent4>
        <a:srgbClr val="4472C4"/>
      </a:accent4>
      <a:accent5>
        <a:srgbClr val="ED7D31"/>
      </a:accent5>
      <a:accent6>
        <a:srgbClr val="2A2A2A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VUOTA - NEG-VUOTISSIMA">
  <a:themeElements>
    <a:clrScheme name="VUOTA - NEG-VUOTISSIMA">
      <a:dk1>
        <a:srgbClr val="000000"/>
      </a:dk1>
      <a:lt1>
        <a:srgbClr val="2A2A2A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2A2A2A"/>
      </a:accent3>
      <a:accent4>
        <a:srgbClr val="4472C4"/>
      </a:accent4>
      <a:accent5>
        <a:srgbClr val="ED7D31"/>
      </a:accent5>
      <a:accent6>
        <a:srgbClr val="2A2A2A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1_VUOTA - NEG-VUOTISSIMA">
  <a:themeElements>
    <a:clrScheme name="VUOTA - NEG-VUOTISSIMA">
      <a:dk1>
        <a:srgbClr val="000000"/>
      </a:dk1>
      <a:lt1>
        <a:srgbClr val="2A2A2A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2A2A2A"/>
      </a:accent3>
      <a:accent4>
        <a:srgbClr val="4472C4"/>
      </a:accent4>
      <a:accent5>
        <a:srgbClr val="ED7D31"/>
      </a:accent5>
      <a:accent6>
        <a:srgbClr val="2A2A2A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VUOTA - NEG-bastoni-INDICE">
  <a:themeElements>
    <a:clrScheme name="Carta">
      <a:dk1>
        <a:srgbClr val="000000"/>
      </a:dk1>
      <a:lt1>
        <a:srgbClr val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VUOTA - SS2-COPERTINA-ico-rosso">
  <a:themeElements>
    <a:clrScheme name="VUOTA - SS2-COPERTINA-ico-rosso">
      <a:dk1>
        <a:srgbClr val="000000"/>
      </a:dk1>
      <a:lt1>
        <a:srgbClr val="2A2A2A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2A2A2A"/>
      </a:accent3>
      <a:accent4>
        <a:srgbClr val="4472C4"/>
      </a:accent4>
      <a:accent5>
        <a:srgbClr val="ED7D31"/>
      </a:accent5>
      <a:accent6>
        <a:srgbClr val="2A2A2A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VUOTA - SS2-COPERTINA-ico-grigiochiaro">
  <a:themeElements>
    <a:clrScheme name="VUOTA - SS2-COPERTINA-ico-grigiochiaro">
      <a:dk1>
        <a:srgbClr val="000000"/>
      </a:dk1>
      <a:lt1>
        <a:srgbClr val="2A2A2A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2A2A2A"/>
      </a:accent3>
      <a:accent4>
        <a:srgbClr val="4472C4"/>
      </a:accent4>
      <a:accent5>
        <a:srgbClr val="ED7D31"/>
      </a:accent5>
      <a:accent6>
        <a:srgbClr val="2A2A2A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VUOTA - SS2-COPERTINA-ico-verde">
  <a:themeElements>
    <a:clrScheme name="VUOTA - SS2-COPERTINA-ico-verde">
      <a:dk1>
        <a:srgbClr val="000000"/>
      </a:dk1>
      <a:lt1>
        <a:srgbClr val="2A2A2A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2A2A2A"/>
      </a:accent3>
      <a:accent4>
        <a:srgbClr val="4472C4"/>
      </a:accent4>
      <a:accent5>
        <a:srgbClr val="ED7D31"/>
      </a:accent5>
      <a:accent6>
        <a:srgbClr val="2A2A2A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