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FC2022F-EBCF-432F-ACD7-D4ED2FB47493}"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334289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2022F-EBCF-432F-ACD7-D4ED2FB47493}"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881559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2022F-EBCF-432F-ACD7-D4ED2FB47493}"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2171156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2022F-EBCF-432F-ACD7-D4ED2FB47493}"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262466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FC2022F-EBCF-432F-ACD7-D4ED2FB47493}"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560756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FC2022F-EBCF-432F-ACD7-D4ED2FB47493}"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4169229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FC2022F-EBCF-432F-ACD7-D4ED2FB47493}" type="datetimeFigureOut">
              <a:rPr lang="tr-TR" smtClean="0"/>
              <a:t>5.2.2020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201766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FC2022F-EBCF-432F-ACD7-D4ED2FB47493}" type="datetimeFigureOut">
              <a:rPr lang="tr-TR" smtClean="0"/>
              <a:t>5.2.2020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2374523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C2022F-EBCF-432F-ACD7-D4ED2FB47493}" type="datetimeFigureOut">
              <a:rPr lang="tr-TR" smtClean="0"/>
              <a:t>5.2.2020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1700882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C2022F-EBCF-432F-ACD7-D4ED2FB47493}"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1575912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C2022F-EBCF-432F-ACD7-D4ED2FB47493}"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D0BCB27-FDBF-4BC6-A4D8-7F03FC672DF8}" type="slidenum">
              <a:rPr lang="tr-TR" smtClean="0"/>
              <a:t>‹#›</a:t>
            </a:fld>
            <a:endParaRPr lang="tr-TR"/>
          </a:p>
        </p:txBody>
      </p:sp>
    </p:spTree>
    <p:extLst>
      <p:ext uri="{BB962C8B-B14F-4D97-AF65-F5344CB8AC3E}">
        <p14:creationId xmlns:p14="http://schemas.microsoft.com/office/powerpoint/2010/main" val="204082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2022F-EBCF-432F-ACD7-D4ED2FB47493}" type="datetimeFigureOut">
              <a:rPr lang="tr-TR" smtClean="0"/>
              <a:t>5.2.2020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BCB27-FDBF-4BC6-A4D8-7F03FC672DF8}" type="slidenum">
              <a:rPr lang="tr-TR" smtClean="0"/>
              <a:t>‹#›</a:t>
            </a:fld>
            <a:endParaRPr lang="tr-TR"/>
          </a:p>
        </p:txBody>
      </p:sp>
    </p:spTree>
    <p:extLst>
      <p:ext uri="{BB962C8B-B14F-4D97-AF65-F5344CB8AC3E}">
        <p14:creationId xmlns:p14="http://schemas.microsoft.com/office/powerpoint/2010/main" val="3546811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taal-oefenen.nl/instruction/taal/woordsoorten/voornaamwoorden/aanwijzende-voornaamwoorde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nzetaal.nl/taaladvies/aanwijzend-voornaamwoord/" TargetMode="External"/><Relationship Id="rId2" Type="http://schemas.openxmlformats.org/officeDocument/2006/relationships/hyperlink" Target="https://www.taal-oefenen.nl/instruction/taal/woordsoorten/voornaamwoorden/aanwijzende-voornaamwoord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aal-oefenen.nl/instruction/taal/woordsoorten/voornaamwoorden/aanwijzende-voornaamwoorde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onzetaal.nl/taaladvies/advies/persoonlijk-voornaamwoord" TargetMode="External"/><Relationship Id="rId2" Type="http://schemas.openxmlformats.org/officeDocument/2006/relationships/hyperlink" Target="https://onzetaal.nl/taaladvies/advies/voornaamwoor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solidFill>
                  <a:srgbClr val="C00000"/>
                </a:solidFill>
              </a:rPr>
              <a:t>Het</a:t>
            </a:r>
            <a:r>
              <a:rPr lang="tr-TR" b="1" dirty="0" smtClean="0">
                <a:solidFill>
                  <a:srgbClr val="C00000"/>
                </a:solidFill>
              </a:rPr>
              <a:t> </a:t>
            </a:r>
            <a:r>
              <a:rPr lang="tr-TR" b="1" dirty="0" err="1" smtClean="0">
                <a:solidFill>
                  <a:srgbClr val="C00000"/>
                </a:solidFill>
              </a:rPr>
              <a:t>aanwijzend</a:t>
            </a:r>
            <a:r>
              <a:rPr lang="tr-TR" b="1" dirty="0" smtClean="0">
                <a:solidFill>
                  <a:srgbClr val="C00000"/>
                </a:solidFill>
              </a:rPr>
              <a:t> </a:t>
            </a:r>
            <a:r>
              <a:rPr lang="tr-TR" b="1" dirty="0" err="1" smtClean="0">
                <a:solidFill>
                  <a:srgbClr val="C00000"/>
                </a:solidFill>
              </a:rPr>
              <a:t>voornaamwoord</a:t>
            </a:r>
            <a:endParaRPr lang="tr-TR" b="1"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nl-NL" dirty="0"/>
              <a:t>Wat is een aanwijzend voornaamwoord</a:t>
            </a:r>
            <a:r>
              <a:rPr lang="nl-NL" dirty="0" smtClean="0"/>
              <a:t>?</a:t>
            </a:r>
            <a:endParaRPr lang="tr-TR" dirty="0" smtClean="0"/>
          </a:p>
          <a:p>
            <a:r>
              <a:rPr lang="nl-NL" dirty="0"/>
              <a:t>Het woord zegt het al; het </a:t>
            </a:r>
            <a:r>
              <a:rPr lang="nl-NL" b="1" dirty="0"/>
              <a:t>aanwijzend voornaamwoord</a:t>
            </a:r>
            <a:r>
              <a:rPr lang="nl-NL" dirty="0"/>
              <a:t> wijst (bijna) letterlijk iets of iemand aan</a:t>
            </a:r>
            <a:r>
              <a:rPr lang="nl-NL" dirty="0" smtClean="0"/>
              <a:t>.</a:t>
            </a:r>
            <a:endParaRPr lang="tr-TR" dirty="0" smtClean="0"/>
          </a:p>
          <a:p>
            <a:pPr marL="0" indent="0">
              <a:buNone/>
            </a:pPr>
            <a:r>
              <a:rPr lang="nl-NL" dirty="0"/>
              <a:t>Aanwijzende voornaamwoorden zijn onder andere</a:t>
            </a:r>
            <a:r>
              <a:rPr lang="nl-NL" dirty="0" smtClean="0"/>
              <a:t>:</a:t>
            </a:r>
            <a:endParaRPr lang="tr-TR" dirty="0" smtClean="0"/>
          </a:p>
          <a:p>
            <a:r>
              <a:rPr lang="nl-NL" dirty="0"/>
              <a:t>die, dit, dat, deze, zulk, zulke(n), diegene(n), datgene(n), degene(n), dergelijke(n), </a:t>
            </a:r>
            <a:r>
              <a:rPr lang="nl-NL" dirty="0" smtClean="0"/>
              <a:t>zo'n</a:t>
            </a:r>
            <a:endParaRPr lang="tr-TR" dirty="0" smtClean="0"/>
          </a:p>
          <a:p>
            <a:r>
              <a:rPr lang="nl-NL" b="1" dirty="0"/>
              <a:t>Deze </a:t>
            </a:r>
            <a:r>
              <a:rPr lang="nl-NL" dirty="0"/>
              <a:t>ketting vind ik het mooist</a:t>
            </a:r>
            <a:r>
              <a:rPr lang="nl-NL" dirty="0" smtClean="0"/>
              <a:t>.</a:t>
            </a:r>
            <a:endParaRPr lang="tr-TR" dirty="0" smtClean="0"/>
          </a:p>
          <a:p>
            <a:r>
              <a:rPr lang="nl-NL" b="1" dirty="0"/>
              <a:t>Deze </a:t>
            </a:r>
            <a:r>
              <a:rPr lang="nl-NL" dirty="0"/>
              <a:t>slaat op ketting.</a:t>
            </a:r>
            <a:r>
              <a:rPr lang="nl-NL" dirty="0"/>
              <a:t/>
            </a:r>
            <a:br>
              <a:rPr lang="nl-NL" dirty="0"/>
            </a:br>
            <a:r>
              <a:rPr lang="nl-NL" dirty="0"/>
              <a:t>ketting is een </a:t>
            </a:r>
            <a:r>
              <a:rPr lang="nl-NL" dirty="0">
                <a:hlinkClick r:id="rId2" tooltip="Je kunt de, het of een voor het woord zetten: de kurk, een bloem, het dorp."/>
              </a:rPr>
              <a:t>zelfstandig naamwoord</a:t>
            </a:r>
            <a:r>
              <a:rPr lang="nl-NL" dirty="0"/>
              <a:t>.</a:t>
            </a:r>
            <a:r>
              <a:rPr lang="nl-NL" dirty="0"/>
              <a:t/>
            </a:r>
            <a:br>
              <a:rPr lang="nl-NL" dirty="0"/>
            </a:br>
            <a:r>
              <a:rPr lang="nl-NL" dirty="0"/>
              <a:t>Met </a:t>
            </a:r>
            <a:r>
              <a:rPr lang="nl-NL" b="1" dirty="0"/>
              <a:t>deze </a:t>
            </a:r>
            <a:r>
              <a:rPr lang="nl-NL" dirty="0"/>
              <a:t>maak je duidelijk dat het om de ketting gaat, die je daarbij aanwijst.</a:t>
            </a:r>
            <a:r>
              <a:rPr lang="nl-NL" dirty="0"/>
              <a:t/>
            </a:r>
            <a:br>
              <a:rPr lang="nl-NL" dirty="0"/>
            </a:br>
            <a:r>
              <a:rPr lang="nl-NL" dirty="0"/>
              <a:t>Dus niet om een andere ketting! Maar om </a:t>
            </a:r>
            <a:r>
              <a:rPr lang="nl-NL" b="1" dirty="0"/>
              <a:t>deze </a:t>
            </a:r>
            <a:r>
              <a:rPr lang="nl-NL" dirty="0"/>
              <a:t>ketting.</a:t>
            </a:r>
            <a:endParaRPr lang="tr-TR" dirty="0"/>
          </a:p>
        </p:txBody>
      </p:sp>
    </p:spTree>
    <p:extLst>
      <p:ext uri="{BB962C8B-B14F-4D97-AF65-F5344CB8AC3E}">
        <p14:creationId xmlns:p14="http://schemas.microsoft.com/office/powerpoint/2010/main" val="1338927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70000" lnSpcReduction="20000"/>
          </a:bodyPr>
          <a:lstStyle/>
          <a:p>
            <a:r>
              <a:rPr lang="nl-NL" dirty="0"/>
              <a:t>Het aanwijzend voornaamwoord (die, dat, deze, enz.) is een voornaamwoord dat met enige nadruk personen of zaken aanwijst. Je hebt als het ware je wijsvinger erbij om aan te wijzen wat je bedoelt: die man, dit boek.</a:t>
            </a:r>
          </a:p>
          <a:p>
            <a:r>
              <a:rPr lang="nl-NL" dirty="0"/>
              <a:t>Een aanwijzend voornaamwoord kan zelfstandig gebruikt worden of niet-zelfstandig.</a:t>
            </a:r>
          </a:p>
          <a:p>
            <a:r>
              <a:rPr lang="nl-NL" dirty="0"/>
              <a:t>Niet-zelfstandig gebruikte aanwijzende voornaamwoorden verwijzen naar een zelfstandig naamwoord dat na het aanwijzend voornaamwoord genoemd wordt. Ze staan niet alleen in een zindeel. Bijvoorbeeld:</a:t>
            </a:r>
          </a:p>
          <a:p>
            <a:r>
              <a:rPr lang="nl-NL" b="1" dirty="0"/>
              <a:t>Deze</a:t>
            </a:r>
            <a:r>
              <a:rPr lang="nl-NL" dirty="0"/>
              <a:t> broek | doe | ik | niet | aan.</a:t>
            </a:r>
          </a:p>
          <a:p>
            <a:r>
              <a:rPr lang="nl-NL" dirty="0"/>
              <a:t>Zelfstandig gebruikte aanwijzende voornaamwoorden wijzen naar iets dat al eerder is besproken, of die op een andere manier bekend moet zijn. Ze staan wel alleen in een zinsdeel. Bijvoorbeeld:</a:t>
            </a:r>
          </a:p>
          <a:p>
            <a:r>
              <a:rPr lang="nl-NL" b="1" dirty="0"/>
              <a:t>Dat</a:t>
            </a:r>
            <a:r>
              <a:rPr lang="nl-NL" dirty="0"/>
              <a:t> | zou | ik | nooit | doen.</a:t>
            </a:r>
          </a:p>
          <a:p>
            <a:r>
              <a:rPr lang="nl-NL" dirty="0"/>
              <a:t>Het aanwijzend voornaamwoord past zich aan aan het geslacht van het woord waar het naar verwijst. Daarbij is alleen van belang of dat woord een de-woord is of een het-woord. Onderstaande tabel geeft een overzicht van de aanwijzende voornaamwoorden.</a:t>
            </a:r>
          </a:p>
          <a:p>
            <a:endParaRPr lang="tr-TR" dirty="0"/>
          </a:p>
        </p:txBody>
      </p:sp>
    </p:spTree>
    <p:extLst>
      <p:ext uri="{BB962C8B-B14F-4D97-AF65-F5344CB8AC3E}">
        <p14:creationId xmlns:p14="http://schemas.microsoft.com/office/powerpoint/2010/main" val="1919252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55000" lnSpcReduction="20000"/>
          </a:bodyPr>
          <a:lstStyle/>
          <a:p>
            <a:r>
              <a:rPr lang="nl-NL" b="1" dirty="0"/>
              <a:t>De vierde groep woordsoorten</a:t>
            </a:r>
            <a:r>
              <a:rPr lang="nl-NL" dirty="0"/>
              <a:t> is de groep van het </a:t>
            </a:r>
            <a:r>
              <a:rPr lang="nl-NL" b="1" dirty="0"/>
              <a:t>aanwijzend</a:t>
            </a:r>
            <a:r>
              <a:rPr lang="nl-NL" dirty="0"/>
              <a:t>, </a:t>
            </a:r>
            <a:r>
              <a:rPr lang="nl-NL" b="1" dirty="0"/>
              <a:t>betrekkelijk</a:t>
            </a:r>
            <a:r>
              <a:rPr lang="nl-NL" dirty="0"/>
              <a:t> en </a:t>
            </a:r>
            <a:r>
              <a:rPr lang="nl-NL" b="1" dirty="0"/>
              <a:t>vragend </a:t>
            </a:r>
            <a:r>
              <a:rPr lang="nl-NL" dirty="0"/>
              <a:t>voornaamwoord. Deze drie staan in één groep, omdat woorden als 'wat' en 'dat' verspreid kunnen zijn onder deze drie woordsoorten. Dat kan erg verwarrend zijn als je niet precies weet waar het bij elk van deze woordsoorten nu eigenlijk om draait. Het is daarom belangrijk dat je de </a:t>
            </a:r>
            <a:r>
              <a:rPr lang="nl-NL" b="1" dirty="0"/>
              <a:t>essentie</a:t>
            </a:r>
            <a:r>
              <a:rPr lang="nl-NL" dirty="0"/>
              <a:t> begrijpt van elk woordsoort. Let daarbij vooral op de naam van het woordsoort! Deze namen zeggen in dit geval precies wat de essentie is! Hieronder volgt de uitleg per woordsoort:</a:t>
            </a:r>
          </a:p>
          <a:p>
            <a:r>
              <a:rPr lang="nl-NL" dirty="0"/>
              <a:t>Een</a:t>
            </a:r>
            <a:r>
              <a:rPr lang="nl-NL" b="1" dirty="0"/>
              <a:t> </a:t>
            </a:r>
            <a:r>
              <a:rPr lang="nl-NL" dirty="0"/>
              <a:t>aanwijzend voornaamwoord</a:t>
            </a:r>
            <a:r>
              <a:rPr lang="nl-NL" b="1" dirty="0"/>
              <a:t> wijst altijd iets of iemand aan. </a:t>
            </a:r>
            <a:r>
              <a:rPr lang="nl-NL" dirty="0"/>
              <a:t>Een aanwijzend voornaamwoord </a:t>
            </a:r>
            <a:r>
              <a:rPr lang="nl-NL" b="1" dirty="0"/>
              <a:t>staat altijd vóór datgene wat het aanwijst</a:t>
            </a:r>
            <a:r>
              <a:rPr lang="nl-NL" dirty="0"/>
              <a:t>. Voorbeelden van mogelijke aanwijzende voornaamwoorden zijn: 'die', 'dat', 'dit', 'deze', 'degene', 'diegene', 'datgene', 'zulk', 'zulke', 'zulken', 'zo'n'.</a:t>
            </a:r>
          </a:p>
          <a:p>
            <a:r>
              <a:rPr lang="nl-NL" dirty="0"/>
              <a:t>Een paar voorbeelden; de </a:t>
            </a:r>
            <a:r>
              <a:rPr lang="nl-NL" u="sng" dirty="0"/>
              <a:t>onderstreepte</a:t>
            </a:r>
            <a:r>
              <a:rPr lang="nl-NL" dirty="0"/>
              <a:t> woorden zijn aanwijzende voornaamwoorden:</a:t>
            </a:r>
          </a:p>
          <a:p>
            <a:r>
              <a:rPr lang="nl-NL" dirty="0"/>
              <a:t>"</a:t>
            </a:r>
            <a:r>
              <a:rPr lang="nl-NL" u="sng" dirty="0"/>
              <a:t>Dat</a:t>
            </a:r>
            <a:r>
              <a:rPr lang="nl-NL" dirty="0"/>
              <a:t> schilderij vind ik het mooist." ('Dat' wijst het 'schilderij' aan en 'Dat' staat er ook vóór, dus is dit een aanwijzend voornaamwoord.)</a:t>
            </a:r>
          </a:p>
          <a:p>
            <a:r>
              <a:rPr lang="nl-NL" dirty="0"/>
              <a:t>"Het schilderij dat ik het mooist vind." (het niet-onderstreepte 'dat' is in deze zin geen aanwijzend voornaamwoord, maar een betrekkelijk voornaamwoord, omdat het achter het 'schilderij' staat en terugslaat op 'schilderij'.)</a:t>
            </a:r>
          </a:p>
          <a:p>
            <a:r>
              <a:rPr lang="nl-NL" dirty="0"/>
              <a:t>"</a:t>
            </a:r>
            <a:r>
              <a:rPr lang="nl-NL" u="sng" dirty="0"/>
              <a:t>Die</a:t>
            </a:r>
            <a:r>
              <a:rPr lang="nl-NL" dirty="0"/>
              <a:t> school heeft een ontzettend slechte naam." ('Die' wijst 'school' aan en staat er ook vóór, dus is het in dit geval een aanwijzend voornaamwoord.)</a:t>
            </a:r>
          </a:p>
          <a:p>
            <a:r>
              <a:rPr lang="nl-NL" dirty="0"/>
              <a:t>"De school die een ontzettend slechte naam heeft." (het niet-onderstreepte 'die' staat hier achter 'school' en niet ervoor. Het is daarom geen aanwijzend voornaamwoord, maar een betrekkelijk voornaamwoord: 'die' slaat terug op 'school'.)</a:t>
            </a:r>
          </a:p>
          <a:p>
            <a:r>
              <a:rPr lang="nl-NL" dirty="0"/>
              <a:t>"</a:t>
            </a:r>
            <a:r>
              <a:rPr lang="nl-NL" u="sng" dirty="0"/>
              <a:t>Zulke</a:t>
            </a:r>
            <a:r>
              <a:rPr lang="nl-NL" dirty="0"/>
              <a:t> praatjes kun je beter voor je houden." ('Zulke' staat hier vóór het aangewezen 'praatjes' en is daarom een aanwijzend voornaamwoord.)</a:t>
            </a:r>
          </a:p>
        </p:txBody>
      </p:sp>
    </p:spTree>
    <p:extLst>
      <p:ext uri="{BB962C8B-B14F-4D97-AF65-F5344CB8AC3E}">
        <p14:creationId xmlns:p14="http://schemas.microsoft.com/office/powerpoint/2010/main" val="1960243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C00000"/>
                </a:solidFill>
              </a:rPr>
              <a:t>Kaynakça</a:t>
            </a:r>
            <a:endParaRPr lang="tr-TR"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https://www.taal-oefenen.nl/instruction/taal/woordsoorten/voornaamwoorden/aanwijzende-voornaamwoorden</a:t>
            </a:r>
            <a:r>
              <a:rPr lang="tr-TR" dirty="0" smtClean="0">
                <a:hlinkClick r:id="rId2"/>
              </a:rPr>
              <a:t>#</a:t>
            </a:r>
            <a:endParaRPr lang="tr-TR" dirty="0" smtClean="0"/>
          </a:p>
          <a:p>
            <a:r>
              <a:rPr lang="tr-TR" dirty="0">
                <a:hlinkClick r:id="rId3"/>
              </a:rPr>
              <a:t>https://onzetaal.nl/taaladvies/aanwijzend-voornaamwoord</a:t>
            </a:r>
            <a:r>
              <a:rPr lang="tr-TR" dirty="0" smtClean="0">
                <a:hlinkClick r:id="rId3"/>
              </a:rPr>
              <a:t>/</a:t>
            </a:r>
            <a:endParaRPr lang="tr-TR" dirty="0" smtClean="0"/>
          </a:p>
          <a:p>
            <a:endParaRPr lang="tr-TR" dirty="0"/>
          </a:p>
        </p:txBody>
      </p:sp>
    </p:spTree>
    <p:extLst>
      <p:ext uri="{BB962C8B-B14F-4D97-AF65-F5344CB8AC3E}">
        <p14:creationId xmlns:p14="http://schemas.microsoft.com/office/powerpoint/2010/main" val="1704955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lstStyle/>
          <a:p>
            <a:r>
              <a:rPr lang="nl-NL" dirty="0"/>
              <a:t>Het aanwijzend voornaamwoord kan in plaats van het lidwoord staan, vóór een </a:t>
            </a:r>
            <a:r>
              <a:rPr lang="nl-NL" i="1" dirty="0"/>
              <a:t>*zelfstandig naamwoord</a:t>
            </a:r>
            <a:r>
              <a:rPr lang="nl-NL" i="1" dirty="0" smtClean="0"/>
              <a:t>.</a:t>
            </a:r>
            <a:endParaRPr lang="tr-TR" i="1" dirty="0" smtClean="0"/>
          </a:p>
          <a:p>
            <a:endParaRPr lang="tr-TR" dirty="0"/>
          </a:p>
        </p:txBody>
      </p:sp>
      <p:graphicFrame>
        <p:nvGraphicFramePr>
          <p:cNvPr id="4" name="Tablo 3"/>
          <p:cNvGraphicFramePr>
            <a:graphicFrameLocks noGrp="1"/>
          </p:cNvGraphicFramePr>
          <p:nvPr/>
        </p:nvGraphicFramePr>
        <p:xfrm>
          <a:off x="2962275" y="3041174"/>
          <a:ext cx="6267450" cy="1920240"/>
        </p:xfrm>
        <a:graphic>
          <a:graphicData uri="http://schemas.openxmlformats.org/drawingml/2006/table">
            <a:tbl>
              <a:tblPr/>
              <a:tblGrid>
                <a:gridCol w="3133725"/>
                <a:gridCol w="3133725"/>
              </a:tblGrid>
              <a:tr h="0">
                <a:tc>
                  <a:txBody>
                    <a:bodyPr/>
                    <a:lstStyle/>
                    <a:p>
                      <a:pPr fontAlgn="t"/>
                      <a:r>
                        <a:rPr lang="nl-NL" b="1">
                          <a:solidFill>
                            <a:srgbClr val="00B419"/>
                          </a:solidFill>
                          <a:effectLst/>
                        </a:rPr>
                        <a:t>Die </a:t>
                      </a:r>
                      <a:r>
                        <a:rPr lang="nl-NL">
                          <a:effectLst/>
                        </a:rPr>
                        <a:t>jongen is de slimste van de klas.</a:t>
                      </a:r>
                    </a:p>
                  </a:txBody>
                  <a:tcPr>
                    <a:lnL>
                      <a:noFill/>
                    </a:lnL>
                    <a:lnR>
                      <a:noFill/>
                    </a:lnR>
                    <a:lnT>
                      <a:noFill/>
                    </a:lnT>
                    <a:lnB>
                      <a:noFill/>
                    </a:lnB>
                    <a:solidFill>
                      <a:srgbClr val="FFFFFF"/>
                    </a:solidFill>
                  </a:tcPr>
                </a:tc>
                <a:tc>
                  <a:txBody>
                    <a:bodyPr/>
                    <a:lstStyle/>
                    <a:p>
                      <a:pPr fontAlgn="t"/>
                      <a:r>
                        <a:rPr lang="nl-NL" b="1">
                          <a:solidFill>
                            <a:srgbClr val="00B419"/>
                          </a:solidFill>
                          <a:effectLst/>
                        </a:rPr>
                        <a:t>Die </a:t>
                      </a:r>
                      <a:r>
                        <a:rPr lang="nl-NL">
                          <a:effectLst/>
                        </a:rPr>
                        <a:t>vervangt hier het lidwoord </a:t>
                      </a:r>
                      <a:r>
                        <a:rPr lang="nl-NL">
                          <a:solidFill>
                            <a:srgbClr val="337AAB"/>
                          </a:solidFill>
                          <a:effectLst/>
                        </a:rPr>
                        <a:t>de</a:t>
                      </a:r>
                      <a:r>
                        <a:rPr lang="nl-NL">
                          <a:effectLst/>
                        </a:rPr>
                        <a:t>.</a:t>
                      </a:r>
                    </a:p>
                  </a:txBody>
                  <a:tcPr>
                    <a:lnL>
                      <a:noFill/>
                    </a:lnL>
                    <a:lnR>
                      <a:noFill/>
                    </a:lnR>
                    <a:lnT>
                      <a:noFill/>
                    </a:lnT>
                    <a:lnB>
                      <a:noFill/>
                    </a:lnB>
                    <a:solidFill>
                      <a:srgbClr val="FFFFFF"/>
                    </a:solidFill>
                  </a:tcPr>
                </a:tc>
              </a:tr>
              <a:tr h="0">
                <a:tc>
                  <a:txBody>
                    <a:bodyPr/>
                    <a:lstStyle/>
                    <a:p>
                      <a:pPr fontAlgn="t"/>
                      <a:r>
                        <a:rPr lang="nl-NL" b="1">
                          <a:solidFill>
                            <a:srgbClr val="00B419"/>
                          </a:solidFill>
                          <a:effectLst/>
                        </a:rPr>
                        <a:t>Dit </a:t>
                      </a:r>
                      <a:r>
                        <a:rPr lang="nl-NL">
                          <a:effectLst/>
                        </a:rPr>
                        <a:t>spelletje is erg leuk!</a:t>
                      </a:r>
                    </a:p>
                  </a:txBody>
                  <a:tcPr>
                    <a:lnL>
                      <a:noFill/>
                    </a:lnL>
                    <a:lnR>
                      <a:noFill/>
                    </a:lnR>
                    <a:lnT>
                      <a:noFill/>
                    </a:lnT>
                    <a:lnB>
                      <a:noFill/>
                    </a:lnB>
                    <a:solidFill>
                      <a:srgbClr val="FFFFFF"/>
                    </a:solidFill>
                  </a:tcPr>
                </a:tc>
                <a:tc>
                  <a:txBody>
                    <a:bodyPr/>
                    <a:lstStyle/>
                    <a:p>
                      <a:pPr fontAlgn="t"/>
                      <a:r>
                        <a:rPr lang="nl-NL" b="1">
                          <a:solidFill>
                            <a:srgbClr val="00B419"/>
                          </a:solidFill>
                          <a:effectLst/>
                        </a:rPr>
                        <a:t>Dit </a:t>
                      </a:r>
                      <a:r>
                        <a:rPr lang="nl-NL">
                          <a:effectLst/>
                        </a:rPr>
                        <a:t>vervangt hier het lidwoord </a:t>
                      </a:r>
                      <a:r>
                        <a:rPr lang="nl-NL">
                          <a:solidFill>
                            <a:srgbClr val="337AAB"/>
                          </a:solidFill>
                          <a:effectLst/>
                        </a:rPr>
                        <a:t>het</a:t>
                      </a:r>
                      <a:r>
                        <a:rPr lang="nl-NL">
                          <a:effectLst/>
                        </a:rPr>
                        <a:t>.</a:t>
                      </a:r>
                    </a:p>
                  </a:txBody>
                  <a:tcPr>
                    <a:lnL>
                      <a:noFill/>
                    </a:lnL>
                    <a:lnR>
                      <a:noFill/>
                    </a:lnR>
                    <a:lnT>
                      <a:noFill/>
                    </a:lnT>
                    <a:lnB>
                      <a:noFill/>
                    </a:lnB>
                    <a:solidFill>
                      <a:srgbClr val="FFFFFF"/>
                    </a:solidFill>
                  </a:tcPr>
                </a:tc>
              </a:tr>
              <a:tr h="0">
                <a:tc>
                  <a:txBody>
                    <a:bodyPr/>
                    <a:lstStyle/>
                    <a:p>
                      <a:pPr fontAlgn="t"/>
                      <a:r>
                        <a:rPr lang="nl-NL" b="1">
                          <a:solidFill>
                            <a:srgbClr val="00B419"/>
                          </a:solidFill>
                          <a:effectLst/>
                        </a:rPr>
                        <a:t>Deze </a:t>
                      </a:r>
                      <a:r>
                        <a:rPr lang="nl-NL">
                          <a:effectLst/>
                        </a:rPr>
                        <a:t>opdracht is niet moeilijk.</a:t>
                      </a:r>
                    </a:p>
                  </a:txBody>
                  <a:tcPr>
                    <a:lnL>
                      <a:noFill/>
                    </a:lnL>
                    <a:lnR>
                      <a:noFill/>
                    </a:lnR>
                    <a:lnT>
                      <a:noFill/>
                    </a:lnT>
                    <a:lnB>
                      <a:noFill/>
                    </a:lnB>
                    <a:solidFill>
                      <a:srgbClr val="FFFFFF"/>
                    </a:solidFill>
                  </a:tcPr>
                </a:tc>
                <a:tc>
                  <a:txBody>
                    <a:bodyPr/>
                    <a:lstStyle/>
                    <a:p>
                      <a:pPr fontAlgn="t"/>
                      <a:r>
                        <a:rPr lang="nl-NL" b="1" dirty="0">
                          <a:solidFill>
                            <a:srgbClr val="00B419"/>
                          </a:solidFill>
                          <a:effectLst/>
                        </a:rPr>
                        <a:t>Deze </a:t>
                      </a:r>
                      <a:r>
                        <a:rPr lang="nl-NL" dirty="0">
                          <a:effectLst/>
                        </a:rPr>
                        <a:t>vervangt hier het lidwoord </a:t>
                      </a:r>
                      <a:r>
                        <a:rPr lang="nl-NL" dirty="0">
                          <a:solidFill>
                            <a:srgbClr val="337AAB"/>
                          </a:solidFill>
                          <a:effectLst/>
                        </a:rPr>
                        <a:t>de</a:t>
                      </a:r>
                      <a:r>
                        <a:rPr lang="nl-NL" dirty="0">
                          <a:effectLst/>
                        </a:rPr>
                        <a:t>.</a:t>
                      </a:r>
                    </a:p>
                  </a:txBody>
                  <a:tcP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278786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lstStyle/>
          <a:p>
            <a:pPr marL="0" indent="0">
              <a:buNone/>
            </a:pPr>
            <a:r>
              <a:rPr lang="nl-NL" dirty="0"/>
              <a:t>Het aanwijzend voornaamwoord kan ook voor een </a:t>
            </a:r>
            <a:r>
              <a:rPr lang="nl-NL" dirty="0">
                <a:hlinkClick r:id="rId2" tooltip="     Geeft een eigenschap aan van het zelfstandige naamwoord: de rode auto, de blonde jongen, het gouden kettinkje."/>
              </a:rPr>
              <a:t>bijvoeglijk naamwoord</a:t>
            </a:r>
            <a:r>
              <a:rPr lang="nl-NL" i="1" dirty="0"/>
              <a:t> </a:t>
            </a:r>
            <a:r>
              <a:rPr lang="nl-NL" dirty="0"/>
              <a:t>staan</a:t>
            </a:r>
            <a:r>
              <a:rPr lang="nl-NL" i="1" dirty="0" smtClean="0"/>
              <a:t>.</a:t>
            </a:r>
            <a:endParaRPr lang="tr-TR" i="1" dirty="0" smtClean="0"/>
          </a:p>
          <a:p>
            <a:pPr marL="0" indent="0">
              <a:buNone/>
            </a:pPr>
            <a:r>
              <a:rPr lang="nl-NL" dirty="0"/>
              <a:t/>
            </a:r>
            <a:br>
              <a:rPr lang="nl-NL" dirty="0"/>
            </a:b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79319117"/>
              </p:ext>
            </p:extLst>
          </p:nvPr>
        </p:nvGraphicFramePr>
        <p:xfrm>
          <a:off x="1330036" y="2745740"/>
          <a:ext cx="8707582" cy="3686232"/>
        </p:xfrm>
        <a:graphic>
          <a:graphicData uri="http://schemas.openxmlformats.org/drawingml/2006/table">
            <a:tbl>
              <a:tblPr/>
              <a:tblGrid>
                <a:gridCol w="3771521"/>
                <a:gridCol w="4936061"/>
              </a:tblGrid>
              <a:tr h="1228744">
                <a:tc>
                  <a:txBody>
                    <a:bodyPr/>
                    <a:lstStyle/>
                    <a:p>
                      <a:pPr fontAlgn="t"/>
                      <a:r>
                        <a:rPr lang="nl-NL">
                          <a:effectLst/>
                        </a:rPr>
                        <a:t>Ik vind </a:t>
                      </a:r>
                      <a:r>
                        <a:rPr lang="nl-NL" b="1">
                          <a:solidFill>
                            <a:srgbClr val="00B419"/>
                          </a:solidFill>
                          <a:effectLst/>
                        </a:rPr>
                        <a:t>dat </a:t>
                      </a:r>
                      <a:r>
                        <a:rPr lang="nl-NL">
                          <a:effectLst/>
                        </a:rPr>
                        <a:t>vrolijke meisje erg leuk.</a:t>
                      </a:r>
                    </a:p>
                  </a:txBody>
                  <a:tcPr>
                    <a:lnL>
                      <a:noFill/>
                    </a:lnL>
                    <a:lnR>
                      <a:noFill/>
                    </a:lnR>
                    <a:lnT>
                      <a:noFill/>
                    </a:lnT>
                    <a:lnB>
                      <a:noFill/>
                    </a:lnB>
                    <a:solidFill>
                      <a:srgbClr val="FFFFFF"/>
                    </a:solidFill>
                  </a:tcPr>
                </a:tc>
                <a:tc>
                  <a:txBody>
                    <a:bodyPr/>
                    <a:lstStyle/>
                    <a:p>
                      <a:pPr fontAlgn="t"/>
                      <a:r>
                        <a:rPr lang="nl-NL" b="1">
                          <a:solidFill>
                            <a:srgbClr val="00B419"/>
                          </a:solidFill>
                          <a:effectLst/>
                        </a:rPr>
                        <a:t>dat </a:t>
                      </a:r>
                      <a:r>
                        <a:rPr lang="nl-NL">
                          <a:effectLst/>
                        </a:rPr>
                        <a:t>staat voor het </a:t>
                      </a:r>
                      <a:r>
                        <a:rPr lang="nl-NL">
                          <a:solidFill>
                            <a:srgbClr val="337AAB"/>
                          </a:solidFill>
                          <a:effectLst/>
                        </a:rPr>
                        <a:t>bijvoeglijk naamwoord </a:t>
                      </a:r>
                      <a:r>
                        <a:rPr lang="nl-NL">
                          <a:effectLst/>
                        </a:rPr>
                        <a:t>(vrolijke), maar </a:t>
                      </a:r>
                      <a:r>
                        <a:rPr lang="nl-NL" b="1">
                          <a:solidFill>
                            <a:srgbClr val="00B419"/>
                          </a:solidFill>
                          <a:effectLst/>
                        </a:rPr>
                        <a:t>dat </a:t>
                      </a:r>
                      <a:r>
                        <a:rPr lang="nl-NL">
                          <a:effectLst/>
                        </a:rPr>
                        <a:t>slaat op het zelfstandige naamwoord (meisje).</a:t>
                      </a:r>
                    </a:p>
                  </a:txBody>
                  <a:tcPr>
                    <a:lnL>
                      <a:noFill/>
                    </a:lnL>
                    <a:lnR>
                      <a:noFill/>
                    </a:lnR>
                    <a:lnT>
                      <a:noFill/>
                    </a:lnT>
                    <a:lnB>
                      <a:noFill/>
                    </a:lnB>
                    <a:solidFill>
                      <a:srgbClr val="FFFFFF"/>
                    </a:solidFill>
                  </a:tcPr>
                </a:tc>
              </a:tr>
              <a:tr h="1228744">
                <a:tc>
                  <a:txBody>
                    <a:bodyPr/>
                    <a:lstStyle/>
                    <a:p>
                      <a:pPr fontAlgn="t"/>
                      <a:r>
                        <a:rPr lang="nl-NL">
                          <a:effectLst/>
                        </a:rPr>
                        <a:t>Hij heeft net </a:t>
                      </a:r>
                      <a:r>
                        <a:rPr lang="nl-NL" b="1">
                          <a:solidFill>
                            <a:srgbClr val="00B419"/>
                          </a:solidFill>
                          <a:effectLst/>
                        </a:rPr>
                        <a:t>zulke </a:t>
                      </a:r>
                      <a:r>
                        <a:rPr lang="nl-NL">
                          <a:effectLst/>
                        </a:rPr>
                        <a:t>mooie schoenen</a:t>
                      </a:r>
                      <a:br>
                        <a:rPr lang="nl-NL">
                          <a:effectLst/>
                        </a:rPr>
                      </a:br>
                      <a:r>
                        <a:rPr lang="nl-NL">
                          <a:effectLst/>
                        </a:rPr>
                        <a:t>als Mark.</a:t>
                      </a:r>
                    </a:p>
                  </a:txBody>
                  <a:tcPr>
                    <a:lnL>
                      <a:noFill/>
                    </a:lnL>
                    <a:lnR>
                      <a:noFill/>
                    </a:lnR>
                    <a:lnT>
                      <a:noFill/>
                    </a:lnT>
                    <a:lnB>
                      <a:noFill/>
                    </a:lnB>
                    <a:solidFill>
                      <a:srgbClr val="FFFFFF"/>
                    </a:solidFill>
                  </a:tcPr>
                </a:tc>
                <a:tc>
                  <a:txBody>
                    <a:bodyPr/>
                    <a:lstStyle/>
                    <a:p>
                      <a:pPr fontAlgn="t"/>
                      <a:r>
                        <a:rPr lang="nl-NL" b="1">
                          <a:solidFill>
                            <a:srgbClr val="00B419"/>
                          </a:solidFill>
                          <a:effectLst/>
                        </a:rPr>
                        <a:t>zulke </a:t>
                      </a:r>
                      <a:r>
                        <a:rPr lang="nl-NL">
                          <a:effectLst/>
                        </a:rPr>
                        <a:t>staat voor het </a:t>
                      </a:r>
                      <a:r>
                        <a:rPr lang="nl-NL">
                          <a:solidFill>
                            <a:srgbClr val="337AAB"/>
                          </a:solidFill>
                          <a:effectLst/>
                        </a:rPr>
                        <a:t>bijvoeglijk naamwoord </a:t>
                      </a:r>
                      <a:r>
                        <a:rPr lang="nl-NL">
                          <a:effectLst/>
                        </a:rPr>
                        <a:t>(mooie), maar </a:t>
                      </a:r>
                      <a:r>
                        <a:rPr lang="nl-NL" b="1">
                          <a:solidFill>
                            <a:srgbClr val="00B419"/>
                          </a:solidFill>
                          <a:effectLst/>
                        </a:rPr>
                        <a:t>zulke </a:t>
                      </a:r>
                      <a:r>
                        <a:rPr lang="nl-NL">
                          <a:effectLst/>
                        </a:rPr>
                        <a:t>slaat op het zelfstandige naamwoord (schoenen).</a:t>
                      </a:r>
                    </a:p>
                  </a:txBody>
                  <a:tcPr>
                    <a:lnL>
                      <a:noFill/>
                    </a:lnL>
                    <a:lnR>
                      <a:noFill/>
                    </a:lnR>
                    <a:lnT>
                      <a:noFill/>
                    </a:lnT>
                    <a:lnB>
                      <a:noFill/>
                    </a:lnB>
                    <a:solidFill>
                      <a:srgbClr val="FFFFFF"/>
                    </a:solidFill>
                  </a:tcPr>
                </a:tc>
              </a:tr>
              <a:tr h="1228744">
                <a:tc>
                  <a:txBody>
                    <a:bodyPr/>
                    <a:lstStyle/>
                    <a:p>
                      <a:pPr fontAlgn="t"/>
                      <a:r>
                        <a:rPr lang="nl-NL" b="1">
                          <a:solidFill>
                            <a:srgbClr val="00B419"/>
                          </a:solidFill>
                          <a:effectLst/>
                        </a:rPr>
                        <a:t>Deze </a:t>
                      </a:r>
                      <a:r>
                        <a:rPr lang="nl-NL">
                          <a:effectLst/>
                        </a:rPr>
                        <a:t>fijne trui heeft Lies ook.</a:t>
                      </a:r>
                    </a:p>
                  </a:txBody>
                  <a:tcPr>
                    <a:lnL>
                      <a:noFill/>
                    </a:lnL>
                    <a:lnR>
                      <a:noFill/>
                    </a:lnR>
                    <a:lnT>
                      <a:noFill/>
                    </a:lnT>
                    <a:lnB>
                      <a:noFill/>
                    </a:lnB>
                    <a:solidFill>
                      <a:srgbClr val="FFFFFF"/>
                    </a:solidFill>
                  </a:tcPr>
                </a:tc>
                <a:tc>
                  <a:txBody>
                    <a:bodyPr/>
                    <a:lstStyle/>
                    <a:p>
                      <a:pPr fontAlgn="t"/>
                      <a:r>
                        <a:rPr lang="nl-NL" b="1" dirty="0">
                          <a:solidFill>
                            <a:srgbClr val="00B419"/>
                          </a:solidFill>
                          <a:effectLst/>
                        </a:rPr>
                        <a:t>Deze </a:t>
                      </a:r>
                      <a:r>
                        <a:rPr lang="nl-NL" dirty="0">
                          <a:effectLst/>
                        </a:rPr>
                        <a:t>staat voor het </a:t>
                      </a:r>
                      <a:r>
                        <a:rPr lang="nl-NL" dirty="0">
                          <a:solidFill>
                            <a:srgbClr val="337AAB"/>
                          </a:solidFill>
                          <a:effectLst/>
                        </a:rPr>
                        <a:t>bijvoeglijk naamwoord </a:t>
                      </a:r>
                      <a:r>
                        <a:rPr lang="nl-NL" dirty="0">
                          <a:effectLst/>
                        </a:rPr>
                        <a:t>(fijne), maar </a:t>
                      </a:r>
                      <a:r>
                        <a:rPr lang="nl-NL" b="1" dirty="0">
                          <a:solidFill>
                            <a:srgbClr val="00B419"/>
                          </a:solidFill>
                          <a:effectLst/>
                        </a:rPr>
                        <a:t>Deze </a:t>
                      </a:r>
                      <a:r>
                        <a:rPr lang="nl-NL" dirty="0">
                          <a:effectLst/>
                        </a:rPr>
                        <a:t>slaat op het zelfstandige naamwoord (trui).</a:t>
                      </a:r>
                    </a:p>
                  </a:txBody>
                  <a:tcP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699313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lstStyle/>
          <a:p>
            <a:pPr marL="0" indent="0">
              <a:buNone/>
            </a:pPr>
            <a:r>
              <a:rPr lang="nl-NL" dirty="0" smtClean="0"/>
              <a:t>Het</a:t>
            </a:r>
            <a:r>
              <a:rPr lang="nl-NL" dirty="0"/>
              <a:t> aanwijzend voornaamwoord kan ook in de plaats van een zelfstandig naamwoord staan</a:t>
            </a:r>
            <a:r>
              <a:rPr lang="nl-NL" dirty="0" smtClean="0"/>
              <a:t>.</a:t>
            </a:r>
            <a:endParaRPr lang="tr-TR" dirty="0" smtClean="0"/>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353337726"/>
              </p:ext>
            </p:extLst>
          </p:nvPr>
        </p:nvGraphicFramePr>
        <p:xfrm>
          <a:off x="914400" y="2945578"/>
          <a:ext cx="10439400" cy="3366321"/>
        </p:xfrm>
        <a:graphic>
          <a:graphicData uri="http://schemas.openxmlformats.org/drawingml/2006/table">
            <a:tbl>
              <a:tblPr/>
              <a:tblGrid>
                <a:gridCol w="2935089"/>
                <a:gridCol w="7504311"/>
              </a:tblGrid>
              <a:tr h="1122107">
                <a:tc>
                  <a:txBody>
                    <a:bodyPr/>
                    <a:lstStyle/>
                    <a:p>
                      <a:pPr fontAlgn="t"/>
                      <a:r>
                        <a:rPr lang="nl-NL" b="1">
                          <a:solidFill>
                            <a:srgbClr val="00B419"/>
                          </a:solidFill>
                          <a:effectLst/>
                        </a:rPr>
                        <a:t>Dit </a:t>
                      </a:r>
                      <a:r>
                        <a:rPr lang="nl-NL">
                          <a:effectLst/>
                        </a:rPr>
                        <a:t>vind ik erg leuk.</a:t>
                      </a:r>
                    </a:p>
                  </a:txBody>
                  <a:tcPr>
                    <a:lnL>
                      <a:noFill/>
                    </a:lnL>
                    <a:lnR>
                      <a:noFill/>
                    </a:lnR>
                    <a:lnT>
                      <a:noFill/>
                    </a:lnT>
                    <a:lnB>
                      <a:noFill/>
                    </a:lnB>
                    <a:solidFill>
                      <a:srgbClr val="FFFFFF"/>
                    </a:solidFill>
                  </a:tcPr>
                </a:tc>
                <a:tc>
                  <a:txBody>
                    <a:bodyPr/>
                    <a:lstStyle/>
                    <a:p>
                      <a:pPr fontAlgn="t"/>
                      <a:r>
                        <a:rPr lang="nl-NL" b="1">
                          <a:solidFill>
                            <a:srgbClr val="00B419"/>
                          </a:solidFill>
                          <a:effectLst/>
                        </a:rPr>
                        <a:t>Dit </a:t>
                      </a:r>
                      <a:r>
                        <a:rPr lang="nl-NL">
                          <a:effectLst/>
                        </a:rPr>
                        <a:t>vervangt in deze zin een </a:t>
                      </a:r>
                      <a:r>
                        <a:rPr lang="nl-NL">
                          <a:solidFill>
                            <a:srgbClr val="337AAB"/>
                          </a:solidFill>
                          <a:effectLst/>
                        </a:rPr>
                        <a:t>zelfstandig naamwoord.</a:t>
                      </a:r>
                      <a:r>
                        <a:rPr lang="nl-NL">
                          <a:effectLst/>
                        </a:rPr>
                        <a:t/>
                      </a:r>
                      <a:br>
                        <a:rPr lang="nl-NL">
                          <a:effectLst/>
                        </a:rPr>
                      </a:br>
                      <a:r>
                        <a:rPr lang="nl-NL">
                          <a:effectLst/>
                        </a:rPr>
                        <a:t>De zin had ook kunnen zijn: </a:t>
                      </a:r>
                      <a:r>
                        <a:rPr lang="nl-NL" b="1" i="1">
                          <a:solidFill>
                            <a:srgbClr val="00B419"/>
                          </a:solidFill>
                          <a:effectLst/>
                        </a:rPr>
                        <a:t>Dit</a:t>
                      </a:r>
                      <a:r>
                        <a:rPr lang="nl-NL" i="1">
                          <a:effectLst/>
                        </a:rPr>
                        <a:t> </a:t>
                      </a:r>
                      <a:r>
                        <a:rPr lang="nl-NL" i="1">
                          <a:solidFill>
                            <a:srgbClr val="337AAB"/>
                          </a:solidFill>
                          <a:effectLst/>
                        </a:rPr>
                        <a:t>spel </a:t>
                      </a:r>
                      <a:r>
                        <a:rPr lang="nl-NL" i="1">
                          <a:effectLst/>
                        </a:rPr>
                        <a:t>vind ik erg leuk.</a:t>
                      </a:r>
                      <a:endParaRPr lang="nl-NL">
                        <a:effectLst/>
                      </a:endParaRPr>
                    </a:p>
                  </a:txBody>
                  <a:tcPr>
                    <a:lnL>
                      <a:noFill/>
                    </a:lnL>
                    <a:lnR>
                      <a:noFill/>
                    </a:lnR>
                    <a:lnT>
                      <a:noFill/>
                    </a:lnT>
                    <a:lnB>
                      <a:noFill/>
                    </a:lnB>
                    <a:solidFill>
                      <a:srgbClr val="FFFFFF"/>
                    </a:solidFill>
                  </a:tcPr>
                </a:tc>
              </a:tr>
              <a:tr h="1122107">
                <a:tc>
                  <a:txBody>
                    <a:bodyPr/>
                    <a:lstStyle/>
                    <a:p>
                      <a:pPr fontAlgn="t"/>
                      <a:r>
                        <a:rPr lang="nl-NL">
                          <a:effectLst/>
                        </a:rPr>
                        <a:t>Ik wil </a:t>
                      </a:r>
                      <a:r>
                        <a:rPr lang="nl-NL" b="1">
                          <a:solidFill>
                            <a:srgbClr val="00B419"/>
                          </a:solidFill>
                          <a:effectLst/>
                        </a:rPr>
                        <a:t>die </a:t>
                      </a:r>
                      <a:r>
                        <a:rPr lang="nl-NL">
                          <a:effectLst/>
                        </a:rPr>
                        <a:t>graag zien.</a:t>
                      </a:r>
                    </a:p>
                  </a:txBody>
                  <a:tcPr>
                    <a:lnL>
                      <a:noFill/>
                    </a:lnL>
                    <a:lnR>
                      <a:noFill/>
                    </a:lnR>
                    <a:lnT>
                      <a:noFill/>
                    </a:lnT>
                    <a:lnB>
                      <a:noFill/>
                    </a:lnB>
                    <a:solidFill>
                      <a:srgbClr val="FFFFFF"/>
                    </a:solidFill>
                  </a:tcPr>
                </a:tc>
                <a:tc>
                  <a:txBody>
                    <a:bodyPr/>
                    <a:lstStyle/>
                    <a:p>
                      <a:pPr fontAlgn="t"/>
                      <a:r>
                        <a:rPr lang="nl-NL" b="1">
                          <a:solidFill>
                            <a:srgbClr val="00B419"/>
                          </a:solidFill>
                          <a:effectLst/>
                        </a:rPr>
                        <a:t>die </a:t>
                      </a:r>
                      <a:r>
                        <a:rPr lang="nl-NL">
                          <a:effectLst/>
                        </a:rPr>
                        <a:t>vervangt in deze zin een </a:t>
                      </a:r>
                      <a:r>
                        <a:rPr lang="nl-NL">
                          <a:solidFill>
                            <a:srgbClr val="337AAB"/>
                          </a:solidFill>
                          <a:effectLst/>
                        </a:rPr>
                        <a:t>zelfstandig naamwoord</a:t>
                      </a:r>
                      <a:r>
                        <a:rPr lang="nl-NL">
                          <a:effectLst/>
                        </a:rPr>
                        <a:t>.</a:t>
                      </a:r>
                      <a:br>
                        <a:rPr lang="nl-NL">
                          <a:effectLst/>
                        </a:rPr>
                      </a:br>
                      <a:r>
                        <a:rPr lang="nl-NL">
                          <a:effectLst/>
                        </a:rPr>
                        <a:t>De zin had ook kunnen zijn: </a:t>
                      </a:r>
                      <a:r>
                        <a:rPr lang="nl-NL" i="1">
                          <a:effectLst/>
                        </a:rPr>
                        <a:t>Ik wil </a:t>
                      </a:r>
                      <a:r>
                        <a:rPr lang="nl-NL" b="1" i="1">
                          <a:solidFill>
                            <a:srgbClr val="00B419"/>
                          </a:solidFill>
                          <a:effectLst/>
                        </a:rPr>
                        <a:t>die </a:t>
                      </a:r>
                      <a:r>
                        <a:rPr lang="nl-NL" i="1">
                          <a:solidFill>
                            <a:srgbClr val="337AAB"/>
                          </a:solidFill>
                          <a:effectLst/>
                        </a:rPr>
                        <a:t>broek </a:t>
                      </a:r>
                      <a:r>
                        <a:rPr lang="nl-NL" i="1">
                          <a:effectLst/>
                        </a:rPr>
                        <a:t>graag zien.</a:t>
                      </a:r>
                      <a:endParaRPr lang="nl-NL">
                        <a:effectLst/>
                      </a:endParaRPr>
                    </a:p>
                  </a:txBody>
                  <a:tcPr>
                    <a:lnL>
                      <a:noFill/>
                    </a:lnL>
                    <a:lnR>
                      <a:noFill/>
                    </a:lnR>
                    <a:lnT>
                      <a:noFill/>
                    </a:lnT>
                    <a:lnB>
                      <a:noFill/>
                    </a:lnB>
                    <a:solidFill>
                      <a:srgbClr val="FFFFFF"/>
                    </a:solidFill>
                  </a:tcPr>
                </a:tc>
              </a:tr>
              <a:tr h="1122107">
                <a:tc>
                  <a:txBody>
                    <a:bodyPr/>
                    <a:lstStyle/>
                    <a:p>
                      <a:pPr fontAlgn="t"/>
                      <a:r>
                        <a:rPr lang="nl-NL">
                          <a:effectLst/>
                        </a:rPr>
                        <a:t>Ik vind </a:t>
                      </a:r>
                      <a:r>
                        <a:rPr lang="nl-NL" b="1">
                          <a:solidFill>
                            <a:srgbClr val="00B419"/>
                          </a:solidFill>
                          <a:effectLst/>
                        </a:rPr>
                        <a:t>deze </a:t>
                      </a:r>
                      <a:r>
                        <a:rPr lang="nl-NL">
                          <a:effectLst/>
                        </a:rPr>
                        <a:t>niet moeilijk.</a:t>
                      </a:r>
                    </a:p>
                  </a:txBody>
                  <a:tcPr>
                    <a:lnL>
                      <a:noFill/>
                    </a:lnL>
                    <a:lnR>
                      <a:noFill/>
                    </a:lnR>
                    <a:lnT>
                      <a:noFill/>
                    </a:lnT>
                    <a:lnB>
                      <a:noFill/>
                    </a:lnB>
                    <a:solidFill>
                      <a:srgbClr val="FFFFFF"/>
                    </a:solidFill>
                  </a:tcPr>
                </a:tc>
                <a:tc>
                  <a:txBody>
                    <a:bodyPr/>
                    <a:lstStyle/>
                    <a:p>
                      <a:pPr fontAlgn="t"/>
                      <a:r>
                        <a:rPr lang="nl-NL" b="1" dirty="0">
                          <a:solidFill>
                            <a:srgbClr val="00B419"/>
                          </a:solidFill>
                          <a:effectLst/>
                        </a:rPr>
                        <a:t>deze </a:t>
                      </a:r>
                      <a:r>
                        <a:rPr lang="nl-NL" dirty="0">
                          <a:effectLst/>
                        </a:rPr>
                        <a:t>vervangt in deze zin een </a:t>
                      </a:r>
                      <a:r>
                        <a:rPr lang="nl-NL" dirty="0">
                          <a:solidFill>
                            <a:srgbClr val="337AAB"/>
                          </a:solidFill>
                          <a:effectLst/>
                        </a:rPr>
                        <a:t>zelfstandig naamwoord</a:t>
                      </a:r>
                      <a:r>
                        <a:rPr lang="nl-NL" dirty="0">
                          <a:effectLst/>
                        </a:rPr>
                        <a:t>.</a:t>
                      </a:r>
                      <a:br>
                        <a:rPr lang="nl-NL" dirty="0">
                          <a:effectLst/>
                        </a:rPr>
                      </a:br>
                      <a:r>
                        <a:rPr lang="nl-NL" dirty="0">
                          <a:effectLst/>
                        </a:rPr>
                        <a:t>De zin had ook kunnen zijn: </a:t>
                      </a:r>
                      <a:r>
                        <a:rPr lang="nl-NL" i="1" dirty="0">
                          <a:effectLst/>
                        </a:rPr>
                        <a:t>Ik vind </a:t>
                      </a:r>
                      <a:r>
                        <a:rPr lang="nl-NL" b="1" i="1" dirty="0">
                          <a:solidFill>
                            <a:srgbClr val="00B419"/>
                          </a:solidFill>
                          <a:effectLst/>
                        </a:rPr>
                        <a:t>deze </a:t>
                      </a:r>
                      <a:r>
                        <a:rPr lang="nl-NL" i="1" dirty="0">
                          <a:effectLst/>
                        </a:rPr>
                        <a:t>som niet moeilijk.</a:t>
                      </a:r>
                      <a:endParaRPr lang="nl-NL" dirty="0">
                        <a:effectLst/>
                      </a:endParaRPr>
                    </a:p>
                  </a:txBody>
                  <a:tcP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674465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lstStyle/>
          <a:p>
            <a:pPr marL="0" indent="0">
              <a:buNone/>
            </a:pPr>
            <a:r>
              <a:rPr lang="nl-NL" dirty="0"/>
              <a:t>Weet je niet zeker of je </a:t>
            </a:r>
            <a:r>
              <a:rPr lang="nl-NL" b="1" dirty="0"/>
              <a:t>dat</a:t>
            </a:r>
            <a:r>
              <a:rPr lang="nl-NL" dirty="0"/>
              <a:t>, </a:t>
            </a:r>
            <a:r>
              <a:rPr lang="nl-NL" b="1" dirty="0"/>
              <a:t>dit</a:t>
            </a:r>
            <a:r>
              <a:rPr lang="nl-NL" dirty="0"/>
              <a:t>, </a:t>
            </a:r>
            <a:r>
              <a:rPr lang="nl-NL" b="1" dirty="0"/>
              <a:t>die </a:t>
            </a:r>
            <a:r>
              <a:rPr lang="nl-NL" dirty="0"/>
              <a:t>of </a:t>
            </a:r>
            <a:r>
              <a:rPr lang="nl-NL" b="1" dirty="0"/>
              <a:t>deze </a:t>
            </a:r>
            <a:r>
              <a:rPr lang="nl-NL" dirty="0"/>
              <a:t>moet gebruiken</a:t>
            </a:r>
            <a:r>
              <a:rPr lang="nl-NL" dirty="0" smtClean="0"/>
              <a:t>?</a:t>
            </a:r>
            <a:endParaRPr lang="tr-TR" dirty="0" smtClean="0"/>
          </a:p>
          <a:p>
            <a:r>
              <a:rPr lang="nl-NL" dirty="0"/>
              <a:t>Bij de-woorden gebruik je altijd </a:t>
            </a:r>
            <a:r>
              <a:rPr lang="nl-NL" b="1" dirty="0"/>
              <a:t>die </a:t>
            </a:r>
            <a:r>
              <a:rPr lang="nl-NL" dirty="0"/>
              <a:t>of </a:t>
            </a:r>
            <a:r>
              <a:rPr lang="nl-NL" b="1" dirty="0"/>
              <a:t>deze</a:t>
            </a:r>
            <a:r>
              <a:rPr lang="nl-NL" dirty="0"/>
              <a:t>.</a:t>
            </a:r>
          </a:p>
          <a:p>
            <a:r>
              <a:rPr lang="nl-NL" dirty="0"/>
              <a:t>Bij het-woorden gebruik je altijd </a:t>
            </a:r>
            <a:r>
              <a:rPr lang="nl-NL" b="1" dirty="0"/>
              <a:t>dat </a:t>
            </a:r>
            <a:r>
              <a:rPr lang="nl-NL" dirty="0"/>
              <a:t>of </a:t>
            </a:r>
            <a:r>
              <a:rPr lang="nl-NL" b="1" dirty="0"/>
              <a:t>dit</a:t>
            </a:r>
            <a:r>
              <a:rPr lang="nl-NL" dirty="0"/>
              <a:t>.</a:t>
            </a:r>
          </a:p>
          <a:p>
            <a:pPr marL="0" indent="0">
              <a:buNone/>
            </a:pPr>
            <a:endParaRPr lang="tr-TR" dirty="0"/>
          </a:p>
        </p:txBody>
      </p:sp>
    </p:spTree>
    <p:extLst>
      <p:ext uri="{BB962C8B-B14F-4D97-AF65-F5344CB8AC3E}">
        <p14:creationId xmlns:p14="http://schemas.microsoft.com/office/powerpoint/2010/main" val="3327403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62500" lnSpcReduction="20000"/>
          </a:bodyPr>
          <a:lstStyle/>
          <a:p>
            <a:r>
              <a:rPr lang="nl-NL" dirty="0"/>
              <a:t>Wat voor soort woord is </a:t>
            </a:r>
            <a:r>
              <a:rPr lang="nl-NL" b="1" dirty="0"/>
              <a:t>degene</a:t>
            </a:r>
            <a:r>
              <a:rPr lang="nl-NL" dirty="0"/>
              <a:t>, bijvoorbeeld in ‘Wil degene die mijn fiets gejat heeft ook mijn krantenwijk overnemen?’</a:t>
            </a:r>
          </a:p>
          <a:p>
            <a:r>
              <a:rPr lang="nl-NL" dirty="0"/>
              <a:t>Degene is hier een aanwijzend voornaamwoord.</a:t>
            </a:r>
          </a:p>
          <a:p>
            <a:r>
              <a:rPr lang="nl-NL" dirty="0"/>
              <a:t>Aanwijzende voornaamwoorden verwijzen nadrukkelijker ergens naar dan andere </a:t>
            </a:r>
            <a:r>
              <a:rPr lang="nl-NL" dirty="0">
                <a:hlinkClick r:id="rId2"/>
              </a:rPr>
              <a:t>voornaamwoorden</a:t>
            </a:r>
            <a:r>
              <a:rPr lang="nl-NL" dirty="0"/>
              <a:t>. Vergelijk bijvoorbeeld:</a:t>
            </a:r>
          </a:p>
          <a:p>
            <a:r>
              <a:rPr lang="nl-NL" dirty="0"/>
              <a:t>Is Joost er al? Nee, die heb ik nog niet gezien.</a:t>
            </a:r>
          </a:p>
          <a:p>
            <a:r>
              <a:rPr lang="nl-NL" dirty="0"/>
              <a:t>Is Joost er al? Nee, ik heb hem/’m nog niet gezien.</a:t>
            </a:r>
          </a:p>
          <a:p>
            <a:r>
              <a:rPr lang="nl-NL" dirty="0"/>
              <a:t>In zin 1 wordt een aanwijzend voornaamwoord gebruikt, in zin 2 een </a:t>
            </a:r>
            <a:r>
              <a:rPr lang="nl-NL" dirty="0">
                <a:hlinkClick r:id="rId3"/>
              </a:rPr>
              <a:t>persoonlijk voornaamwoord</a:t>
            </a:r>
            <a:r>
              <a:rPr lang="nl-NL" dirty="0"/>
              <a:t>. Het resultaat is dat degene die in 1 het antwoord geeft benadrukt dat hij Jóóst nog niet heeft gezien, en dus mogelijk anderen wél. Het antwoord van de tweede spreker in 2 is iets neutraler. Het verschil is trouwens klein.</a:t>
            </a:r>
          </a:p>
          <a:p>
            <a:r>
              <a:rPr lang="nl-NL" dirty="0"/>
              <a:t>Aanwijzende voornaamwoorden kunnen zelfstandig gebruikt worden (zoals in 1). Dat betekent dat er niet direct een zelfstandig naamwoord achter staat. In bijvoorbeeld ‘Dat meisje kan prachtig zingen’ is dat niet-zelfstandig gebruikt. Na het aanwijzende voornaamwoord dat staat het zelfstandig naamwoord meisje. </a:t>
            </a:r>
          </a:p>
          <a:p>
            <a:r>
              <a:rPr lang="nl-NL" dirty="0"/>
              <a:t>Hieronder staat een overzicht van de zelfstandig gebruikte aanwijzende voornaamwoorden en daaronder een overzicht van de niet-zelfstandig gebruikte aanwijzende voornaamwoorden. </a:t>
            </a:r>
          </a:p>
          <a:p>
            <a:endParaRPr lang="tr-TR" dirty="0"/>
          </a:p>
        </p:txBody>
      </p:sp>
    </p:spTree>
    <p:extLst>
      <p:ext uri="{BB962C8B-B14F-4D97-AF65-F5344CB8AC3E}">
        <p14:creationId xmlns:p14="http://schemas.microsoft.com/office/powerpoint/2010/main" val="12335867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smtClean="0">
                <a:solidFill>
                  <a:srgbClr val="C00000"/>
                </a:solidFill>
              </a:rPr>
              <a:t>voornaamwoord</a:t>
            </a:r>
            <a:r>
              <a:rPr lang="tr-TR" b="1" dirty="0" smtClean="0">
                <a:solidFill>
                  <a:srgbClr val="C00000"/>
                </a:solidFill>
              </a:rPr>
              <a:t> – </a:t>
            </a:r>
            <a:r>
              <a:rPr lang="tr-TR" b="1" dirty="0" err="1" smtClean="0">
                <a:solidFill>
                  <a:srgbClr val="C00000"/>
                </a:solidFill>
              </a:rPr>
              <a:t>zelfstandig</a:t>
            </a:r>
            <a:r>
              <a:rPr lang="tr-TR" b="1" dirty="0" smtClean="0">
                <a:solidFill>
                  <a:srgbClr val="C00000"/>
                </a:solidFill>
              </a:rPr>
              <a:t> </a:t>
            </a:r>
            <a:r>
              <a:rPr lang="tr-TR" b="1" dirty="0" err="1" smtClean="0">
                <a:solidFill>
                  <a:srgbClr val="C00000"/>
                </a:solidFill>
              </a:rPr>
              <a:t>gebruikt</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23239315"/>
              </p:ext>
            </p:extLst>
          </p:nvPr>
        </p:nvGraphicFramePr>
        <p:xfrm>
          <a:off x="1828798" y="2201068"/>
          <a:ext cx="8925792" cy="3700967"/>
        </p:xfrm>
        <a:graphic>
          <a:graphicData uri="http://schemas.openxmlformats.org/drawingml/2006/table">
            <a:tbl>
              <a:tblPr/>
              <a:tblGrid>
                <a:gridCol w="2975264"/>
                <a:gridCol w="2975264"/>
                <a:gridCol w="2975264"/>
              </a:tblGrid>
              <a:tr h="1060511">
                <a:tc rowSpan="2">
                  <a:txBody>
                    <a:bodyPr/>
                    <a:lstStyle/>
                    <a:p>
                      <a:pPr fontAlgn="ctr"/>
                      <a:r>
                        <a:rPr lang="tr-TR" b="0" i="0" dirty="0" err="1">
                          <a:solidFill>
                            <a:srgbClr val="4D4E4C"/>
                          </a:solidFill>
                          <a:effectLst/>
                          <a:latin typeface="merriweather_sansbold"/>
                        </a:rPr>
                        <a:t>enkelvoud</a:t>
                      </a:r>
                      <a:endParaRPr lang="tr-TR" b="0" i="0" dirty="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tr-TR" b="0" i="0">
                          <a:solidFill>
                            <a:srgbClr val="4D4E4C"/>
                          </a:solidFill>
                          <a:effectLst/>
                          <a:latin typeface="merriweather_sansregular"/>
                        </a:rPr>
                        <a:t>bij het-woorden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tr-TR" b="0" i="0">
                          <a:solidFill>
                            <a:srgbClr val="4D4E4C"/>
                          </a:solidFill>
                          <a:effectLst/>
                          <a:latin typeface="merriweather_sansregular"/>
                        </a:rPr>
                        <a:t>dit, dat, datgene, hetgene</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1060511">
                <a:tc vMerge="1">
                  <a:txBody>
                    <a:bodyPr/>
                    <a:lstStyle/>
                    <a:p>
                      <a:endParaRPr lang="tr-TR"/>
                    </a:p>
                  </a:txBody>
                  <a:tcPr/>
                </a:tc>
                <a:tc>
                  <a:txBody>
                    <a:bodyPr/>
                    <a:lstStyle/>
                    <a:p>
                      <a:pPr fontAlgn="ctr"/>
                      <a:r>
                        <a:rPr lang="tr-TR" b="0" i="0">
                          <a:solidFill>
                            <a:srgbClr val="4D4E4C"/>
                          </a:solidFill>
                          <a:effectLst/>
                          <a:latin typeface="merriweather_sansregular"/>
                        </a:rPr>
                        <a:t>bij de-woorden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tr-TR" b="0" i="0" dirty="0" err="1">
                          <a:solidFill>
                            <a:srgbClr val="4D4E4C"/>
                          </a:solidFill>
                          <a:effectLst/>
                          <a:latin typeface="merriweather_sansregular"/>
                        </a:rPr>
                        <a:t>deze</a:t>
                      </a:r>
                      <a:r>
                        <a:rPr lang="tr-TR" b="0" i="0" dirty="0">
                          <a:solidFill>
                            <a:srgbClr val="4D4E4C"/>
                          </a:solidFill>
                          <a:effectLst/>
                          <a:latin typeface="merriweather_sansregular"/>
                        </a:rPr>
                        <a:t>, </a:t>
                      </a:r>
                      <a:r>
                        <a:rPr lang="tr-TR" b="0" i="0" dirty="0" err="1">
                          <a:solidFill>
                            <a:srgbClr val="4D4E4C"/>
                          </a:solidFill>
                          <a:effectLst/>
                          <a:latin typeface="merriweather_sansregular"/>
                        </a:rPr>
                        <a:t>die</a:t>
                      </a:r>
                      <a:r>
                        <a:rPr lang="tr-TR" b="0" i="0" dirty="0">
                          <a:solidFill>
                            <a:srgbClr val="4D4E4C"/>
                          </a:solidFill>
                          <a:effectLst/>
                          <a:latin typeface="merriweather_sansregular"/>
                        </a:rPr>
                        <a:t>, </a:t>
                      </a:r>
                      <a:r>
                        <a:rPr lang="tr-TR" b="0" i="0" dirty="0" err="1">
                          <a:solidFill>
                            <a:srgbClr val="4D4E4C"/>
                          </a:solidFill>
                          <a:effectLst/>
                          <a:latin typeface="merriweather_sansregular"/>
                        </a:rPr>
                        <a:t>degene</a:t>
                      </a:r>
                      <a:r>
                        <a:rPr lang="tr-TR" b="0" i="0" dirty="0">
                          <a:solidFill>
                            <a:srgbClr val="4D4E4C"/>
                          </a:solidFill>
                          <a:effectLst/>
                          <a:latin typeface="merriweather_sansregular"/>
                        </a:rPr>
                        <a:t>, </a:t>
                      </a:r>
                      <a:r>
                        <a:rPr lang="tr-TR" b="0" i="0" dirty="0" err="1">
                          <a:solidFill>
                            <a:srgbClr val="4D4E4C"/>
                          </a:solidFill>
                          <a:effectLst/>
                          <a:latin typeface="merriweather_sansregular"/>
                        </a:rPr>
                        <a:t>diegene</a:t>
                      </a:r>
                      <a:endParaRPr lang="tr-TR" b="0" i="0" dirty="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1579945">
                <a:tc gridSpan="2">
                  <a:txBody>
                    <a:bodyPr/>
                    <a:lstStyle/>
                    <a:p>
                      <a:pPr fontAlgn="ctr"/>
                      <a:r>
                        <a:rPr lang="tr-TR" b="0" i="0">
                          <a:solidFill>
                            <a:srgbClr val="4D4E4C"/>
                          </a:solidFill>
                          <a:effectLst/>
                          <a:latin typeface="merriweather_sansbold"/>
                        </a:rPr>
                        <a:t>meervoud</a:t>
                      </a:r>
                      <a:endParaRPr lang="tr-TR" b="0" i="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hMerge="1">
                  <a:txBody>
                    <a:bodyPr/>
                    <a:lstStyle/>
                    <a:p>
                      <a:endParaRPr lang="tr-TR"/>
                    </a:p>
                  </a:txBody>
                  <a:tcPr/>
                </a:tc>
                <a:tc>
                  <a:txBody>
                    <a:bodyPr/>
                    <a:lstStyle/>
                    <a:p>
                      <a:pPr fontAlgn="ctr"/>
                      <a:r>
                        <a:rPr lang="tr-TR" b="0" i="0" dirty="0" err="1">
                          <a:solidFill>
                            <a:srgbClr val="4D4E4C"/>
                          </a:solidFill>
                          <a:effectLst/>
                          <a:latin typeface="merriweather_sansregular"/>
                        </a:rPr>
                        <a:t>dezen</a:t>
                      </a:r>
                      <a:r>
                        <a:rPr lang="tr-TR" b="0" i="0" dirty="0">
                          <a:solidFill>
                            <a:srgbClr val="4D4E4C"/>
                          </a:solidFill>
                          <a:effectLst/>
                          <a:latin typeface="merriweather_sansregular"/>
                        </a:rPr>
                        <a:t>, </a:t>
                      </a:r>
                      <a:r>
                        <a:rPr lang="tr-TR" b="0" i="0" dirty="0" err="1">
                          <a:solidFill>
                            <a:srgbClr val="4D4E4C"/>
                          </a:solidFill>
                          <a:effectLst/>
                          <a:latin typeface="merriweather_sansregular"/>
                        </a:rPr>
                        <a:t>die</a:t>
                      </a:r>
                      <a:r>
                        <a:rPr lang="tr-TR" b="0" i="0" dirty="0">
                          <a:solidFill>
                            <a:srgbClr val="4D4E4C"/>
                          </a:solidFill>
                          <a:effectLst/>
                          <a:latin typeface="merriweather_sansregular"/>
                        </a:rPr>
                        <a:t>, </a:t>
                      </a:r>
                      <a:r>
                        <a:rPr lang="tr-TR" b="0" i="0" dirty="0" err="1">
                          <a:solidFill>
                            <a:srgbClr val="4D4E4C"/>
                          </a:solidFill>
                          <a:effectLst/>
                          <a:latin typeface="merriweather_sansregular"/>
                        </a:rPr>
                        <a:t>degenen</a:t>
                      </a:r>
                      <a:r>
                        <a:rPr lang="tr-TR" b="0" i="0" dirty="0">
                          <a:solidFill>
                            <a:srgbClr val="4D4E4C"/>
                          </a:solidFill>
                          <a:effectLst/>
                          <a:latin typeface="merriweather_sansregular"/>
                        </a:rPr>
                        <a:t>, </a:t>
                      </a:r>
                      <a:r>
                        <a:rPr lang="tr-TR" b="0" i="0" dirty="0" err="1">
                          <a:solidFill>
                            <a:srgbClr val="4D4E4C"/>
                          </a:solidFill>
                          <a:effectLst/>
                          <a:latin typeface="merriweather_sansregular"/>
                        </a:rPr>
                        <a:t>diegenen</a:t>
                      </a:r>
                      <a:r>
                        <a:rPr lang="tr-TR" b="0" i="0" dirty="0">
                          <a:solidFill>
                            <a:srgbClr val="4D4E4C"/>
                          </a:solidFill>
                          <a:effectLst/>
                          <a:latin typeface="merriweather_sansregular"/>
                        </a:rPr>
                        <a:t>, </a:t>
                      </a:r>
                      <a:r>
                        <a:rPr lang="tr-TR" b="0" i="0" dirty="0" err="1">
                          <a:solidFill>
                            <a:srgbClr val="4D4E4C"/>
                          </a:solidFill>
                          <a:effectLst/>
                          <a:latin typeface="merriweather_sansregular"/>
                        </a:rPr>
                        <a:t>zulken</a:t>
                      </a:r>
                      <a:endParaRPr lang="tr-TR" b="0" i="0" dirty="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bl>
          </a:graphicData>
        </a:graphic>
      </p:graphicFrame>
    </p:spTree>
    <p:extLst>
      <p:ext uri="{BB962C8B-B14F-4D97-AF65-F5344CB8AC3E}">
        <p14:creationId xmlns:p14="http://schemas.microsoft.com/office/powerpoint/2010/main" val="896752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r>
              <a:rPr lang="tr-TR" b="1" dirty="0">
                <a:solidFill>
                  <a:srgbClr val="C00000"/>
                </a:solidFill>
              </a:rPr>
              <a:t> </a:t>
            </a:r>
            <a:r>
              <a:rPr lang="tr-TR" b="1" dirty="0" smtClean="0">
                <a:solidFill>
                  <a:srgbClr val="C00000"/>
                </a:solidFill>
              </a:rPr>
              <a:t>/ </a:t>
            </a:r>
            <a:r>
              <a:rPr lang="tr-TR" b="1" dirty="0" err="1" smtClean="0">
                <a:solidFill>
                  <a:srgbClr val="C00000"/>
                </a:solidFill>
              </a:rPr>
              <a:t>niet-zelfstandig</a:t>
            </a:r>
            <a:r>
              <a:rPr lang="tr-TR" b="1" dirty="0" smtClean="0">
                <a:solidFill>
                  <a:srgbClr val="C00000"/>
                </a:solidFill>
              </a:rPr>
              <a:t> </a:t>
            </a:r>
            <a:r>
              <a:rPr lang="tr-TR" b="1" dirty="0" err="1">
                <a:solidFill>
                  <a:srgbClr val="C00000"/>
                </a:solidFill>
              </a:rPr>
              <a:t>gebruikt</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32479229"/>
              </p:ext>
            </p:extLst>
          </p:nvPr>
        </p:nvGraphicFramePr>
        <p:xfrm>
          <a:off x="838200" y="2078183"/>
          <a:ext cx="10515600" cy="4052452"/>
        </p:xfrm>
        <a:graphic>
          <a:graphicData uri="http://schemas.openxmlformats.org/drawingml/2006/table">
            <a:tbl>
              <a:tblPr/>
              <a:tblGrid>
                <a:gridCol w="3505200"/>
                <a:gridCol w="3505200"/>
                <a:gridCol w="3505200"/>
              </a:tblGrid>
              <a:tr h="1161229">
                <a:tc rowSpan="2">
                  <a:txBody>
                    <a:bodyPr/>
                    <a:lstStyle/>
                    <a:p>
                      <a:pPr fontAlgn="ctr"/>
                      <a:r>
                        <a:rPr lang="tr-TR" b="0" i="0">
                          <a:solidFill>
                            <a:srgbClr val="4D4E4C"/>
                          </a:solidFill>
                          <a:effectLst/>
                          <a:latin typeface="merriweather_sansbold"/>
                        </a:rPr>
                        <a:t>enkelvoud</a:t>
                      </a:r>
                      <a:endParaRPr lang="tr-TR" b="0" i="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tr-TR" b="0" i="0">
                          <a:solidFill>
                            <a:srgbClr val="4D4E4C"/>
                          </a:solidFill>
                          <a:effectLst/>
                          <a:latin typeface="merriweather_sansregular"/>
                        </a:rPr>
                        <a:t>bij het-woorden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nl-NL" b="0" i="0">
                          <a:solidFill>
                            <a:srgbClr val="4D4E4C"/>
                          </a:solidFill>
                          <a:effectLst/>
                          <a:latin typeface="merriweather_sansregular"/>
                        </a:rPr>
                        <a:t>dit, dat, zo’n, zulk, zulk een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1729994">
                <a:tc vMerge="1">
                  <a:txBody>
                    <a:bodyPr/>
                    <a:lstStyle/>
                    <a:p>
                      <a:endParaRPr lang="tr-TR"/>
                    </a:p>
                  </a:txBody>
                  <a:tcPr/>
                </a:tc>
                <a:tc>
                  <a:txBody>
                    <a:bodyPr/>
                    <a:lstStyle/>
                    <a:p>
                      <a:pPr fontAlgn="ctr"/>
                      <a:r>
                        <a:rPr lang="tr-TR" b="0" i="0">
                          <a:solidFill>
                            <a:srgbClr val="4D4E4C"/>
                          </a:solidFill>
                          <a:effectLst/>
                          <a:latin typeface="merriweather_sansregular"/>
                        </a:rPr>
                        <a:t>bij de-woorden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fontAlgn="ctr"/>
                      <a:r>
                        <a:rPr lang="nl-NL" b="0" i="0">
                          <a:solidFill>
                            <a:srgbClr val="4D4E4C"/>
                          </a:solidFill>
                          <a:effectLst/>
                          <a:latin typeface="merriweather_sansregular"/>
                        </a:rPr>
                        <a:t>deze, die, zo’n, zulke, zulk een</a:t>
                      </a: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1161229">
                <a:tc gridSpan="2">
                  <a:txBody>
                    <a:bodyPr/>
                    <a:lstStyle/>
                    <a:p>
                      <a:pPr fontAlgn="ctr"/>
                      <a:r>
                        <a:rPr lang="tr-TR" b="0" i="0">
                          <a:solidFill>
                            <a:srgbClr val="4D4E4C"/>
                          </a:solidFill>
                          <a:effectLst/>
                          <a:latin typeface="merriweather_sansbold"/>
                        </a:rPr>
                        <a:t>meervoud</a:t>
                      </a:r>
                      <a:endParaRPr lang="tr-TR" b="0" i="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hMerge="1">
                  <a:txBody>
                    <a:bodyPr/>
                    <a:lstStyle/>
                    <a:p>
                      <a:endParaRPr lang="tr-TR"/>
                    </a:p>
                  </a:txBody>
                  <a:tcPr/>
                </a:tc>
                <a:tc>
                  <a:txBody>
                    <a:bodyPr/>
                    <a:lstStyle/>
                    <a:p>
                      <a:pPr fontAlgn="ctr"/>
                      <a:r>
                        <a:rPr lang="tr-TR" b="0" i="0" dirty="0" err="1">
                          <a:solidFill>
                            <a:srgbClr val="4D4E4C"/>
                          </a:solidFill>
                          <a:effectLst/>
                          <a:latin typeface="merriweather_sansregular"/>
                        </a:rPr>
                        <a:t>deze</a:t>
                      </a:r>
                      <a:r>
                        <a:rPr lang="tr-TR" b="0" i="0" dirty="0">
                          <a:solidFill>
                            <a:srgbClr val="4D4E4C"/>
                          </a:solidFill>
                          <a:effectLst/>
                          <a:latin typeface="merriweather_sansregular"/>
                        </a:rPr>
                        <a:t>, </a:t>
                      </a:r>
                      <a:r>
                        <a:rPr lang="tr-TR" b="0" i="0" dirty="0" err="1">
                          <a:solidFill>
                            <a:srgbClr val="4D4E4C"/>
                          </a:solidFill>
                          <a:effectLst/>
                          <a:latin typeface="merriweather_sansregular"/>
                        </a:rPr>
                        <a:t>die</a:t>
                      </a:r>
                      <a:r>
                        <a:rPr lang="tr-TR" b="0" i="0" dirty="0">
                          <a:solidFill>
                            <a:srgbClr val="4D4E4C"/>
                          </a:solidFill>
                          <a:effectLst/>
                          <a:latin typeface="merriweather_sansregular"/>
                        </a:rPr>
                        <a:t>, </a:t>
                      </a:r>
                      <a:r>
                        <a:rPr lang="tr-TR" b="0" i="0" dirty="0" err="1">
                          <a:solidFill>
                            <a:srgbClr val="4D4E4C"/>
                          </a:solidFill>
                          <a:effectLst/>
                          <a:latin typeface="merriweather_sansregular"/>
                        </a:rPr>
                        <a:t>zulke</a:t>
                      </a:r>
                      <a:endParaRPr lang="tr-TR" b="0" i="0" dirty="0">
                        <a:solidFill>
                          <a:srgbClr val="4D4E4C"/>
                        </a:solidFill>
                        <a:effectLst/>
                        <a:latin typeface="merriweather_sansregular"/>
                      </a:endParaRPr>
                    </a:p>
                  </a:txBody>
                  <a:tcPr marL="95250" marR="95250" marT="142875" marB="1428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bl>
          </a:graphicData>
        </a:graphic>
      </p:graphicFrame>
    </p:spTree>
    <p:extLst>
      <p:ext uri="{BB962C8B-B14F-4D97-AF65-F5344CB8AC3E}">
        <p14:creationId xmlns:p14="http://schemas.microsoft.com/office/powerpoint/2010/main" val="920595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aanwijzend</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nl-NL" dirty="0"/>
              <a:t>Nog een paar voorbeeldzinnen:</a:t>
            </a:r>
          </a:p>
          <a:p>
            <a:r>
              <a:rPr lang="nl-NL" dirty="0"/>
              <a:t>Die boeken moeten nodig opgeruimd worden. (die is niet-zelfstandig)</a:t>
            </a:r>
          </a:p>
          <a:p>
            <a:r>
              <a:rPr lang="nl-NL" dirty="0"/>
              <a:t>Ik zou dat niet zo stellig durven zeggen. (dat is zelfstandig)</a:t>
            </a:r>
          </a:p>
          <a:p>
            <a:r>
              <a:rPr lang="nl-NL" dirty="0"/>
              <a:t>Zulke dingen kun je niet ongestraft doen. (zulke is niet-zelfstandig)</a:t>
            </a:r>
          </a:p>
          <a:p>
            <a:r>
              <a:rPr lang="nl-NL" dirty="0"/>
              <a:t>Wil je deze chocolaatjes, of heb je liever zulke? (zulke is zelfstandig)</a:t>
            </a:r>
          </a:p>
          <a:p>
            <a:r>
              <a:rPr lang="nl-NL" dirty="0"/>
              <a:t>Zo’n huis is niet voor iedereen weggelegd. (zo’n is niet-zelfstandig)</a:t>
            </a:r>
          </a:p>
          <a:p>
            <a:r>
              <a:rPr lang="nl-NL" dirty="0"/>
              <a:t>Ik heb precies datgene geleerd wat ik wilde leren. (datgene is zelfstandig) </a:t>
            </a:r>
          </a:p>
          <a:p>
            <a:r>
              <a:rPr lang="nl-NL" dirty="0"/>
              <a:t>Zullen contact opnemen met degenen die de prijs gewonnen hebben? (degenen is zelfstandig)</a:t>
            </a:r>
          </a:p>
          <a:p>
            <a:r>
              <a:rPr lang="nl-NL" dirty="0"/>
              <a:t>Ook zelf kan, als het zelfstandig gebruikt wordt, een aanwijzend voornaamwoord zijn: ‘Zij kwam zelf het goede nieuws brengen.’</a:t>
            </a:r>
          </a:p>
          <a:p>
            <a:endParaRPr lang="tr-TR" dirty="0"/>
          </a:p>
        </p:txBody>
      </p:sp>
    </p:spTree>
    <p:extLst>
      <p:ext uri="{BB962C8B-B14F-4D97-AF65-F5344CB8AC3E}">
        <p14:creationId xmlns:p14="http://schemas.microsoft.com/office/powerpoint/2010/main" val="202272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254</Words>
  <Application>Microsoft Office PowerPoint</Application>
  <PresentationFormat>Geniş ekran</PresentationFormat>
  <Paragraphs>91</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merriweather_sansbold</vt:lpstr>
      <vt:lpstr>merriweather_sansregular</vt:lpstr>
      <vt:lpstr>Office Teması</vt:lpstr>
      <vt:lpstr>Het aanwijzend voornaamwoord</vt:lpstr>
      <vt:lpstr>Het aanwijzend voornaamwoord</vt:lpstr>
      <vt:lpstr>Het aanwijzend voornaamwoord</vt:lpstr>
      <vt:lpstr>Het aanwijzend voornaamwoord</vt:lpstr>
      <vt:lpstr>Het aanwijzend voornaamwoord</vt:lpstr>
      <vt:lpstr>Het aanwijzend voornaamwoord</vt:lpstr>
      <vt:lpstr>Het aanwijzend voornaamwoord – zelfstandig gebruikt</vt:lpstr>
      <vt:lpstr>Het aanwijzend voornaamwoord / niet-zelfstandig gebruikt</vt:lpstr>
      <vt:lpstr>Het aanwijzend voornaamwoord</vt:lpstr>
      <vt:lpstr>Het aanwijzend voornaamwoord</vt:lpstr>
      <vt:lpstr>Het aanwijzend voornaamwoord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Hafta5</dc:title>
  <dc:creator>MUSTAFA GÜLEÇ</dc:creator>
  <cp:lastModifiedBy>Mustafa Güleç</cp:lastModifiedBy>
  <cp:revision>11</cp:revision>
  <dcterms:created xsi:type="dcterms:W3CDTF">2018-02-22T10:31:39Z</dcterms:created>
  <dcterms:modified xsi:type="dcterms:W3CDTF">2020-02-05T19:45:46Z</dcterms:modified>
</cp:coreProperties>
</file>