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1"/>
  </p:notesMasterIdLst>
  <p:sldIdLst>
    <p:sldId id="413" r:id="rId2"/>
    <p:sldId id="453" r:id="rId3"/>
    <p:sldId id="484" r:id="rId4"/>
    <p:sldId id="488" r:id="rId5"/>
    <p:sldId id="522" r:id="rId6"/>
    <p:sldId id="520" r:id="rId7"/>
    <p:sldId id="523" r:id="rId8"/>
    <p:sldId id="503" r:id="rId9"/>
    <p:sldId id="519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C043-D873-4214-AFB0-5EB3A67F5482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DF90-92F9-495F-85E8-350B13DDF7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01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vys.omu.edu.tr/storage/app/public/cemil.ozdemir/126217/Havza%20ve%20Mera%20Amenajman%C4%B1%201.%20hafta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03189" y="4905453"/>
            <a:ext cx="8229600" cy="16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ANKARA </a:t>
            </a:r>
            <a: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ÜNİVERSİTESİ</a:t>
            </a:r>
            <a:b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SU YÖNETİMİ ENSTİTÜSÜ</a:t>
            </a:r>
          </a:p>
          <a:p>
            <a:pPr algn="ctr">
              <a:defRPr/>
            </a:pP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ENTEGRE SU YÖNETİMİ ANABİLİM DALI</a:t>
            </a:r>
          </a:p>
          <a:p>
            <a:pPr algn="ctr">
              <a:defRPr/>
            </a:pPr>
            <a:endParaRPr lang="tr-TR" b="1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  <a:p>
            <a:pPr algn="ctr">
              <a:defRPr/>
            </a:pP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2020-2021 Güz Yarıyılı</a:t>
            </a:r>
            <a:endParaRPr lang="tr-TR" b="1" dirty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58583" y="4474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   </a:t>
            </a:r>
            <a: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Prof. </a:t>
            </a: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Dr. Yeşim  </a:t>
            </a:r>
            <a: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AHİ</a:t>
            </a: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/>
            </a:r>
            <a:b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     </a:t>
            </a:r>
            <a:b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endParaRPr lang="tr-TR" sz="32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1490" y="2350891"/>
            <a:ext cx="8692998" cy="1524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ENTEGRE HAVZA YÖNETİMİ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b="1" spc="-1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Tezli Yüksek Lisans Dersi</a:t>
            </a:r>
            <a:endParaRPr lang="en-US" sz="4000" b="1" spc="-1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Resim 2" descr="log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578501" cy="166296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04664"/>
            <a:ext cx="184150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35496" y="332656"/>
            <a:ext cx="272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Calibri" pitchFamily="34" charset="0"/>
                <a:ea typeface="+mj-ea"/>
                <a:cs typeface="+mj-cs"/>
              </a:rPr>
              <a:t>HAFTALIK KONULAR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805368"/>
              </p:ext>
            </p:extLst>
          </p:nvPr>
        </p:nvGraphicFramePr>
        <p:xfrm>
          <a:off x="63500" y="914400"/>
          <a:ext cx="8978398" cy="575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Çalışma Sayfası" r:id="rId3" imgW="7035849" imgH="4114800" progId="Excel.Sheet.12">
                  <p:embed/>
                </p:oleObj>
              </mc:Choice>
              <mc:Fallback>
                <p:oleObj name="Çalışma Sayfası" r:id="rId3" imgW="7035849" imgH="4114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0" y="914400"/>
                        <a:ext cx="8978398" cy="575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1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-27384"/>
            <a:ext cx="8892480" cy="5950896"/>
          </a:xfrm>
        </p:spPr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tr-TR" sz="2800" dirty="0" smtClean="0"/>
              <a:t>Genel bir ifade ile </a:t>
            </a: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HAVZA</a:t>
            </a:r>
            <a:r>
              <a:rPr lang="tr-TR" sz="2800" dirty="0" smtClean="0"/>
              <a:t>;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tr-TR" sz="2800" dirty="0" smtClean="0"/>
              <a:t>yun en düşük kotta (talveg)</a:t>
            </a:r>
            <a:r>
              <a:rPr lang="en-US" sz="2800" dirty="0" smtClean="0"/>
              <a:t> </a:t>
            </a:r>
            <a:r>
              <a:rPr lang="en-US" sz="2800" dirty="0" err="1" smtClean="0"/>
              <a:t>topla</a:t>
            </a:r>
            <a:r>
              <a:rPr lang="tr-TR" sz="2800" dirty="0" err="1" smtClean="0"/>
              <a:t>ndığı</a:t>
            </a:r>
            <a:r>
              <a:rPr lang="en-US" sz="2800" dirty="0" smtClean="0"/>
              <a:t> </a:t>
            </a:r>
            <a:r>
              <a:rPr lang="en-US" sz="2800" dirty="0" err="1" smtClean="0"/>
              <a:t>alan</a:t>
            </a:r>
            <a:r>
              <a:rPr lang="tr-TR" sz="2800" dirty="0" err="1" smtClean="0"/>
              <a:t>dır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dirty="0" err="1" smtClean="0"/>
              <a:t>Neh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/>
              <a:t>havzalarında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ayrım</a:t>
            </a:r>
            <a:r>
              <a:rPr lang="en-US" sz="2800" dirty="0"/>
              <a:t> </a:t>
            </a:r>
            <a:r>
              <a:rPr lang="en-US" sz="2800" dirty="0" smtClean="0"/>
              <a:t>ç</a:t>
            </a:r>
            <a:r>
              <a:rPr lang="tr-TR" sz="2800" dirty="0" smtClean="0"/>
              <a:t>i</a:t>
            </a:r>
            <a:r>
              <a:rPr lang="en-US" sz="2800" dirty="0" err="1" smtClean="0"/>
              <a:t>zg</a:t>
            </a:r>
            <a:r>
              <a:rPr lang="tr-TR" sz="2800" dirty="0" smtClean="0"/>
              <a:t>i</a:t>
            </a:r>
            <a:r>
              <a:rPr lang="en-US" sz="2800" dirty="0" smtClean="0"/>
              <a:t>s</a:t>
            </a:r>
            <a:r>
              <a:rPr lang="tr-TR" sz="2800" dirty="0" smtClean="0"/>
              <a:t>i</a:t>
            </a:r>
            <a:r>
              <a:rPr lang="en-US" sz="2800" dirty="0" err="1" smtClean="0"/>
              <a:t>nden</a:t>
            </a:r>
            <a:r>
              <a:rPr lang="en-US" sz="2800" dirty="0" smtClean="0"/>
              <a:t> den</a:t>
            </a:r>
            <a:r>
              <a:rPr lang="tr-TR" sz="2800" dirty="0" smtClean="0"/>
              <a:t>i</a:t>
            </a:r>
            <a:r>
              <a:rPr lang="en-US" sz="2800" dirty="0" err="1" smtClean="0"/>
              <a:t>ze</a:t>
            </a:r>
            <a:r>
              <a:rPr lang="en-US" sz="2800" dirty="0" smtClean="0"/>
              <a:t> </a:t>
            </a:r>
            <a:r>
              <a:rPr lang="en-US" sz="2800" dirty="0" err="1"/>
              <a:t>aktığı</a:t>
            </a:r>
            <a:r>
              <a:rPr lang="en-US" sz="2800" dirty="0"/>
              <a:t> </a:t>
            </a:r>
            <a:r>
              <a:rPr lang="en-US" sz="2800" dirty="0" err="1"/>
              <a:t>noktaya,kapalı</a:t>
            </a:r>
            <a:r>
              <a:rPr lang="en-US" sz="2800" dirty="0"/>
              <a:t> </a:t>
            </a:r>
            <a:r>
              <a:rPr lang="en-US" sz="2800" dirty="0" err="1"/>
              <a:t>havzalarda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se </a:t>
            </a:r>
            <a:r>
              <a:rPr lang="en-US" sz="2800" dirty="0" err="1"/>
              <a:t>suyun</a:t>
            </a:r>
            <a:r>
              <a:rPr lang="en-US" sz="2800" dirty="0"/>
              <a:t> </a:t>
            </a:r>
            <a:r>
              <a:rPr lang="en-US" sz="2800" dirty="0" err="1"/>
              <a:t>toplandığı</a:t>
            </a:r>
            <a:r>
              <a:rPr lang="en-US" sz="2800" dirty="0"/>
              <a:t> 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ha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noktaya</a:t>
            </a:r>
            <a:r>
              <a:rPr lang="en-US" sz="2800" dirty="0" smtClean="0"/>
              <a:t> </a:t>
            </a:r>
            <a:r>
              <a:rPr lang="en-US" sz="2800" dirty="0" err="1" smtClean="0"/>
              <a:t>kadar</a:t>
            </a:r>
            <a:r>
              <a:rPr lang="en-US" sz="2800" dirty="0" smtClean="0"/>
              <a:t> </a:t>
            </a:r>
            <a:r>
              <a:rPr lang="en-US" sz="2800" dirty="0" err="1" smtClean="0"/>
              <a:t>suyun</a:t>
            </a:r>
            <a:r>
              <a:rPr lang="en-US" sz="2800" dirty="0" smtClean="0"/>
              <a:t> </a:t>
            </a:r>
            <a:r>
              <a:rPr lang="en-US" sz="2800" dirty="0" err="1" smtClean="0"/>
              <a:t>toplanma</a:t>
            </a:r>
            <a:r>
              <a:rPr lang="en-US" sz="2800" dirty="0" smtClean="0"/>
              <a:t> </a:t>
            </a:r>
            <a:r>
              <a:rPr lang="en-US" sz="2800" dirty="0" err="1"/>
              <a:t>alanıdır</a:t>
            </a:r>
            <a:r>
              <a:rPr lang="en-US" sz="2800" dirty="0" smtClean="0"/>
              <a:t>. </a:t>
            </a:r>
            <a:endParaRPr lang="tr-TR" sz="2800" dirty="0" smtClean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56992"/>
            <a:ext cx="9108503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44624"/>
            <a:ext cx="856895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</a:rPr>
              <a:t>Yağış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havzası</a:t>
            </a:r>
            <a:r>
              <a:rPr lang="en-US" sz="2400" dirty="0" err="1"/>
              <a:t>nın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geniş</a:t>
            </a:r>
            <a:r>
              <a:rPr lang="en-US" sz="2400" dirty="0"/>
              <a:t> </a:t>
            </a:r>
            <a:r>
              <a:rPr lang="en-US" sz="2400" dirty="0" err="1"/>
              <a:t>anlamda</a:t>
            </a:r>
            <a:r>
              <a:rPr lang="en-US" sz="2400" dirty="0"/>
              <a:t> </a:t>
            </a:r>
            <a:r>
              <a:rPr lang="en-US" sz="2400" dirty="0" err="1" smtClean="0"/>
              <a:t>tanımı</a:t>
            </a:r>
            <a:r>
              <a:rPr lang="en-US" sz="2400" dirty="0" smtClean="0"/>
              <a:t> </a:t>
            </a:r>
            <a:r>
              <a:rPr lang="en-US" sz="2400" dirty="0"/>
              <a:t>“</a:t>
            </a:r>
            <a:r>
              <a:rPr lang="en-US" sz="2400" dirty="0" err="1"/>
              <a:t>sırtlardan</a:t>
            </a:r>
            <a:r>
              <a:rPr lang="en-US" sz="2400" dirty="0"/>
              <a:t> </a:t>
            </a:r>
            <a:r>
              <a:rPr lang="en-US" sz="2400" dirty="0" err="1"/>
              <a:t>geçen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ayrım</a:t>
            </a:r>
            <a:r>
              <a:rPr lang="en-US" sz="2400" dirty="0"/>
              <a:t> </a:t>
            </a:r>
            <a:r>
              <a:rPr lang="en-US" sz="2400" dirty="0" err="1"/>
              <a:t>çizgisinin</a:t>
            </a:r>
            <a:r>
              <a:rPr lang="en-US" sz="2400" dirty="0"/>
              <a:t> </a:t>
            </a:r>
            <a:r>
              <a:rPr lang="en-US" sz="2400" dirty="0" err="1"/>
              <a:t>sınırladığı</a:t>
            </a:r>
            <a:r>
              <a:rPr lang="en-US" sz="2400" dirty="0"/>
              <a:t>,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toplanan</a:t>
            </a:r>
            <a:r>
              <a:rPr lang="en-US" sz="2400" dirty="0"/>
              <a:t> </a:t>
            </a:r>
            <a:r>
              <a:rPr lang="en-US" sz="2400" dirty="0" err="1"/>
              <a:t>suların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noktadan</a:t>
            </a:r>
            <a:r>
              <a:rPr lang="en-US" sz="2400" dirty="0"/>
              <a:t> </a:t>
            </a:r>
            <a:r>
              <a:rPr lang="en-US" sz="2400" dirty="0" err="1"/>
              <a:t>çıkışa</a:t>
            </a:r>
            <a:r>
              <a:rPr lang="en-US" sz="2400" dirty="0"/>
              <a:t> </a:t>
            </a:r>
            <a:r>
              <a:rPr lang="en-US" sz="2400" dirty="0" err="1"/>
              <a:t>ulaştığı</a:t>
            </a:r>
            <a:r>
              <a:rPr lang="en-US" sz="2400" dirty="0"/>
              <a:t>, </a:t>
            </a:r>
            <a:r>
              <a:rPr lang="en-US" sz="2400" dirty="0" err="1"/>
              <a:t>içbükey</a:t>
            </a:r>
            <a:r>
              <a:rPr lang="en-US" sz="2400" dirty="0"/>
              <a:t> </a:t>
            </a:r>
            <a:r>
              <a:rPr lang="en-US" sz="2400" dirty="0" err="1"/>
              <a:t>topoğrafik</a:t>
            </a:r>
            <a:r>
              <a:rPr lang="en-US" sz="2400" dirty="0"/>
              <a:t> </a:t>
            </a:r>
            <a:r>
              <a:rPr lang="en-US" sz="2400" dirty="0" err="1"/>
              <a:t>yapıya</a:t>
            </a:r>
            <a:r>
              <a:rPr lang="en-US" sz="2400" dirty="0"/>
              <a:t> </a:t>
            </a:r>
            <a:r>
              <a:rPr lang="en-US" sz="2400" dirty="0" err="1"/>
              <a:t>sahip</a:t>
            </a:r>
            <a:r>
              <a:rPr lang="en-US" sz="2400" dirty="0"/>
              <a:t> </a:t>
            </a:r>
            <a:r>
              <a:rPr lang="en-US" sz="2400" dirty="0" err="1"/>
              <a:t>arazi</a:t>
            </a:r>
            <a:r>
              <a:rPr lang="en-US" sz="2400" dirty="0"/>
              <a:t> </a:t>
            </a:r>
            <a:r>
              <a:rPr lang="en-US" sz="2400" dirty="0" err="1"/>
              <a:t>parçaları</a:t>
            </a:r>
            <a:r>
              <a:rPr lang="en-US" sz="2400" dirty="0"/>
              <a:t>”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ifade</a:t>
            </a:r>
            <a:r>
              <a:rPr lang="en-US" sz="2400" dirty="0"/>
              <a:t> </a:t>
            </a:r>
            <a:r>
              <a:rPr lang="en-US" sz="2400" dirty="0" err="1" smtClean="0"/>
              <a:t>ed</a:t>
            </a:r>
            <a:r>
              <a:rPr lang="tr-TR" sz="2400" dirty="0" smtClean="0"/>
              <a:t>ilebilir</a:t>
            </a:r>
            <a:endParaRPr lang="en-US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48152"/>
            <a:ext cx="7272808" cy="3909689"/>
          </a:xfrm>
          <a:prstGeom prst="rect">
            <a:avLst/>
          </a:prstGeom>
        </p:spPr>
      </p:pic>
      <p:sp>
        <p:nvSpPr>
          <p:cNvPr id="6" name="Sağ Ayraç 5"/>
          <p:cNvSpPr/>
          <p:nvPr/>
        </p:nvSpPr>
        <p:spPr>
          <a:xfrm>
            <a:off x="1835696" y="5085184"/>
            <a:ext cx="144016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270022" y="6241930"/>
            <a:ext cx="8819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(</a:t>
            </a:r>
            <a:r>
              <a:rPr lang="tr-TR" dirty="0">
                <a:hlinkClick r:id="rId3"/>
              </a:rPr>
              <a:t>https://avys.omu.edu.tr/storage/app/public/cemil.ozdemir/126217/Havza%20ve%20Mera%20Amenajman%C4%B1%201.%20hafta.pdf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37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548680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Havza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karakteristik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özellikler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i;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avza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alanı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,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çevresi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şekli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,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NewRomanPS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ortalama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eğimi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,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NewRomanPS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akarsu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kolu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uzunluğu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,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havza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ağırlık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merkezinin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akarsu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kolu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üzerindeki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NewRomanPS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izdüşümünün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havza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çıkışına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olan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uzaklığı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,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NewRomanPS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akarsu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kolu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eğimi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alan-yükseklik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dağılımı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eğrisi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havza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maksimum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, minimum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ortalama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yükseklikleri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,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NewRomanPS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havza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röliyef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nisbi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röliyefleri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,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NewRomanPS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vadi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maksimum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yan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eğimi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ile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NewRomanPS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havza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yöney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özellikleri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vb.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-1"/>
            <a:ext cx="4139341" cy="28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4" y="453894"/>
            <a:ext cx="7986452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87624" y="764705"/>
            <a:ext cx="6480720" cy="513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>
                <a:latin typeface="Times-Roman"/>
              </a:rPr>
              <a:t>Havza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planlamanın</a:t>
            </a:r>
            <a:endParaRPr lang="en-US" sz="2800" dirty="0">
              <a:latin typeface="Times-Roman"/>
            </a:endParaRPr>
          </a:p>
          <a:p>
            <a:pPr>
              <a:lnSpc>
                <a:spcPct val="200000"/>
              </a:lnSpc>
            </a:pPr>
            <a:r>
              <a:rPr lang="en-US" sz="2800" dirty="0" err="1">
                <a:latin typeface="Times-Roman"/>
              </a:rPr>
              <a:t>mantığı</a:t>
            </a:r>
            <a:r>
              <a:rPr lang="en-US" sz="2800" dirty="0">
                <a:latin typeface="Times-Roman"/>
              </a:rPr>
              <a:t>, </a:t>
            </a:r>
            <a:r>
              <a:rPr lang="en-US" sz="2800" dirty="0" err="1">
                <a:latin typeface="Times-Roman"/>
              </a:rPr>
              <a:t>deneysel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çalışma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sonuçlarını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uygulama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havzalarına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genişletmektir</a:t>
            </a:r>
            <a:r>
              <a:rPr lang="en-US" sz="2800" dirty="0">
                <a:latin typeface="Times-Roman"/>
              </a:rPr>
              <a:t>. </a:t>
            </a:r>
            <a:endParaRPr lang="tr-TR" sz="2800" dirty="0" smtClean="0">
              <a:latin typeface="Times-Roman"/>
            </a:endParaRPr>
          </a:p>
          <a:p>
            <a:pPr>
              <a:lnSpc>
                <a:spcPct val="200000"/>
              </a:lnSpc>
            </a:pPr>
            <a:r>
              <a:rPr lang="en-US" sz="2800" dirty="0" err="1" smtClean="0">
                <a:latin typeface="Times-Roman"/>
              </a:rPr>
              <a:t>Planlama</a:t>
            </a:r>
            <a:r>
              <a:rPr lang="en-US" sz="2800" dirty="0" smtClean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havzası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içerisinde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yer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alan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değerler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ve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 smtClean="0">
                <a:latin typeface="Times-Roman"/>
              </a:rPr>
              <a:t>ekolojik</a:t>
            </a:r>
            <a:r>
              <a:rPr lang="tr-TR" sz="2800" dirty="0" smtClean="0">
                <a:latin typeface="Times-Roman"/>
              </a:rPr>
              <a:t> </a:t>
            </a:r>
            <a:r>
              <a:rPr lang="en-US" sz="2800" dirty="0" err="1" smtClean="0">
                <a:latin typeface="Times-Roman"/>
              </a:rPr>
              <a:t>riskler</a:t>
            </a:r>
            <a:r>
              <a:rPr lang="en-US" sz="2800" dirty="0" smtClean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belirlenmeli</a:t>
            </a:r>
            <a:r>
              <a:rPr lang="en-US" sz="2800" dirty="0">
                <a:latin typeface="Times-Roman"/>
              </a:rPr>
              <a:t>, </a:t>
            </a:r>
            <a:r>
              <a:rPr lang="en-US" sz="2800" dirty="0" err="1">
                <a:latin typeface="Times-Roman"/>
              </a:rPr>
              <a:t>amaçlar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kesin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olarak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ortaya</a:t>
            </a:r>
            <a:r>
              <a:rPr lang="en-US" sz="2800" dirty="0">
                <a:latin typeface="Times-Roman"/>
              </a:rPr>
              <a:t> </a:t>
            </a:r>
            <a:r>
              <a:rPr lang="en-US" sz="2800" dirty="0" err="1">
                <a:latin typeface="Times-Roman"/>
              </a:rPr>
              <a:t>konmalıdır</a:t>
            </a:r>
            <a:r>
              <a:rPr lang="en-US" sz="2800" dirty="0">
                <a:latin typeface="Times-Roman"/>
              </a:rPr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872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404664"/>
            <a:ext cx="8496944" cy="6336704"/>
          </a:xfrm>
        </p:spPr>
        <p:txBody>
          <a:bodyPr>
            <a:normAutofit fontScale="92500" lnSpcReduction="10000"/>
          </a:bodyPr>
          <a:lstStyle/>
          <a:p>
            <a:pPr marL="68580" indent="0">
              <a:lnSpc>
                <a:spcPct val="170000"/>
              </a:lnSpc>
              <a:buNone/>
            </a:pPr>
            <a:r>
              <a:rPr lang="en-US" sz="3200" dirty="0" err="1">
                <a:latin typeface="Times-Roman"/>
              </a:rPr>
              <a:t>Yapısal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özellikleri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ile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havza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 smtClean="0">
                <a:latin typeface="Times-Roman"/>
              </a:rPr>
              <a:t>özelliği</a:t>
            </a:r>
            <a:r>
              <a:rPr lang="tr-TR" sz="3200" dirty="0" smtClean="0">
                <a:latin typeface="Times-Roman"/>
              </a:rPr>
              <a:t> </a:t>
            </a:r>
            <a:r>
              <a:rPr lang="en-US" sz="3200" dirty="0" err="1" smtClean="0">
                <a:latin typeface="Times-Roman"/>
              </a:rPr>
              <a:t>taşıyan</a:t>
            </a:r>
            <a:r>
              <a:rPr lang="en-US" sz="3200" dirty="0" smtClean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bir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yer</a:t>
            </a:r>
            <a:r>
              <a:rPr lang="en-US" sz="3200" dirty="0">
                <a:latin typeface="Times-Roman"/>
              </a:rPr>
              <a:t>, </a:t>
            </a:r>
            <a:r>
              <a:rPr lang="en-US" sz="3200" dirty="0" err="1">
                <a:latin typeface="Times-Roman"/>
              </a:rPr>
              <a:t>zamanla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akarsu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şebekesinin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yerleşmesiyle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hidrografik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havza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karakteri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smtClean="0">
                <a:latin typeface="Times-Roman"/>
              </a:rPr>
              <a:t>de</a:t>
            </a:r>
            <a:r>
              <a:rPr lang="tr-TR" sz="3200" dirty="0" smtClean="0">
                <a:latin typeface="Times-Roman"/>
              </a:rPr>
              <a:t> </a:t>
            </a:r>
            <a:r>
              <a:rPr lang="en-US" sz="3200" dirty="0" err="1" smtClean="0">
                <a:latin typeface="Times-Roman"/>
              </a:rPr>
              <a:t>taşıyabilir</a:t>
            </a:r>
            <a:r>
              <a:rPr lang="en-US" sz="3200" dirty="0">
                <a:latin typeface="Times-Roman"/>
              </a:rPr>
              <a:t>. </a:t>
            </a:r>
            <a:endParaRPr lang="tr-TR" sz="3200" dirty="0" smtClean="0">
              <a:latin typeface="Times-Roman"/>
            </a:endParaRPr>
          </a:p>
          <a:p>
            <a:pPr>
              <a:lnSpc>
                <a:spcPct val="170000"/>
              </a:lnSpc>
            </a:pPr>
            <a:r>
              <a:rPr lang="en-US" sz="3200" dirty="0" smtClean="0">
                <a:latin typeface="Times-Roman"/>
              </a:rPr>
              <a:t>Bu </a:t>
            </a:r>
            <a:r>
              <a:rPr lang="en-US" sz="3200" dirty="0" err="1">
                <a:latin typeface="Times-Roman"/>
              </a:rPr>
              <a:t>tanımlar</a:t>
            </a:r>
            <a:r>
              <a:rPr lang="en-US" sz="3200" dirty="0">
                <a:latin typeface="Times-Roman"/>
              </a:rPr>
              <a:t>, </a:t>
            </a:r>
            <a:r>
              <a:rPr lang="en-US" sz="3200" dirty="0" err="1" smtClean="0">
                <a:latin typeface="Times-Roman"/>
              </a:rPr>
              <a:t>havza</a:t>
            </a:r>
            <a:r>
              <a:rPr lang="en-US" sz="3200" dirty="0" smtClean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kavramının</a:t>
            </a:r>
            <a:r>
              <a:rPr lang="en-US" sz="3200" dirty="0">
                <a:latin typeface="Times-Roman"/>
              </a:rPr>
              <a:t>, </a:t>
            </a:r>
            <a:r>
              <a:rPr lang="en-US" sz="3200" dirty="0" err="1">
                <a:latin typeface="Times-Roman"/>
              </a:rPr>
              <a:t>fiziki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coğrafya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açısından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 smtClean="0">
                <a:latin typeface="Times-Roman"/>
              </a:rPr>
              <a:t>birbirinden</a:t>
            </a:r>
            <a:r>
              <a:rPr lang="tr-TR" sz="3200" dirty="0" smtClean="0">
                <a:latin typeface="Times-Roman"/>
              </a:rPr>
              <a:t> </a:t>
            </a:r>
            <a:r>
              <a:rPr lang="en-US" sz="3200" dirty="0" err="1" smtClean="0">
                <a:latin typeface="Times-Roman"/>
              </a:rPr>
              <a:t>farklı</a:t>
            </a:r>
            <a:r>
              <a:rPr lang="en-US" sz="3200" dirty="0" smtClean="0">
                <a:latin typeface="Times-Roman"/>
              </a:rPr>
              <a:t> </a:t>
            </a:r>
            <a:r>
              <a:rPr lang="en-US" sz="3200" dirty="0">
                <a:latin typeface="Times-Roman"/>
              </a:rPr>
              <a:t>3 </a:t>
            </a:r>
            <a:r>
              <a:rPr lang="en-US" sz="3200" dirty="0" err="1">
                <a:latin typeface="Times-Roman"/>
              </a:rPr>
              <a:t>anlamının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olduğuna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işaret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err="1">
                <a:latin typeface="Times-Roman"/>
              </a:rPr>
              <a:t>etmektedir</a:t>
            </a:r>
            <a:r>
              <a:rPr lang="en-US" sz="3200" dirty="0">
                <a:latin typeface="Times-Roman"/>
              </a:rPr>
              <a:t>. </a:t>
            </a:r>
            <a:endParaRPr lang="tr-TR" sz="3200" dirty="0" smtClean="0">
              <a:latin typeface="Times-Roman"/>
            </a:endParaRPr>
          </a:p>
          <a:p>
            <a:pPr>
              <a:lnSpc>
                <a:spcPct val="170000"/>
              </a:lnSpc>
            </a:pPr>
            <a:r>
              <a:rPr lang="en-US" sz="3200" dirty="0" err="1" smtClean="0">
                <a:latin typeface="Times-Roman"/>
              </a:rPr>
              <a:t>Bunlar</a:t>
            </a:r>
            <a:r>
              <a:rPr lang="en-US" sz="3200" dirty="0">
                <a:latin typeface="Times-Roman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-Bold"/>
              </a:rPr>
              <a:t>jeolojik</a:t>
            </a:r>
            <a:r>
              <a:rPr lang="en-US" sz="3200" b="1" dirty="0">
                <a:solidFill>
                  <a:srgbClr val="FFFF00"/>
                </a:solidFill>
                <a:latin typeface="Times-Bold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-Bold"/>
              </a:rPr>
              <a:t>havza</a:t>
            </a:r>
            <a:r>
              <a:rPr lang="en-US" sz="3200" b="1" dirty="0">
                <a:latin typeface="Times-Bold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-Bold"/>
              </a:rPr>
              <a:t>jeomorfolojik</a:t>
            </a:r>
            <a:r>
              <a:rPr lang="tr-TR" sz="3200" b="1" dirty="0" smtClean="0">
                <a:solidFill>
                  <a:srgbClr val="FFFF00"/>
                </a:solidFill>
                <a:latin typeface="Times-Bold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-Bold"/>
              </a:rPr>
              <a:t>havza</a:t>
            </a:r>
            <a:r>
              <a:rPr lang="en-US" sz="3200" b="1" dirty="0" smtClean="0">
                <a:latin typeface="Times-Bold"/>
              </a:rPr>
              <a:t> </a:t>
            </a:r>
            <a:r>
              <a:rPr lang="en-US" sz="3200" dirty="0" err="1">
                <a:latin typeface="Times-Roman"/>
              </a:rPr>
              <a:t>ve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-Bold"/>
              </a:rPr>
              <a:t>hidrografik</a:t>
            </a:r>
            <a:r>
              <a:rPr lang="en-US" sz="3200" b="1" dirty="0">
                <a:latin typeface="Times-Bold"/>
              </a:rPr>
              <a:t> </a:t>
            </a:r>
            <a:r>
              <a:rPr lang="en-US" sz="3200" b="1" dirty="0" err="1">
                <a:latin typeface="Times-Bold"/>
              </a:rPr>
              <a:t>havzalar</a:t>
            </a:r>
            <a:r>
              <a:rPr lang="en-US" sz="3200" dirty="0" err="1">
                <a:latin typeface="Times-Roman"/>
              </a:rPr>
              <a:t>dır</a:t>
            </a:r>
            <a:r>
              <a:rPr lang="en-US" sz="3200" dirty="0">
                <a:latin typeface="Times-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95536" y="116632"/>
            <a:ext cx="72728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R="0" algn="just"/>
            <a:r>
              <a:rPr lang="tr-TR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H</a:t>
            </a:r>
            <a:r>
              <a:rPr lang="en-US" sz="36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avzalarda</a:t>
            </a:r>
            <a:r>
              <a:rPr lang="tr-TR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kirlilik</a:t>
            </a:r>
            <a:r>
              <a:rPr lang="tr-TR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kaynakları</a:t>
            </a:r>
            <a:r>
              <a:rPr lang="tr-TR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; </a:t>
            </a:r>
          </a:p>
          <a:p>
            <a:pPr marL="571500" marR="0" indent="-571500" algn="just">
              <a:buFont typeface="Arial" panose="020B0604020202020204" pitchFamily="34" charset="0"/>
              <a:buChar char="•"/>
            </a:pPr>
            <a:r>
              <a:rPr lang="tr-TR" sz="3600" b="1" dirty="0" smtClean="0">
                <a:latin typeface="Calibri" panose="020F0502020204030204" pitchFamily="34" charset="0"/>
              </a:rPr>
              <a:t>Tarımsal, </a:t>
            </a:r>
          </a:p>
          <a:p>
            <a:pPr marL="571500" marR="0" indent="-571500" algn="just">
              <a:buFont typeface="Arial" panose="020B0604020202020204" pitchFamily="34" charset="0"/>
              <a:buChar char="•"/>
            </a:pPr>
            <a:r>
              <a:rPr lang="tr-TR" sz="3600" b="1" dirty="0" smtClean="0">
                <a:latin typeface="Calibri" panose="020F0502020204030204" pitchFamily="34" charset="0"/>
              </a:rPr>
              <a:t>Endüstriyel ve </a:t>
            </a:r>
          </a:p>
          <a:p>
            <a:pPr marL="571500" marR="0" indent="-571500" algn="just">
              <a:buFont typeface="Arial" panose="020B0604020202020204" pitchFamily="34" charset="0"/>
              <a:buChar char="•"/>
            </a:pPr>
            <a:r>
              <a:rPr lang="tr-TR" sz="3600" b="1" dirty="0" smtClean="0">
                <a:latin typeface="Calibri" panose="020F0502020204030204" pitchFamily="34" charset="0"/>
              </a:rPr>
              <a:t>Evsel 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264</Words>
  <Application>Microsoft Office PowerPoint</Application>
  <PresentationFormat>Ekran Gösterisi (4:3)</PresentationFormat>
  <Paragraphs>34</Paragraphs>
  <Slides>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22" baseType="lpstr">
      <vt:lpstr>Arial</vt:lpstr>
      <vt:lpstr>Calibri</vt:lpstr>
      <vt:lpstr>Consolas</vt:lpstr>
      <vt:lpstr>Corbel</vt:lpstr>
      <vt:lpstr>Maiandra GD</vt:lpstr>
      <vt:lpstr>Times-Bold</vt:lpstr>
      <vt:lpstr>TimesNewRomanPSMT</vt:lpstr>
      <vt:lpstr>Times-Roman</vt:lpstr>
      <vt:lpstr>Wingdings</vt:lpstr>
      <vt:lpstr>Wingdings 2</vt:lpstr>
      <vt:lpstr>Wingdings 3</vt:lpstr>
      <vt:lpstr>Metro</vt:lpstr>
      <vt:lpstr>Çalışma Sayfası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Yesim ERDEM</dc:creator>
  <cp:lastModifiedBy>HP</cp:lastModifiedBy>
  <cp:revision>333</cp:revision>
  <dcterms:created xsi:type="dcterms:W3CDTF">2010-06-04T06:15:00Z</dcterms:created>
  <dcterms:modified xsi:type="dcterms:W3CDTF">2021-10-13T08:19:37Z</dcterms:modified>
</cp:coreProperties>
</file>