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p:restoredTop sz="94635"/>
  </p:normalViewPr>
  <p:slideViewPr>
    <p:cSldViewPr snapToGrid="0" snapToObjects="1">
      <p:cViewPr varScale="1">
        <p:scale>
          <a:sx n="88" d="100"/>
          <a:sy n="88" d="100"/>
        </p:scale>
        <p:origin x="192"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3100C82-A6DB-A945-A634-7C1C2CB8D90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9C90390-29EE-FE4D-A9FB-E4E61F3B87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7F45C6-EB01-C747-966A-13DCE6F2EC8D}"/>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5" name="Alt Bilgi Yer Tutucusu 4">
            <a:extLst>
              <a:ext uri="{FF2B5EF4-FFF2-40B4-BE49-F238E27FC236}">
                <a16:creationId xmlns:a16="http://schemas.microsoft.com/office/drawing/2014/main" id="{32A8CA45-7E7A-854B-A672-1D71D3EFB79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81B2F36-ED9C-FE41-B79F-A98E15B929C3}"/>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190850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E254F90-1D55-B745-9375-3BF3D5BDC90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0FE57BC-522E-1E4E-B2DE-96B9C0DAA96C}"/>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06191AF7-F77B-F44F-897B-D9C8FE7D61A1}"/>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5" name="Alt Bilgi Yer Tutucusu 4">
            <a:extLst>
              <a:ext uri="{FF2B5EF4-FFF2-40B4-BE49-F238E27FC236}">
                <a16:creationId xmlns:a16="http://schemas.microsoft.com/office/drawing/2014/main" id="{AB30A103-63C9-E749-91CD-CAFE899C633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863E3FC-CF76-5D41-8C06-F1BD85AF68AA}"/>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3904281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A3DCC0E-6AB0-6548-84CD-9519205C489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8BA6DF2-B2CD-F143-84F8-D01AFF4717DC}"/>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2605C69B-5742-3E4E-AE56-4CFA05A7F8D7}"/>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5" name="Alt Bilgi Yer Tutucusu 4">
            <a:extLst>
              <a:ext uri="{FF2B5EF4-FFF2-40B4-BE49-F238E27FC236}">
                <a16:creationId xmlns:a16="http://schemas.microsoft.com/office/drawing/2014/main" id="{02E52AE9-386C-F54D-B929-E04722D3864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754A415-4071-424A-9855-7904B5B737EE}"/>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639876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AE28726-8F35-8245-8C1C-9E416ED684D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535D279-2795-024D-86AE-6D18A9FF1531}"/>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7FE391CC-7236-624E-8450-47935A53FB65}"/>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5" name="Alt Bilgi Yer Tutucusu 4">
            <a:extLst>
              <a:ext uri="{FF2B5EF4-FFF2-40B4-BE49-F238E27FC236}">
                <a16:creationId xmlns:a16="http://schemas.microsoft.com/office/drawing/2014/main" id="{1BBB142D-F760-8841-94D2-9D2452E702A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6E91DCF-7A74-9B4D-BA19-B5D8741CD9D7}"/>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112885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8F0D430-8E9D-8141-A452-AFB21956B83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EF6E7E9-61B1-864E-A195-E7B50F1D4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E905626D-6734-CE4D-A432-4E8715EFC38E}"/>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5" name="Alt Bilgi Yer Tutucusu 4">
            <a:extLst>
              <a:ext uri="{FF2B5EF4-FFF2-40B4-BE49-F238E27FC236}">
                <a16:creationId xmlns:a16="http://schemas.microsoft.com/office/drawing/2014/main" id="{C37DEA12-1E44-8049-A80A-67404040D9B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6B50EA-DA1A-9F48-AD6E-0CD8D2DA7747}"/>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17435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D097B69-BBD4-4841-8A43-D001C02AC79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3781AAE-590A-1345-A3A7-EE2F221E11DB}"/>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4A4E28A9-4EF9-2C48-A6CE-54CF808D9FAB}"/>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570AB8DE-52DB-504F-8900-5EB779D164F2}"/>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6" name="Alt Bilgi Yer Tutucusu 5">
            <a:extLst>
              <a:ext uri="{FF2B5EF4-FFF2-40B4-BE49-F238E27FC236}">
                <a16:creationId xmlns:a16="http://schemas.microsoft.com/office/drawing/2014/main" id="{8651DC4E-12D3-6541-9A96-D523CDFFC6F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90603E4-47A0-A449-BCB4-D3C614482D51}"/>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3838958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0475706-FA60-5C44-8209-9340823A584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BFE4F3-F794-7B4D-890E-300BBC713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5209A7D9-CD63-0E46-809A-D18250A93787}"/>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BE527A3E-2F7C-7D45-8753-7109FABD6D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8125C2BD-F89F-F54E-AAF8-7A870F21DAFB}"/>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318D4B1C-89B7-5045-9786-623ECAAE14C1}"/>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8" name="Alt Bilgi Yer Tutucusu 7">
            <a:extLst>
              <a:ext uri="{FF2B5EF4-FFF2-40B4-BE49-F238E27FC236}">
                <a16:creationId xmlns:a16="http://schemas.microsoft.com/office/drawing/2014/main" id="{98215732-AD0D-E645-ACDA-38360559263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4C06887-F3CE-5945-BE51-98D79D31BC8D}"/>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370458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EF913AC-D9E7-CE44-85E2-03D803765D8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2B2D2FE-1950-164E-A054-6656729BD891}"/>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4" name="Alt Bilgi Yer Tutucusu 3">
            <a:extLst>
              <a:ext uri="{FF2B5EF4-FFF2-40B4-BE49-F238E27FC236}">
                <a16:creationId xmlns:a16="http://schemas.microsoft.com/office/drawing/2014/main" id="{B09D4A1B-AD73-CC4C-81BC-4881675385F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569ECB6-EE89-3141-8727-D04B4073AB0A}"/>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187107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8413A05-570F-7948-A98B-06781C5ABA20}"/>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3" name="Alt Bilgi Yer Tutucusu 2">
            <a:extLst>
              <a:ext uri="{FF2B5EF4-FFF2-40B4-BE49-F238E27FC236}">
                <a16:creationId xmlns:a16="http://schemas.microsoft.com/office/drawing/2014/main" id="{EDB5EE52-A095-404D-8338-738F9E47D42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B4B8DED0-E7D9-0A45-9561-498E712581DA}"/>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389276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C7518A-ABDA-8141-A42A-86E4BBDDAA0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D8906B0-8737-AB41-980E-6EA54D649D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D09FA7D4-B017-9F41-A645-4BFDBC66C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D8DDC92D-6DD8-9443-B666-C5BD76CE49E6}"/>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6" name="Alt Bilgi Yer Tutucusu 5">
            <a:extLst>
              <a:ext uri="{FF2B5EF4-FFF2-40B4-BE49-F238E27FC236}">
                <a16:creationId xmlns:a16="http://schemas.microsoft.com/office/drawing/2014/main" id="{F60D59AC-AA32-E442-921D-E71E54F90F2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1CE017B-F7C7-E74A-9DA1-E71CB01973E4}"/>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279400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F28E20A-F5AD-664E-A32D-2EACAC44038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74D3336-CCD8-6E4B-9149-39EDAA09B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D5EE04D-F9BD-1B44-998F-6D2D3CB3A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1D09AB4B-C985-A747-B427-72637DDB6794}"/>
              </a:ext>
            </a:extLst>
          </p:cNvPr>
          <p:cNvSpPr>
            <a:spLocks noGrp="1"/>
          </p:cNvSpPr>
          <p:nvPr>
            <p:ph type="dt" sz="half" idx="10"/>
          </p:nvPr>
        </p:nvSpPr>
        <p:spPr/>
        <p:txBody>
          <a:bodyPr/>
          <a:lstStyle/>
          <a:p>
            <a:fld id="{C842C646-A705-A14F-B593-9A6FB7AE7E19}" type="datetimeFigureOut">
              <a:rPr lang="tr-TR" smtClean="0"/>
              <a:t>5.05.2020</a:t>
            </a:fld>
            <a:endParaRPr lang="tr-TR"/>
          </a:p>
        </p:txBody>
      </p:sp>
      <p:sp>
        <p:nvSpPr>
          <p:cNvPr id="6" name="Alt Bilgi Yer Tutucusu 5">
            <a:extLst>
              <a:ext uri="{FF2B5EF4-FFF2-40B4-BE49-F238E27FC236}">
                <a16:creationId xmlns:a16="http://schemas.microsoft.com/office/drawing/2014/main" id="{23D22F71-D8DD-904C-830E-39C37259A65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B2B5C57-9F61-474F-92CE-A78EC89FF006}"/>
              </a:ext>
            </a:extLst>
          </p:cNvPr>
          <p:cNvSpPr>
            <a:spLocks noGrp="1"/>
          </p:cNvSpPr>
          <p:nvPr>
            <p:ph type="sldNum" sz="quarter" idx="12"/>
          </p:nvPr>
        </p:nvSpPr>
        <p:spPr/>
        <p:txBody>
          <a:bodyPr/>
          <a:lstStyle/>
          <a:p>
            <a:fld id="{2B6AB623-1A73-0045-B303-418B76CF0463}" type="slidenum">
              <a:rPr lang="tr-TR" smtClean="0"/>
              <a:t>‹#›</a:t>
            </a:fld>
            <a:endParaRPr lang="tr-TR"/>
          </a:p>
        </p:txBody>
      </p:sp>
    </p:spTree>
    <p:extLst>
      <p:ext uri="{BB962C8B-B14F-4D97-AF65-F5344CB8AC3E}">
        <p14:creationId xmlns:p14="http://schemas.microsoft.com/office/powerpoint/2010/main" val="393669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F500265-92AF-AA41-8A2F-D9426AAA7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5B65117-05D5-6647-B754-69008C9C7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9FA5761C-D20D-D940-99FE-4037C804EB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2C646-A705-A14F-B593-9A6FB7AE7E19}" type="datetimeFigureOut">
              <a:rPr lang="tr-TR" smtClean="0"/>
              <a:t>5.05.2020</a:t>
            </a:fld>
            <a:endParaRPr lang="tr-TR"/>
          </a:p>
        </p:txBody>
      </p:sp>
      <p:sp>
        <p:nvSpPr>
          <p:cNvPr id="5" name="Alt Bilgi Yer Tutucusu 4">
            <a:extLst>
              <a:ext uri="{FF2B5EF4-FFF2-40B4-BE49-F238E27FC236}">
                <a16:creationId xmlns:a16="http://schemas.microsoft.com/office/drawing/2014/main" id="{891ED9EC-A12E-EA4B-B8E8-8D7963CA3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CA7A61C-0DEB-2F48-A656-3B8847322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623-1A73-0045-B303-418B76CF0463}" type="slidenum">
              <a:rPr lang="tr-TR" smtClean="0"/>
              <a:t>‹#›</a:t>
            </a:fld>
            <a:endParaRPr lang="tr-TR"/>
          </a:p>
        </p:txBody>
      </p:sp>
    </p:spTree>
    <p:extLst>
      <p:ext uri="{BB962C8B-B14F-4D97-AF65-F5344CB8AC3E}">
        <p14:creationId xmlns:p14="http://schemas.microsoft.com/office/powerpoint/2010/main" val="3047685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6532" y="643467"/>
            <a:ext cx="11210925" cy="744836"/>
          </a:xfrm>
        </p:spPr>
        <p:txBody>
          <a:bodyPr vert="horz" lIns="91440" tIns="45720" rIns="91440" bIns="45720" rtlCol="0" anchor="ctr">
            <a:normAutofit/>
          </a:bodyPr>
          <a:lstStyle/>
          <a:p>
            <a:r>
              <a:rPr lang="en-US" sz="3200" b="1" kern="1200">
                <a:solidFill>
                  <a:schemeClr val="bg1"/>
                </a:solidFill>
                <a:latin typeface="+mj-lt"/>
                <a:ea typeface="+mj-ea"/>
                <a:cs typeface="+mj-cs"/>
              </a:rPr>
              <a:t>COMMON AGRICULTURAL POLICY (CAP)</a:t>
            </a:r>
            <a:endParaRPr lang="en-US" sz="3200" kern="1200">
              <a:solidFill>
                <a:schemeClr val="bg1"/>
              </a:solidFill>
              <a:latin typeface="+mj-lt"/>
              <a:ea typeface="+mj-ea"/>
              <a:cs typeface="+mj-cs"/>
            </a:endParaRPr>
          </a:p>
        </p:txBody>
      </p:sp>
      <p:sp>
        <p:nvSpPr>
          <p:cNvPr id="4" name="Dikdörtgen 3"/>
          <p:cNvSpPr/>
          <p:nvPr/>
        </p:nvSpPr>
        <p:spPr>
          <a:xfrm>
            <a:off x="9913626" y="6483100"/>
            <a:ext cx="754375" cy="37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FEF677A6-5411-374A-B94E-3E731960349C}"/>
              </a:ext>
            </a:extLst>
          </p:cNvPr>
          <p:cNvSpPr txBox="1"/>
          <p:nvPr/>
        </p:nvSpPr>
        <p:spPr>
          <a:xfrm>
            <a:off x="1562979" y="5098669"/>
            <a:ext cx="2669052" cy="461665"/>
          </a:xfrm>
          <a:prstGeom prst="rect">
            <a:avLst/>
          </a:prstGeom>
          <a:noFill/>
        </p:spPr>
        <p:txBody>
          <a:bodyPr wrap="square" rtlCol="0">
            <a:spAutoFit/>
          </a:bodyPr>
          <a:lstStyle/>
          <a:p>
            <a:pPr>
              <a:spcAft>
                <a:spcPts val="600"/>
              </a:spcAft>
            </a:pPr>
            <a:r>
              <a:rPr lang="tr-TR" sz="2400" dirty="0">
                <a:highlight>
                  <a:srgbClr val="808000"/>
                </a:highlight>
              </a:rPr>
              <a:t>CHAPTER 5-PART 1</a:t>
            </a:r>
          </a:p>
        </p:txBody>
      </p:sp>
      <p:sp>
        <p:nvSpPr>
          <p:cNvPr id="8" name="Metin kutusu 7">
            <a:extLst>
              <a:ext uri="{FF2B5EF4-FFF2-40B4-BE49-F238E27FC236}">
                <a16:creationId xmlns:a16="http://schemas.microsoft.com/office/drawing/2014/main" id="{D168C579-D02C-E948-BECC-6035710AD2BB}"/>
              </a:ext>
            </a:extLst>
          </p:cNvPr>
          <p:cNvSpPr txBox="1"/>
          <p:nvPr/>
        </p:nvSpPr>
        <p:spPr>
          <a:xfrm>
            <a:off x="5790591" y="5904755"/>
            <a:ext cx="4733855" cy="369332"/>
          </a:xfrm>
          <a:prstGeom prst="rect">
            <a:avLst/>
          </a:prstGeom>
          <a:noFill/>
        </p:spPr>
        <p:txBody>
          <a:bodyPr wrap="square" rtlCol="0">
            <a:spAutoFit/>
          </a:bodyPr>
          <a:lstStyle/>
          <a:p>
            <a:pPr>
              <a:spcAft>
                <a:spcPts val="600"/>
              </a:spcAft>
            </a:pPr>
            <a:r>
              <a:rPr lang="tr-TR" i="1" dirty="0" err="1">
                <a:latin typeface="Ayuthaya" pitchFamily="2" charset="-34"/>
                <a:ea typeface="Ayuthaya" pitchFamily="2" charset="-34"/>
                <a:cs typeface="Ayuthaya" pitchFamily="2" charset="-34"/>
              </a:rPr>
              <a:t>Res</a:t>
            </a:r>
            <a:r>
              <a:rPr lang="tr-TR" i="1" dirty="0">
                <a:latin typeface="Ayuthaya" pitchFamily="2" charset="-34"/>
                <a:ea typeface="Ayuthaya" pitchFamily="2" charset="-34"/>
                <a:cs typeface="Ayuthaya" pitchFamily="2" charset="-34"/>
              </a:rPr>
              <a:t>. </a:t>
            </a:r>
            <a:r>
              <a:rPr lang="tr-TR" i="1" dirty="0" err="1">
                <a:latin typeface="Ayuthaya" pitchFamily="2" charset="-34"/>
                <a:ea typeface="Ayuthaya" pitchFamily="2" charset="-34"/>
                <a:cs typeface="Ayuthaya" pitchFamily="2" charset="-34"/>
              </a:rPr>
              <a:t>Assist</a:t>
            </a:r>
            <a:r>
              <a:rPr lang="tr-TR" i="1" dirty="0">
                <a:latin typeface="Ayuthaya" pitchFamily="2" charset="-34"/>
                <a:ea typeface="Ayuthaya" pitchFamily="2" charset="-34"/>
                <a:cs typeface="Ayuthaya" pitchFamily="2" charset="-34"/>
              </a:rPr>
              <a:t>. </a:t>
            </a:r>
            <a:r>
              <a:rPr lang="tr-TR" i="1" dirty="0" err="1">
                <a:latin typeface="Ayuthaya" pitchFamily="2" charset="-34"/>
                <a:ea typeface="Ayuthaya" pitchFamily="2" charset="-34"/>
                <a:cs typeface="Ayuthaya" pitchFamily="2" charset="-34"/>
              </a:rPr>
              <a:t>PhD</a:t>
            </a:r>
            <a:r>
              <a:rPr lang="tr-TR" i="1" dirty="0">
                <a:latin typeface="Ayuthaya" pitchFamily="2" charset="-34"/>
                <a:ea typeface="Ayuthaya" pitchFamily="2" charset="-34"/>
                <a:cs typeface="Ayuthaya" pitchFamily="2" charset="-34"/>
              </a:rPr>
              <a:t>. Arzu </a:t>
            </a:r>
            <a:r>
              <a:rPr lang="tr-TR" i="1" dirty="0" err="1">
                <a:latin typeface="Ayuthaya" pitchFamily="2" charset="-34"/>
                <a:ea typeface="Ayuthaya" pitchFamily="2" charset="-34"/>
                <a:cs typeface="Ayuthaya" pitchFamily="2" charset="-34"/>
              </a:rPr>
              <a:t>Gökdai</a:t>
            </a:r>
            <a:endParaRPr lang="tr-TR" i="1">
              <a:latin typeface="Ayuthaya" pitchFamily="2" charset="-34"/>
              <a:ea typeface="Ayuthaya" pitchFamily="2" charset="-34"/>
              <a:cs typeface="Ayuthaya" pitchFamily="2" charset="-34"/>
            </a:endParaRPr>
          </a:p>
        </p:txBody>
      </p:sp>
      <p:pic>
        <p:nvPicPr>
          <p:cNvPr id="9" name="Resim 8">
            <a:extLst>
              <a:ext uri="{FF2B5EF4-FFF2-40B4-BE49-F238E27FC236}">
                <a16:creationId xmlns:a16="http://schemas.microsoft.com/office/drawing/2014/main" id="{683E483E-6E51-EE4D-BEF6-068106E3E67B}"/>
              </a:ext>
            </a:extLst>
          </p:cNvPr>
          <p:cNvPicPr>
            <a:picLocks noChangeAspect="1"/>
          </p:cNvPicPr>
          <p:nvPr/>
        </p:nvPicPr>
        <p:blipFill>
          <a:blip r:embed="rId2"/>
          <a:stretch>
            <a:fillRect/>
          </a:stretch>
        </p:blipFill>
        <p:spPr>
          <a:xfrm>
            <a:off x="643467" y="1864648"/>
            <a:ext cx="10905066" cy="2985417"/>
          </a:xfrm>
          <a:prstGeom prst="rect">
            <a:avLst/>
          </a:prstGeom>
        </p:spPr>
      </p:pic>
    </p:spTree>
    <p:extLst>
      <p:ext uri="{BB962C8B-B14F-4D97-AF65-F5344CB8AC3E}">
        <p14:creationId xmlns:p14="http://schemas.microsoft.com/office/powerpoint/2010/main" val="481992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Unvan 1">
            <a:extLst>
              <a:ext uri="{FF2B5EF4-FFF2-40B4-BE49-F238E27FC236}">
                <a16:creationId xmlns:a16="http://schemas.microsoft.com/office/drawing/2014/main" id="{CED8702B-01BA-1E48-AF76-74C6D294AA3C}"/>
              </a:ext>
            </a:extLst>
          </p:cNvPr>
          <p:cNvSpPr>
            <a:spLocks noGrp="1"/>
          </p:cNvSpPr>
          <p:nvPr>
            <p:ph type="title"/>
          </p:nvPr>
        </p:nvSpPr>
        <p:spPr>
          <a:xfrm>
            <a:off x="1047280" y="759805"/>
            <a:ext cx="10306520" cy="1325563"/>
          </a:xfrm>
        </p:spPr>
        <p:txBody>
          <a:bodyPr>
            <a:normAutofit/>
          </a:bodyPr>
          <a:lstStyle/>
          <a:p>
            <a:r>
              <a:rPr lang="tr-TR" sz="4000" b="1">
                <a:solidFill>
                  <a:srgbClr val="FFFFFF"/>
                </a:solidFill>
              </a:rPr>
              <a:t>A RECORD </a:t>
            </a:r>
            <a:endParaRPr lang="tr-TR" sz="4000">
              <a:solidFill>
                <a:srgbClr val="FFFFFF"/>
              </a:solidFill>
            </a:endParaRPr>
          </a:p>
        </p:txBody>
      </p:sp>
      <p:sp>
        <p:nvSpPr>
          <p:cNvPr id="3" name="İçerik Yer Tutucusu 2">
            <a:extLst>
              <a:ext uri="{FF2B5EF4-FFF2-40B4-BE49-F238E27FC236}">
                <a16:creationId xmlns:a16="http://schemas.microsoft.com/office/drawing/2014/main" id="{8EFE1B8E-8A4C-B249-B7D2-3FF2CC4142BE}"/>
              </a:ext>
            </a:extLst>
          </p:cNvPr>
          <p:cNvSpPr>
            <a:spLocks noGrp="1"/>
          </p:cNvSpPr>
          <p:nvPr>
            <p:ph idx="1"/>
          </p:nvPr>
        </p:nvSpPr>
        <p:spPr>
          <a:xfrm>
            <a:off x="1119322" y="2736006"/>
            <a:ext cx="4053545" cy="3563159"/>
          </a:xfrm>
        </p:spPr>
        <p:txBody>
          <a:bodyPr>
            <a:normAutofit/>
          </a:bodyPr>
          <a:lstStyle/>
          <a:p>
            <a:pPr marL="0" indent="0" algn="ctr">
              <a:buNone/>
            </a:pPr>
            <a:r>
              <a:rPr lang="en" sz="2400" dirty="0"/>
              <a:t>Natural advantages, together with the CAP’s benefits, led to rapid </a:t>
            </a:r>
            <a:r>
              <a:rPr lang="en" sz="2400" b="1" i="1" dirty="0"/>
              <a:t>productivity improvements, higher production</a:t>
            </a:r>
            <a:r>
              <a:rPr lang="en" sz="2400" dirty="0"/>
              <a:t>, </a:t>
            </a:r>
            <a:r>
              <a:rPr lang="en" sz="2400" b="1" i="1" dirty="0"/>
              <a:t>food security</a:t>
            </a:r>
            <a:r>
              <a:rPr lang="en" sz="2400" dirty="0"/>
              <a:t> for most products and ultimately, to surpluses of many farm goods. </a:t>
            </a:r>
            <a:endParaRPr lang="en" sz="2400" dirty="0">
              <a:effectLst/>
            </a:endParaRPr>
          </a:p>
        </p:txBody>
      </p:sp>
      <p:pic>
        <p:nvPicPr>
          <p:cNvPr id="5" name="Resim 4">
            <a:extLst>
              <a:ext uri="{FF2B5EF4-FFF2-40B4-BE49-F238E27FC236}">
                <a16:creationId xmlns:a16="http://schemas.microsoft.com/office/drawing/2014/main" id="{ED64767E-CEA9-064A-8FDF-206B98827C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r="-3" b="-3"/>
          <a:stretch/>
        </p:blipFill>
        <p:spPr>
          <a:xfrm>
            <a:off x="5478449" y="2301261"/>
            <a:ext cx="6051141" cy="4251939"/>
          </a:xfrm>
          <a:prstGeom prst="rect">
            <a:avLst/>
          </a:prstGeom>
        </p:spPr>
      </p:pic>
    </p:spTree>
    <p:extLst>
      <p:ext uri="{BB962C8B-B14F-4D97-AF65-F5344CB8AC3E}">
        <p14:creationId xmlns:p14="http://schemas.microsoft.com/office/powerpoint/2010/main" val="1649442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Unvan 1">
            <a:extLst>
              <a:ext uri="{FF2B5EF4-FFF2-40B4-BE49-F238E27FC236}">
                <a16:creationId xmlns:a16="http://schemas.microsoft.com/office/drawing/2014/main" id="{2BC0801C-4509-7C45-B114-E284B362A290}"/>
              </a:ext>
            </a:extLst>
          </p:cNvPr>
          <p:cNvSpPr>
            <a:spLocks noGrp="1"/>
          </p:cNvSpPr>
          <p:nvPr>
            <p:ph type="title"/>
          </p:nvPr>
        </p:nvSpPr>
        <p:spPr>
          <a:xfrm>
            <a:off x="643468" y="623392"/>
            <a:ext cx="2932070" cy="1088177"/>
          </a:xfrm>
          <a:noFill/>
          <a:ln w="19050">
            <a:solidFill>
              <a:schemeClr val="tx1"/>
            </a:solidFill>
          </a:ln>
        </p:spPr>
        <p:txBody>
          <a:bodyPr wrap="square" anchor="ctr">
            <a:normAutofit/>
          </a:bodyPr>
          <a:lstStyle/>
          <a:p>
            <a:pPr algn="ctr"/>
            <a:r>
              <a:rPr lang="tr-TR" sz="2800" dirty="0"/>
              <a:t>A RECORD</a:t>
            </a:r>
          </a:p>
        </p:txBody>
      </p:sp>
      <p:sp>
        <p:nvSpPr>
          <p:cNvPr id="3" name="İçerik Yer Tutucusu 2">
            <a:extLst>
              <a:ext uri="{FF2B5EF4-FFF2-40B4-BE49-F238E27FC236}">
                <a16:creationId xmlns:a16="http://schemas.microsoft.com/office/drawing/2014/main" id="{FBFA80F0-6AA2-0347-9028-635A72B9831B}"/>
              </a:ext>
            </a:extLst>
          </p:cNvPr>
          <p:cNvSpPr>
            <a:spLocks noGrp="1"/>
          </p:cNvSpPr>
          <p:nvPr>
            <p:ph idx="1"/>
          </p:nvPr>
        </p:nvSpPr>
        <p:spPr>
          <a:xfrm>
            <a:off x="375138" y="2104292"/>
            <a:ext cx="3681046" cy="4360985"/>
          </a:xfrm>
        </p:spPr>
        <p:txBody>
          <a:bodyPr>
            <a:noAutofit/>
          </a:bodyPr>
          <a:lstStyle/>
          <a:p>
            <a:pPr marL="0" indent="0" algn="ctr">
              <a:buNone/>
            </a:pPr>
            <a:r>
              <a:rPr lang="en" sz="1600" dirty="0"/>
              <a:t>During the </a:t>
            </a:r>
            <a:r>
              <a:rPr lang="en" sz="1600" b="1" i="1" dirty="0"/>
              <a:t>1980s and 1990s </a:t>
            </a:r>
            <a:r>
              <a:rPr lang="en" sz="1600" dirty="0"/>
              <a:t>the EU brought in policy measures to </a:t>
            </a:r>
            <a:r>
              <a:rPr lang="en" sz="1600" b="1" i="1" dirty="0"/>
              <a:t>try to limit production of surplus products</a:t>
            </a:r>
            <a:r>
              <a:rPr lang="en" sz="1600" dirty="0"/>
              <a:t>. A variety of measures was used: </a:t>
            </a:r>
            <a:r>
              <a:rPr lang="en" sz="1600" b="1" i="1" dirty="0"/>
              <a:t>fixed quotas on milk production,</a:t>
            </a:r>
            <a:r>
              <a:rPr lang="en" sz="1600" dirty="0"/>
              <a:t> </a:t>
            </a:r>
            <a:r>
              <a:rPr lang="en" sz="1600" b="1" i="1" dirty="0"/>
              <a:t>with penalties for over-shoots; limits on the area of crops/numbers of animals for which a </a:t>
            </a:r>
            <a:r>
              <a:rPr lang="tr-TR" sz="1600" b="1" i="1" dirty="0" err="1"/>
              <a:t>farmer</a:t>
            </a:r>
            <a:r>
              <a:rPr lang="tr-TR" sz="1600" b="1" i="1" dirty="0"/>
              <a:t> </a:t>
            </a:r>
            <a:r>
              <a:rPr lang="tr-TR" sz="1600" b="1" i="1" dirty="0" err="1"/>
              <a:t>could</a:t>
            </a:r>
            <a:r>
              <a:rPr lang="tr-TR" sz="1600" b="1" i="1" dirty="0"/>
              <a:t> </a:t>
            </a:r>
            <a:r>
              <a:rPr lang="tr-TR" sz="1600" b="1" i="1" dirty="0" err="1"/>
              <a:t>claim</a:t>
            </a:r>
            <a:r>
              <a:rPr lang="tr-TR" sz="1600" b="1" i="1" dirty="0"/>
              <a:t> </a:t>
            </a:r>
            <a:r>
              <a:rPr lang="tr-TR" sz="1600" b="1" i="1" dirty="0" err="1"/>
              <a:t>subsidies</a:t>
            </a:r>
            <a:r>
              <a:rPr lang="tr-TR" sz="1600" b="1" i="1" dirty="0"/>
              <a:t>; </a:t>
            </a:r>
            <a:endParaRPr lang="tr-TR" sz="1600" b="1" i="1" dirty="0">
              <a:effectLst/>
            </a:endParaRPr>
          </a:p>
          <a:p>
            <a:pPr marL="0" indent="0" algn="ctr">
              <a:buNone/>
            </a:pPr>
            <a:r>
              <a:rPr lang="en" sz="1600" dirty="0"/>
              <a:t>Gradually these policies succeeded and surpluses were reduced!</a:t>
            </a:r>
          </a:p>
          <a:p>
            <a:pPr marL="0" indent="0" algn="ctr">
              <a:buNone/>
            </a:pPr>
            <a:r>
              <a:rPr lang="en" sz="1600" b="1" i="1" dirty="0"/>
              <a:t>CAP reforms implemented in the 1990s</a:t>
            </a:r>
            <a:r>
              <a:rPr lang="en" sz="1600" dirty="0"/>
              <a:t>, which served to reduce </a:t>
            </a:r>
            <a:r>
              <a:rPr lang="en" sz="1600" b="1" i="1" dirty="0"/>
              <a:t>the gap between EU prices and world prices, </a:t>
            </a:r>
            <a:r>
              <a:rPr lang="en" sz="1600" dirty="0"/>
              <a:t>as well as the outcome of the World Trade </a:t>
            </a:r>
            <a:r>
              <a:rPr lang="en" sz="1600" dirty="0" err="1"/>
              <a:t>Organisation</a:t>
            </a:r>
            <a:r>
              <a:rPr lang="en" sz="1600" dirty="0"/>
              <a:t> (WTO) agricultural agreement of 1995, </a:t>
            </a:r>
            <a:r>
              <a:rPr lang="en" sz="1600" b="1" i="1" dirty="0"/>
              <a:t>reduced the usage of export subsidies </a:t>
            </a:r>
            <a:endParaRPr lang="en" sz="1600" b="1" i="1" dirty="0">
              <a:effectLst/>
            </a:endParaRPr>
          </a:p>
        </p:txBody>
      </p:sp>
      <p:pic>
        <p:nvPicPr>
          <p:cNvPr id="5" name="Resim 4">
            <a:extLst>
              <a:ext uri="{FF2B5EF4-FFF2-40B4-BE49-F238E27FC236}">
                <a16:creationId xmlns:a16="http://schemas.microsoft.com/office/drawing/2014/main" id="{B93EE49F-FB5B-5D4E-9FAB-FA03D64A65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5754" y="726831"/>
            <a:ext cx="6986953" cy="5521569"/>
          </a:xfrm>
          <a:prstGeom prst="rect">
            <a:avLst/>
          </a:prstGeom>
        </p:spPr>
      </p:pic>
    </p:spTree>
    <p:extLst>
      <p:ext uri="{BB962C8B-B14F-4D97-AF65-F5344CB8AC3E}">
        <p14:creationId xmlns:p14="http://schemas.microsoft.com/office/powerpoint/2010/main" val="191358849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61184A6-A54C-6C41-AE24-080EBBC94814}"/>
              </a:ext>
            </a:extLst>
          </p:cNvPr>
          <p:cNvSpPr>
            <a:spLocks noGrp="1"/>
          </p:cNvSpPr>
          <p:nvPr>
            <p:ph idx="1"/>
          </p:nvPr>
        </p:nvSpPr>
        <p:spPr>
          <a:xfrm>
            <a:off x="838200" y="1825625"/>
            <a:ext cx="3797807" cy="4351338"/>
          </a:xfrm>
        </p:spPr>
        <p:txBody>
          <a:bodyPr>
            <a:normAutofit/>
          </a:bodyPr>
          <a:lstStyle/>
          <a:p>
            <a:pPr marL="0" indent="0" algn="ctr">
              <a:buNone/>
            </a:pPr>
            <a:r>
              <a:rPr lang="en" sz="2000" dirty="0"/>
              <a:t>As a result of these policy initiatives the EU has managed to </a:t>
            </a:r>
            <a:r>
              <a:rPr lang="en" sz="2000" b="1" i="1" dirty="0"/>
              <a:t>reduce its use of export subsidies </a:t>
            </a:r>
            <a:r>
              <a:rPr lang="en" sz="2000" dirty="0"/>
              <a:t>while at the same time </a:t>
            </a:r>
            <a:r>
              <a:rPr lang="en" sz="2000" b="1" i="1" dirty="0"/>
              <a:t>maintaining and even increasing its agricultural exports in certain cases. </a:t>
            </a:r>
          </a:p>
          <a:p>
            <a:pPr marL="0" indent="0" algn="ctr">
              <a:buNone/>
            </a:pPr>
            <a:endParaRPr lang="en" sz="2000" dirty="0"/>
          </a:p>
          <a:p>
            <a:pPr marL="0" indent="0" algn="ctr">
              <a:buNone/>
            </a:pPr>
            <a:r>
              <a:rPr lang="en" sz="2000" dirty="0"/>
              <a:t>However, </a:t>
            </a:r>
            <a:r>
              <a:rPr lang="en" sz="2000" b="1" i="1" dirty="0"/>
              <a:t>the EU remains a net importer of agricultural products, </a:t>
            </a:r>
            <a:r>
              <a:rPr lang="en" sz="2000" dirty="0"/>
              <a:t>particularly from less developed countries. </a:t>
            </a:r>
            <a:endParaRPr lang="en" sz="2000" dirty="0">
              <a:effectLst/>
            </a:endParaRPr>
          </a:p>
          <a:p>
            <a:pPr marL="0" indent="0">
              <a:buNone/>
            </a:pPr>
            <a:endParaRPr lang="tr-TR" sz="2000" dirty="0"/>
          </a:p>
        </p:txBody>
      </p:sp>
      <p:pic>
        <p:nvPicPr>
          <p:cNvPr id="13" name="Resim 12">
            <a:extLst>
              <a:ext uri="{FF2B5EF4-FFF2-40B4-BE49-F238E27FC236}">
                <a16:creationId xmlns:a16="http://schemas.microsoft.com/office/drawing/2014/main" id="{D5C175A5-B67B-414F-B46F-4082F4E0849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5120640" y="1184031"/>
            <a:ext cx="6848622" cy="4992931"/>
          </a:xfrm>
          <a:prstGeom prst="rect">
            <a:avLst/>
          </a:prstGeom>
        </p:spPr>
      </p:pic>
    </p:spTree>
    <p:extLst>
      <p:ext uri="{BB962C8B-B14F-4D97-AF65-F5344CB8AC3E}">
        <p14:creationId xmlns:p14="http://schemas.microsoft.com/office/powerpoint/2010/main" val="3196664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83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01049174-E24D-0943-BE8C-874FB1779B61}"/>
              </a:ext>
            </a:extLst>
          </p:cNvPr>
          <p:cNvSpPr>
            <a:spLocks noGrp="1"/>
          </p:cNvSpPr>
          <p:nvPr>
            <p:ph type="title"/>
          </p:nvPr>
        </p:nvSpPr>
        <p:spPr>
          <a:xfrm>
            <a:off x="524256" y="4767072"/>
            <a:ext cx="6594189" cy="1625210"/>
          </a:xfrm>
        </p:spPr>
        <p:txBody>
          <a:bodyPr>
            <a:normAutofit/>
          </a:bodyPr>
          <a:lstStyle/>
          <a:p>
            <a:pPr algn="r"/>
            <a:r>
              <a:rPr lang="en" b="1">
                <a:solidFill>
                  <a:srgbClr val="FFFFFF"/>
                </a:solidFill>
              </a:rPr>
              <a:t>QUALITY IS A KEY TO SUCCESS </a:t>
            </a:r>
            <a:endParaRPr lang="tr-TR">
              <a:solidFill>
                <a:srgbClr val="FFFFFF"/>
              </a:solidFill>
            </a:endParaRPr>
          </a:p>
        </p:txBody>
      </p:sp>
      <p:pic>
        <p:nvPicPr>
          <p:cNvPr id="4" name="Resim 3">
            <a:extLst>
              <a:ext uri="{FF2B5EF4-FFF2-40B4-BE49-F238E27FC236}">
                <a16:creationId xmlns:a16="http://schemas.microsoft.com/office/drawing/2014/main" id="{456E89F2-ED11-2C42-8221-1D88F3F2595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EBA48A55-C680-7345-9FB3-CBE0CFCC1BC4}"/>
              </a:ext>
            </a:extLst>
          </p:cNvPr>
          <p:cNvSpPr>
            <a:spLocks noGrp="1"/>
          </p:cNvSpPr>
          <p:nvPr>
            <p:ph idx="1"/>
          </p:nvPr>
        </p:nvSpPr>
        <p:spPr>
          <a:xfrm>
            <a:off x="8029319" y="917725"/>
            <a:ext cx="3424739" cy="4852362"/>
          </a:xfrm>
        </p:spPr>
        <p:txBody>
          <a:bodyPr anchor="ctr">
            <a:normAutofit/>
          </a:bodyPr>
          <a:lstStyle/>
          <a:p>
            <a:pPr marL="0" indent="0" algn="ctr">
              <a:buNone/>
            </a:pPr>
            <a:r>
              <a:rPr lang="en" sz="2000" b="1" dirty="0">
                <a:solidFill>
                  <a:srgbClr val="FFFFFF"/>
                </a:solidFill>
              </a:rPr>
              <a:t>HOW DOES THE EU ENCOURAGE BEST QUALITY FOOD PRODUCTION? </a:t>
            </a:r>
          </a:p>
          <a:p>
            <a:pPr marL="0" indent="0" algn="ctr">
              <a:buNone/>
            </a:pPr>
            <a:endParaRPr lang="en" sz="2000" dirty="0">
              <a:solidFill>
                <a:srgbClr val="FFFFFF"/>
              </a:solidFill>
              <a:effectLst/>
            </a:endParaRPr>
          </a:p>
          <a:p>
            <a:pPr algn="ctr">
              <a:buFont typeface="Wingdings" pitchFamily="2" charset="2"/>
              <a:buChar char="v"/>
            </a:pPr>
            <a:r>
              <a:rPr lang="en" sz="2000" dirty="0">
                <a:solidFill>
                  <a:srgbClr val="FFFFFF"/>
                </a:solidFill>
              </a:rPr>
              <a:t>Europe has many different regions. The conditions for agricultural production vary. The different regions have specific production methods and culinary traditions. The EU plays a major role in enhancing high quality attributes. </a:t>
            </a:r>
            <a:endParaRPr lang="en" sz="2000" dirty="0">
              <a:solidFill>
                <a:srgbClr val="FFFFFF"/>
              </a:solidFill>
              <a:effectLst/>
            </a:endParaRPr>
          </a:p>
        </p:txBody>
      </p:sp>
    </p:spTree>
    <p:extLst>
      <p:ext uri="{BB962C8B-B14F-4D97-AF65-F5344CB8AC3E}">
        <p14:creationId xmlns:p14="http://schemas.microsoft.com/office/powerpoint/2010/main" val="3494850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847F1F1-E0E6-6F4C-BD70-083374662A70}"/>
              </a:ext>
            </a:extLst>
          </p:cNvPr>
          <p:cNvSpPr>
            <a:spLocks noGrp="1"/>
          </p:cNvSpPr>
          <p:nvPr>
            <p:ph type="title"/>
          </p:nvPr>
        </p:nvSpPr>
        <p:spPr>
          <a:xfrm>
            <a:off x="793662" y="386930"/>
            <a:ext cx="10066122" cy="1298448"/>
          </a:xfrm>
        </p:spPr>
        <p:txBody>
          <a:bodyPr anchor="b">
            <a:normAutofit/>
          </a:bodyPr>
          <a:lstStyle/>
          <a:p>
            <a:r>
              <a:rPr lang="en" b="1"/>
              <a:t>A CONSTANT SEARCH FOR IMPROVEMENT </a:t>
            </a:r>
            <a:endParaRPr lang="tr-TR" dirty="0"/>
          </a:p>
        </p:txBody>
      </p:sp>
      <p:sp>
        <p:nvSpPr>
          <p:cNvPr id="16"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EEF0E3B3-8F7C-0046-AA5C-BF3C19512F6A}"/>
              </a:ext>
            </a:extLst>
          </p:cNvPr>
          <p:cNvSpPr>
            <a:spLocks noGrp="1"/>
          </p:cNvSpPr>
          <p:nvPr>
            <p:ph idx="1"/>
          </p:nvPr>
        </p:nvSpPr>
        <p:spPr>
          <a:xfrm>
            <a:off x="264336" y="2484256"/>
            <a:ext cx="5150277" cy="3986814"/>
          </a:xfrm>
        </p:spPr>
        <p:txBody>
          <a:bodyPr anchor="ctr">
            <a:normAutofit lnSpcReduction="10000"/>
          </a:bodyPr>
          <a:lstStyle/>
          <a:p>
            <a:pPr marL="0" indent="0" algn="ctr">
              <a:buNone/>
            </a:pPr>
            <a:r>
              <a:rPr lang="en" sz="1800" dirty="0"/>
              <a:t>Efforts to improve food quality have always been part of the CAP, going back to the development of wine quality labelling in the 1980s, and taken forward in the olive oil and fruit and vegetables </a:t>
            </a:r>
            <a:r>
              <a:rPr lang="tr-TR" sz="1800" dirty="0" err="1"/>
              <a:t>sectors</a:t>
            </a:r>
            <a:r>
              <a:rPr lang="tr-TR" sz="1800" dirty="0"/>
              <a:t>. </a:t>
            </a:r>
            <a:endParaRPr lang="tr-TR" sz="1800" dirty="0">
              <a:effectLst/>
            </a:endParaRPr>
          </a:p>
          <a:p>
            <a:pPr marL="0" indent="0" algn="ctr">
              <a:buNone/>
            </a:pPr>
            <a:r>
              <a:rPr lang="en" sz="1800" b="1" dirty="0"/>
              <a:t>In all areas of the CAP efforts are being made to improve food quality. Examples of such measures are: </a:t>
            </a:r>
          </a:p>
          <a:p>
            <a:pPr algn="ctr">
              <a:buFont typeface="Wingdings" pitchFamily="2" charset="2"/>
              <a:buChar char="Ø"/>
            </a:pPr>
            <a:r>
              <a:rPr lang="en" sz="1800" i="1" dirty="0"/>
              <a:t>Beef cattle identification systems and labelling rules, designed to allow full traceability of meat from retail outlet back to the farm of origin; </a:t>
            </a:r>
            <a:endParaRPr lang="en" sz="1800" i="1" dirty="0">
              <a:effectLst/>
            </a:endParaRPr>
          </a:p>
          <a:p>
            <a:pPr algn="ctr">
              <a:buFont typeface="Wingdings" pitchFamily="2" charset="2"/>
              <a:buChar char="Ø"/>
            </a:pPr>
            <a:r>
              <a:rPr lang="en" sz="1800" i="1" dirty="0"/>
              <a:t>Financial incentives available under rural development policy for farmers to improve product quality; </a:t>
            </a:r>
            <a:endParaRPr lang="en" sz="1800" i="1" dirty="0">
              <a:effectLst/>
            </a:endParaRPr>
          </a:p>
          <a:p>
            <a:pPr algn="ctr">
              <a:buFont typeface="Wingdings" pitchFamily="2" charset="2"/>
              <a:buChar char="Ø"/>
            </a:pPr>
            <a:r>
              <a:rPr lang="en" sz="1800" i="1" dirty="0"/>
              <a:t>Specific encouragement for conversion to organic farming. </a:t>
            </a:r>
            <a:endParaRPr lang="en" sz="1400" dirty="0">
              <a:effectLst/>
            </a:endParaRPr>
          </a:p>
          <a:p>
            <a:endParaRPr lang="tr-TR" sz="1400" dirty="0"/>
          </a:p>
        </p:txBody>
      </p:sp>
      <p:pic>
        <p:nvPicPr>
          <p:cNvPr id="4" name="Resim 3">
            <a:extLst>
              <a:ext uri="{FF2B5EF4-FFF2-40B4-BE49-F238E27FC236}">
                <a16:creationId xmlns:a16="http://schemas.microsoft.com/office/drawing/2014/main" id="{380096BE-5376-7347-8865-E6C0B6568F1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540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7F510FC-FD9E-7041-AC93-66A1A31F3D94}"/>
              </a:ext>
            </a:extLst>
          </p:cNvPr>
          <p:cNvSpPr>
            <a:spLocks noGrp="1"/>
          </p:cNvSpPr>
          <p:nvPr>
            <p:ph type="title"/>
          </p:nvPr>
        </p:nvSpPr>
        <p:spPr/>
        <p:txBody>
          <a:bodyPr>
            <a:normAutofit/>
          </a:bodyPr>
          <a:lstStyle/>
          <a:p>
            <a:r>
              <a:rPr lang="en" sz="3600" b="1" dirty="0"/>
              <a:t>SPECIAL PRODUCTS HAVE SPECIAL CHARACTERISTICS </a:t>
            </a:r>
            <a:endParaRPr lang="tr-TR" dirty="0"/>
          </a:p>
        </p:txBody>
      </p:sp>
      <p:sp>
        <p:nvSpPr>
          <p:cNvPr id="3" name="İçerik Yer Tutucusu 2">
            <a:extLst>
              <a:ext uri="{FF2B5EF4-FFF2-40B4-BE49-F238E27FC236}">
                <a16:creationId xmlns:a16="http://schemas.microsoft.com/office/drawing/2014/main" id="{B667B3EA-E558-6740-874F-68E332A21B1E}"/>
              </a:ext>
            </a:extLst>
          </p:cNvPr>
          <p:cNvSpPr>
            <a:spLocks noGrp="1"/>
          </p:cNvSpPr>
          <p:nvPr>
            <p:ph idx="1"/>
          </p:nvPr>
        </p:nvSpPr>
        <p:spPr/>
        <p:txBody>
          <a:bodyPr/>
          <a:lstStyle/>
          <a:p>
            <a:pPr marL="0" indent="0" algn="ctr">
              <a:buNone/>
            </a:pPr>
            <a:r>
              <a:rPr lang="en" dirty="0"/>
              <a:t>The EU has developed three ‘quality logos’. </a:t>
            </a:r>
            <a:endParaRPr lang="en" dirty="0">
              <a:effectLst/>
            </a:endParaRPr>
          </a:p>
          <a:p>
            <a:pPr marL="0" indent="0">
              <a:buNone/>
            </a:pPr>
            <a:endParaRPr lang="tr-TR" dirty="0"/>
          </a:p>
        </p:txBody>
      </p:sp>
      <p:pic>
        <p:nvPicPr>
          <p:cNvPr id="4" name="Resim 3">
            <a:extLst>
              <a:ext uri="{FF2B5EF4-FFF2-40B4-BE49-F238E27FC236}">
                <a16:creationId xmlns:a16="http://schemas.microsoft.com/office/drawing/2014/main" id="{DD6588D9-8941-0843-9E64-4D8841760037}"/>
              </a:ext>
            </a:extLst>
          </p:cNvPr>
          <p:cNvPicPr>
            <a:picLocks noChangeAspect="1"/>
          </p:cNvPicPr>
          <p:nvPr/>
        </p:nvPicPr>
        <p:blipFill>
          <a:blip r:embed="rId2"/>
          <a:stretch>
            <a:fillRect/>
          </a:stretch>
        </p:blipFill>
        <p:spPr>
          <a:xfrm>
            <a:off x="-397784" y="2198078"/>
            <a:ext cx="5040123" cy="3113676"/>
          </a:xfrm>
          <a:prstGeom prst="rect">
            <a:avLst/>
          </a:prstGeom>
        </p:spPr>
      </p:pic>
      <p:sp>
        <p:nvSpPr>
          <p:cNvPr id="5" name="Metin kutusu 4">
            <a:extLst>
              <a:ext uri="{FF2B5EF4-FFF2-40B4-BE49-F238E27FC236}">
                <a16:creationId xmlns:a16="http://schemas.microsoft.com/office/drawing/2014/main" id="{A4A32FA2-C72D-564C-B42E-108A85A86C22}"/>
              </a:ext>
            </a:extLst>
          </p:cNvPr>
          <p:cNvSpPr txBox="1"/>
          <p:nvPr/>
        </p:nvSpPr>
        <p:spPr>
          <a:xfrm>
            <a:off x="515815" y="4994031"/>
            <a:ext cx="3270739" cy="2031325"/>
          </a:xfrm>
          <a:prstGeom prst="rect">
            <a:avLst/>
          </a:prstGeom>
          <a:noFill/>
        </p:spPr>
        <p:txBody>
          <a:bodyPr wrap="square" rtlCol="0">
            <a:spAutoFit/>
          </a:bodyPr>
          <a:lstStyle/>
          <a:p>
            <a:pPr algn="ctr"/>
            <a:r>
              <a:rPr lang="en" b="1" i="1" dirty="0"/>
              <a:t>PDO </a:t>
            </a:r>
            <a:r>
              <a:rPr lang="en" dirty="0"/>
              <a:t>logo must have proven characteristics which can result solely from the terrain and abilities of producers in the region of production with which it is associated. </a:t>
            </a:r>
            <a:endParaRPr lang="en" dirty="0">
              <a:effectLst/>
            </a:endParaRPr>
          </a:p>
          <a:p>
            <a:endParaRPr lang="tr-TR" dirty="0"/>
          </a:p>
        </p:txBody>
      </p:sp>
      <p:pic>
        <p:nvPicPr>
          <p:cNvPr id="6" name="Resim 5">
            <a:extLst>
              <a:ext uri="{FF2B5EF4-FFF2-40B4-BE49-F238E27FC236}">
                <a16:creationId xmlns:a16="http://schemas.microsoft.com/office/drawing/2014/main" id="{0CC298C2-2791-1241-9231-D97321E2C878}"/>
              </a:ext>
            </a:extLst>
          </p:cNvPr>
          <p:cNvPicPr>
            <a:picLocks noChangeAspect="1"/>
          </p:cNvPicPr>
          <p:nvPr/>
        </p:nvPicPr>
        <p:blipFill>
          <a:blip r:embed="rId3"/>
          <a:stretch>
            <a:fillRect/>
          </a:stretch>
        </p:blipFill>
        <p:spPr>
          <a:xfrm>
            <a:off x="3449993" y="2274135"/>
            <a:ext cx="4856660" cy="3037619"/>
          </a:xfrm>
          <a:prstGeom prst="rect">
            <a:avLst/>
          </a:prstGeom>
        </p:spPr>
      </p:pic>
      <p:sp>
        <p:nvSpPr>
          <p:cNvPr id="8" name="Metin kutusu 7">
            <a:extLst>
              <a:ext uri="{FF2B5EF4-FFF2-40B4-BE49-F238E27FC236}">
                <a16:creationId xmlns:a16="http://schemas.microsoft.com/office/drawing/2014/main" id="{1E9B981E-F231-1646-BFB8-670002C1DE1B}"/>
              </a:ext>
            </a:extLst>
          </p:cNvPr>
          <p:cNvSpPr txBox="1"/>
          <p:nvPr/>
        </p:nvSpPr>
        <p:spPr>
          <a:xfrm>
            <a:off x="4313292" y="5023939"/>
            <a:ext cx="3130062" cy="2031325"/>
          </a:xfrm>
          <a:prstGeom prst="rect">
            <a:avLst/>
          </a:prstGeom>
          <a:noFill/>
        </p:spPr>
        <p:txBody>
          <a:bodyPr wrap="square" rtlCol="0">
            <a:spAutoFit/>
          </a:bodyPr>
          <a:lstStyle/>
          <a:p>
            <a:pPr algn="ctr"/>
            <a:r>
              <a:rPr lang="en" b="1" i="1" dirty="0"/>
              <a:t>PGI</a:t>
            </a:r>
            <a:r>
              <a:rPr lang="en" dirty="0"/>
              <a:t> logo has a specific characteristic or reputation associating it with a given area, and at least one stage in the production process is carried out in that area. </a:t>
            </a:r>
            <a:endParaRPr lang="en" dirty="0">
              <a:effectLst/>
            </a:endParaRPr>
          </a:p>
          <a:p>
            <a:endParaRPr lang="tr-TR" dirty="0"/>
          </a:p>
        </p:txBody>
      </p:sp>
      <p:pic>
        <p:nvPicPr>
          <p:cNvPr id="9" name="Resim 8">
            <a:extLst>
              <a:ext uri="{FF2B5EF4-FFF2-40B4-BE49-F238E27FC236}">
                <a16:creationId xmlns:a16="http://schemas.microsoft.com/office/drawing/2014/main" id="{4870806C-CB6B-6141-83A0-16CAB5451BEE}"/>
              </a:ext>
            </a:extLst>
          </p:cNvPr>
          <p:cNvPicPr>
            <a:picLocks noChangeAspect="1"/>
          </p:cNvPicPr>
          <p:nvPr/>
        </p:nvPicPr>
        <p:blipFill>
          <a:blip r:embed="rId4"/>
          <a:stretch>
            <a:fillRect/>
          </a:stretch>
        </p:blipFill>
        <p:spPr>
          <a:xfrm>
            <a:off x="8193656" y="2790092"/>
            <a:ext cx="2093485" cy="2093485"/>
          </a:xfrm>
          <a:prstGeom prst="rect">
            <a:avLst/>
          </a:prstGeom>
        </p:spPr>
      </p:pic>
      <p:sp>
        <p:nvSpPr>
          <p:cNvPr id="10" name="Metin kutusu 9">
            <a:extLst>
              <a:ext uri="{FF2B5EF4-FFF2-40B4-BE49-F238E27FC236}">
                <a16:creationId xmlns:a16="http://schemas.microsoft.com/office/drawing/2014/main" id="{EF0901C2-BAA8-FC4C-91D9-49FE3F75D2F5}"/>
              </a:ext>
            </a:extLst>
          </p:cNvPr>
          <p:cNvSpPr txBox="1"/>
          <p:nvPr/>
        </p:nvSpPr>
        <p:spPr>
          <a:xfrm>
            <a:off x="8018229" y="5081284"/>
            <a:ext cx="2883877" cy="1754326"/>
          </a:xfrm>
          <a:prstGeom prst="rect">
            <a:avLst/>
          </a:prstGeom>
          <a:noFill/>
        </p:spPr>
        <p:txBody>
          <a:bodyPr wrap="square" rtlCol="0">
            <a:spAutoFit/>
          </a:bodyPr>
          <a:lstStyle/>
          <a:p>
            <a:pPr algn="ctr"/>
            <a:r>
              <a:rPr lang="en" b="1" i="1" dirty="0"/>
              <a:t>TSG</a:t>
            </a:r>
            <a:r>
              <a:rPr lang="en" dirty="0"/>
              <a:t> logo is used for products with distinctive features and which either have traditional ingredients or are made using traditional methods. </a:t>
            </a:r>
            <a:endParaRPr lang="en" dirty="0">
              <a:effectLst/>
            </a:endParaRPr>
          </a:p>
          <a:p>
            <a:endParaRPr lang="tr-TR" dirty="0"/>
          </a:p>
        </p:txBody>
      </p:sp>
    </p:spTree>
    <p:extLst>
      <p:ext uri="{BB962C8B-B14F-4D97-AF65-F5344CB8AC3E}">
        <p14:creationId xmlns:p14="http://schemas.microsoft.com/office/powerpoint/2010/main" val="197606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A9A44E7-E979-4844-8D51-87831C6E615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Unvan 1">
            <a:extLst>
              <a:ext uri="{FF2B5EF4-FFF2-40B4-BE49-F238E27FC236}">
                <a16:creationId xmlns:a16="http://schemas.microsoft.com/office/drawing/2014/main" id="{81A89342-B002-9549-BD5D-C323B09CB8E5}"/>
              </a:ext>
            </a:extLst>
          </p:cNvPr>
          <p:cNvSpPr>
            <a:spLocks noGrp="1"/>
          </p:cNvSpPr>
          <p:nvPr>
            <p:ph type="title"/>
          </p:nvPr>
        </p:nvSpPr>
        <p:spPr>
          <a:xfrm>
            <a:off x="709448" y="1913950"/>
            <a:ext cx="4204137" cy="1342754"/>
          </a:xfrm>
        </p:spPr>
        <p:txBody>
          <a:bodyPr>
            <a:normAutofit/>
          </a:bodyPr>
          <a:lstStyle/>
          <a:p>
            <a:pPr algn="ctr"/>
            <a:r>
              <a:rPr lang="en" sz="2800" b="1" dirty="0"/>
              <a:t>The advantages of protecting quality indications </a:t>
            </a:r>
            <a:endParaRPr lang="tr-TR" sz="28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D6F71043-B0E1-734A-B03C-B5F556F62389}"/>
              </a:ext>
            </a:extLst>
          </p:cNvPr>
          <p:cNvSpPr>
            <a:spLocks noGrp="1"/>
          </p:cNvSpPr>
          <p:nvPr>
            <p:ph idx="1"/>
          </p:nvPr>
        </p:nvSpPr>
        <p:spPr>
          <a:xfrm>
            <a:off x="525516" y="3417573"/>
            <a:ext cx="4593021" cy="2619839"/>
          </a:xfrm>
        </p:spPr>
        <p:txBody>
          <a:bodyPr anchor="ctr">
            <a:normAutofit/>
          </a:bodyPr>
          <a:lstStyle/>
          <a:p>
            <a:pPr>
              <a:buFont typeface="Wingdings" pitchFamily="2" charset="2"/>
              <a:buChar char="ü"/>
            </a:pPr>
            <a:r>
              <a:rPr lang="en" sz="1800" dirty="0"/>
              <a:t>Offer guarantees for consumers about origin and methods of production; </a:t>
            </a:r>
          </a:p>
          <a:p>
            <a:pPr>
              <a:buFont typeface="Wingdings" pitchFamily="2" charset="2"/>
              <a:buChar char="ü"/>
            </a:pPr>
            <a:r>
              <a:rPr lang="en" sz="1800" dirty="0"/>
              <a:t>Deliver effective marketing messages about high value-added products; </a:t>
            </a:r>
          </a:p>
          <a:p>
            <a:pPr>
              <a:buFont typeface="Wingdings" pitchFamily="2" charset="2"/>
              <a:buChar char="ü"/>
            </a:pPr>
            <a:r>
              <a:rPr lang="en" sz="1800" dirty="0"/>
              <a:t>Underpin rural businesses producing quality products by protecting the label against fraudulent imitation. </a:t>
            </a:r>
          </a:p>
          <a:p>
            <a:pPr>
              <a:buFont typeface="Wingdings" pitchFamily="2" charset="2"/>
              <a:buChar char="ü"/>
            </a:pPr>
            <a:endParaRPr lang="en" sz="1800" dirty="0"/>
          </a:p>
          <a:p>
            <a:pPr>
              <a:buFont typeface="Wingdings" pitchFamily="2" charset="2"/>
              <a:buChar char="ü"/>
            </a:pPr>
            <a:endParaRPr lang="tr-TR" sz="1800" dirty="0"/>
          </a:p>
        </p:txBody>
      </p:sp>
      <p:sp>
        <p:nvSpPr>
          <p:cNvPr id="4" name="Metin kutusu 3">
            <a:extLst>
              <a:ext uri="{FF2B5EF4-FFF2-40B4-BE49-F238E27FC236}">
                <a16:creationId xmlns:a16="http://schemas.microsoft.com/office/drawing/2014/main" id="{708317DD-1BD9-DD40-BD12-99DE0A417408}"/>
              </a:ext>
            </a:extLst>
          </p:cNvPr>
          <p:cNvSpPr txBox="1"/>
          <p:nvPr/>
        </p:nvSpPr>
        <p:spPr>
          <a:xfrm>
            <a:off x="6852138" y="1969968"/>
            <a:ext cx="4501662" cy="41395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600"/>
              </a:spcAft>
            </a:pPr>
            <a:r>
              <a:rPr lang="en" sz="2400" b="1" i="1" dirty="0"/>
              <a:t>By 2017</a:t>
            </a:r>
            <a:r>
              <a:rPr lang="en" sz="2400" dirty="0"/>
              <a:t>, the EU had registered nearly </a:t>
            </a:r>
            <a:r>
              <a:rPr lang="en" sz="2400" b="1" i="1" dirty="0"/>
              <a:t>3350 </a:t>
            </a:r>
            <a:r>
              <a:rPr lang="en" sz="2400" dirty="0"/>
              <a:t>geographical indications, designations of origin and traditional </a:t>
            </a:r>
            <a:r>
              <a:rPr lang="en" sz="2400" dirty="0" err="1"/>
              <a:t>speciality</a:t>
            </a:r>
            <a:r>
              <a:rPr lang="en" sz="2400" dirty="0"/>
              <a:t> guaranteed products. In addition over than 3000 </a:t>
            </a:r>
            <a:r>
              <a:rPr lang="en" sz="2400" b="1" i="1" dirty="0"/>
              <a:t>geographical indications</a:t>
            </a:r>
            <a:r>
              <a:rPr lang="en" sz="2400" dirty="0"/>
              <a:t> for wines and spirits originating in the EU and in third countries are protected on the EU market. </a:t>
            </a:r>
            <a:endParaRPr lang="en" sz="2400" dirty="0">
              <a:effectLst/>
            </a:endParaRPr>
          </a:p>
          <a:p>
            <a:pPr>
              <a:spcAft>
                <a:spcPts val="600"/>
              </a:spcAft>
            </a:pPr>
            <a:endParaRPr lang="tr-TR" dirty="0"/>
          </a:p>
        </p:txBody>
      </p:sp>
    </p:spTree>
    <p:extLst>
      <p:ext uri="{BB962C8B-B14F-4D97-AF65-F5344CB8AC3E}">
        <p14:creationId xmlns:p14="http://schemas.microsoft.com/office/powerpoint/2010/main" val="434683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10FB660-EA84-C243-9A52-FAE48112C30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Unvan 1">
            <a:extLst>
              <a:ext uri="{FF2B5EF4-FFF2-40B4-BE49-F238E27FC236}">
                <a16:creationId xmlns:a16="http://schemas.microsoft.com/office/drawing/2014/main" id="{083BFE66-42F5-0947-98ED-9C9A53D0E446}"/>
              </a:ext>
            </a:extLst>
          </p:cNvPr>
          <p:cNvSpPr>
            <a:spLocks noGrp="1"/>
          </p:cNvSpPr>
          <p:nvPr>
            <p:ph type="title"/>
          </p:nvPr>
        </p:nvSpPr>
        <p:spPr>
          <a:xfrm>
            <a:off x="709448" y="1913950"/>
            <a:ext cx="4204137" cy="1342754"/>
          </a:xfrm>
        </p:spPr>
        <p:txBody>
          <a:bodyPr>
            <a:normAutofit/>
          </a:bodyPr>
          <a:lstStyle/>
          <a:p>
            <a:pPr algn="ctr"/>
            <a:r>
              <a:rPr lang="en" sz="3600" b="1"/>
              <a:t>TAKING CARE OF THE COUNTRYSIDE </a:t>
            </a:r>
            <a:endParaRPr lang="tr-TR" sz="360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AE26312-EC29-9441-89BF-0C6D96C1AD18}"/>
              </a:ext>
            </a:extLst>
          </p:cNvPr>
          <p:cNvSpPr>
            <a:spLocks noGrp="1"/>
          </p:cNvSpPr>
          <p:nvPr>
            <p:ph idx="1"/>
          </p:nvPr>
        </p:nvSpPr>
        <p:spPr>
          <a:xfrm>
            <a:off x="487183" y="3601297"/>
            <a:ext cx="4648665" cy="3309457"/>
          </a:xfrm>
        </p:spPr>
        <p:txBody>
          <a:bodyPr anchor="ctr">
            <a:normAutofit lnSpcReduction="10000"/>
          </a:bodyPr>
          <a:lstStyle/>
          <a:p>
            <a:pPr marL="0" indent="0" algn="ctr">
              <a:buNone/>
            </a:pPr>
            <a:r>
              <a:rPr lang="en" sz="1800" b="1" i="1" dirty="0"/>
              <a:t>Rural areas cover 90 %</a:t>
            </a:r>
            <a:r>
              <a:rPr lang="en" sz="1800" dirty="0"/>
              <a:t> of the EU territory, of which more than half is farmed. This fact alone highlights the importance of farming for the EU’s natural environment. </a:t>
            </a:r>
          </a:p>
          <a:p>
            <a:pPr marL="0" indent="0" algn="ctr">
              <a:buNone/>
            </a:pPr>
            <a:r>
              <a:rPr lang="en" sz="1800" i="1" dirty="0" err="1"/>
              <a:t>Agro</a:t>
            </a:r>
            <a:r>
              <a:rPr lang="en" sz="1800" i="1" dirty="0"/>
              <a:t>-environment schemes have been supported by the EU since they were introduced in by the CAP reforms of 1992. </a:t>
            </a:r>
            <a:r>
              <a:rPr lang="en" sz="1800" dirty="0"/>
              <a:t>In this context, </a:t>
            </a:r>
            <a:r>
              <a:rPr lang="en" sz="1800" b="1" i="1" dirty="0"/>
              <a:t>aids may be paid to farmers who sign up voluntarily to </a:t>
            </a:r>
            <a:r>
              <a:rPr lang="en" sz="1800" b="1" i="1" dirty="0" err="1"/>
              <a:t>agro</a:t>
            </a:r>
            <a:r>
              <a:rPr lang="en" sz="1800" b="1" i="1" dirty="0"/>
              <a:t>-environment commitments for a minimum period of five years. </a:t>
            </a:r>
            <a:r>
              <a:rPr lang="en" sz="1800" dirty="0"/>
              <a:t>Longer periods may be set for certain types of commitment, depending on their environmental effects. </a:t>
            </a:r>
            <a:endParaRPr lang="en" sz="1800" dirty="0">
              <a:effectLst/>
            </a:endParaRPr>
          </a:p>
          <a:p>
            <a:pPr marL="0" indent="0">
              <a:buNone/>
            </a:pPr>
            <a:endParaRPr lang="en" sz="1500" dirty="0">
              <a:effectLst/>
            </a:endParaRPr>
          </a:p>
          <a:p>
            <a:pPr marL="0" indent="0">
              <a:buNone/>
            </a:pPr>
            <a:endParaRPr lang="tr-TR" sz="1500" dirty="0"/>
          </a:p>
        </p:txBody>
      </p:sp>
    </p:spTree>
    <p:extLst>
      <p:ext uri="{BB962C8B-B14F-4D97-AF65-F5344CB8AC3E}">
        <p14:creationId xmlns:p14="http://schemas.microsoft.com/office/powerpoint/2010/main" val="299074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5DEF141F-51C8-5240-9638-1058BEF919F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3671" y="-1"/>
            <a:ext cx="11588329" cy="6857999"/>
          </a:xfrm>
          <a:prstGeom prst="rect">
            <a:avLst/>
          </a:prstGeom>
        </p:spPr>
      </p:pic>
      <p:sp>
        <p:nvSpPr>
          <p:cNvPr id="11"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578BCE8C-55D1-9348-8CA0-CA699AD88DBC}"/>
              </a:ext>
            </a:extLst>
          </p:cNvPr>
          <p:cNvSpPr>
            <a:spLocks noGrp="1"/>
          </p:cNvSpPr>
          <p:nvPr>
            <p:ph type="title"/>
          </p:nvPr>
        </p:nvSpPr>
        <p:spPr>
          <a:xfrm>
            <a:off x="1166649" y="721805"/>
            <a:ext cx="3874686" cy="2147520"/>
          </a:xfrm>
        </p:spPr>
        <p:txBody>
          <a:bodyPr>
            <a:normAutofit/>
          </a:bodyPr>
          <a:lstStyle/>
          <a:p>
            <a:r>
              <a:rPr lang="tr-TR" b="1">
                <a:solidFill>
                  <a:schemeClr val="bg1"/>
                </a:solidFill>
              </a:rPr>
              <a:t>A CLEANER ENVIRONMENT </a:t>
            </a:r>
            <a:endParaRPr lang="tr-TR">
              <a:solidFill>
                <a:schemeClr val="bg1"/>
              </a:solidFill>
            </a:endParaRP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B17BBAB4-1F14-9441-85C3-9C62B5130F52}"/>
              </a:ext>
            </a:extLst>
          </p:cNvPr>
          <p:cNvSpPr>
            <a:spLocks noGrp="1"/>
          </p:cNvSpPr>
          <p:nvPr>
            <p:ph idx="1"/>
          </p:nvPr>
        </p:nvSpPr>
        <p:spPr>
          <a:xfrm>
            <a:off x="1166649" y="3379979"/>
            <a:ext cx="3964749" cy="3720068"/>
          </a:xfrm>
        </p:spPr>
        <p:txBody>
          <a:bodyPr anchor="ctr">
            <a:normAutofit fontScale="92500" lnSpcReduction="20000"/>
          </a:bodyPr>
          <a:lstStyle/>
          <a:p>
            <a:pPr marL="0" indent="0" algn="ctr">
              <a:buNone/>
            </a:pPr>
            <a:r>
              <a:rPr lang="en" sz="1800" dirty="0">
                <a:solidFill>
                  <a:schemeClr val="bg1"/>
                </a:solidFill>
              </a:rPr>
              <a:t>The EU tries to help the environment by: </a:t>
            </a:r>
          </a:p>
          <a:p>
            <a:pPr algn="ctr">
              <a:buFont typeface="Wingdings" pitchFamily="2" charset="2"/>
              <a:buChar char="q"/>
            </a:pPr>
            <a:r>
              <a:rPr lang="en" sz="1800" b="1" i="1" dirty="0">
                <a:solidFill>
                  <a:schemeClr val="bg1"/>
                </a:solidFill>
              </a:rPr>
              <a:t>Offering financial assistance to farmers who agree to adapt their agricultural practices; </a:t>
            </a:r>
            <a:r>
              <a:rPr lang="en" sz="1800" dirty="0">
                <a:solidFill>
                  <a:schemeClr val="bg1"/>
                </a:solidFill>
              </a:rPr>
              <a:t>(in particular by reducing the number of inputs they use or the number of animals per hectare of land, leaving field boundaries uncultivated etc.)</a:t>
            </a:r>
          </a:p>
          <a:p>
            <a:pPr algn="ctr">
              <a:buFont typeface="Wingdings" pitchFamily="2" charset="2"/>
              <a:buChar char="q"/>
            </a:pPr>
            <a:r>
              <a:rPr lang="en" sz="1800" b="1" i="1" dirty="0">
                <a:solidFill>
                  <a:schemeClr val="bg1"/>
                </a:solidFill>
              </a:rPr>
              <a:t>Helping with the cost of nature conservation;</a:t>
            </a:r>
          </a:p>
          <a:p>
            <a:pPr algn="ctr">
              <a:buFont typeface="Wingdings" pitchFamily="2" charset="2"/>
              <a:buChar char="q"/>
            </a:pPr>
            <a:r>
              <a:rPr lang="en" sz="1800" b="1" i="1" dirty="0">
                <a:solidFill>
                  <a:schemeClr val="bg1"/>
                </a:solidFill>
              </a:rPr>
              <a:t>Insisting that farmers must respect environmental laws </a:t>
            </a:r>
            <a:r>
              <a:rPr lang="en" sz="1800" dirty="0">
                <a:solidFill>
                  <a:schemeClr val="bg1"/>
                </a:solidFill>
              </a:rPr>
              <a:t>(laws on food safety and public, animal and plant health) and </a:t>
            </a:r>
            <a:r>
              <a:rPr lang="en" sz="1800" b="1" i="1" dirty="0">
                <a:solidFill>
                  <a:schemeClr val="bg1"/>
                </a:solidFill>
              </a:rPr>
              <a:t>look after their land properly if they wish to qualify for direct income payments. </a:t>
            </a:r>
            <a:endParaRPr lang="en" sz="1800" b="1" i="1" dirty="0">
              <a:solidFill>
                <a:schemeClr val="bg1"/>
              </a:solidFill>
              <a:effectLst/>
            </a:endParaRPr>
          </a:p>
          <a:p>
            <a:pPr>
              <a:buFont typeface="Wingdings" pitchFamily="2" charset="2"/>
              <a:buChar char="q"/>
            </a:pPr>
            <a:endParaRPr lang="en" sz="1400" dirty="0">
              <a:solidFill>
                <a:schemeClr val="bg1"/>
              </a:solidFill>
            </a:endParaRPr>
          </a:p>
          <a:p>
            <a:pPr>
              <a:buFont typeface="Wingdings" pitchFamily="2" charset="2"/>
              <a:buChar char="q"/>
            </a:pPr>
            <a:endParaRPr lang="en" sz="1400" dirty="0">
              <a:solidFill>
                <a:schemeClr val="bg1"/>
              </a:solidFill>
              <a:effectLst/>
            </a:endParaRPr>
          </a:p>
          <a:p>
            <a:pPr>
              <a:buFont typeface="Wingdings" pitchFamily="2" charset="2"/>
              <a:buChar char="q"/>
            </a:pPr>
            <a:endParaRPr lang="en" sz="1400" dirty="0">
              <a:solidFill>
                <a:schemeClr val="bg1"/>
              </a:solidFill>
            </a:endParaRPr>
          </a:p>
          <a:p>
            <a:pPr>
              <a:buFont typeface="Wingdings" pitchFamily="2" charset="2"/>
              <a:buChar char="q"/>
            </a:pPr>
            <a:endParaRPr lang="en" sz="1400" dirty="0">
              <a:solidFill>
                <a:schemeClr val="bg1"/>
              </a:solidFill>
              <a:effectLst/>
            </a:endParaRPr>
          </a:p>
          <a:p>
            <a:pPr>
              <a:buFont typeface="Wingdings" pitchFamily="2" charset="2"/>
              <a:buChar char="q"/>
            </a:pPr>
            <a:endParaRPr lang="en" sz="1400" dirty="0">
              <a:solidFill>
                <a:schemeClr val="bg1"/>
              </a:solidFill>
              <a:effectLst/>
            </a:endParaRPr>
          </a:p>
          <a:p>
            <a:endParaRPr lang="tr-TR" sz="1400" dirty="0">
              <a:solidFill>
                <a:schemeClr val="bg1"/>
              </a:solidFill>
            </a:endParaRPr>
          </a:p>
        </p:txBody>
      </p:sp>
    </p:spTree>
    <p:extLst>
      <p:ext uri="{BB962C8B-B14F-4D97-AF65-F5344CB8AC3E}">
        <p14:creationId xmlns:p14="http://schemas.microsoft.com/office/powerpoint/2010/main" val="211149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033CA7A-1C71-FF41-9136-684507E455F3}"/>
              </a:ext>
            </a:extLst>
          </p:cNvPr>
          <p:cNvSpPr>
            <a:spLocks noGrp="1"/>
          </p:cNvSpPr>
          <p:nvPr>
            <p:ph type="ctrTitle"/>
          </p:nvPr>
        </p:nvSpPr>
        <p:spPr>
          <a:xfrm>
            <a:off x="4965430" y="629268"/>
            <a:ext cx="6586491" cy="1286160"/>
          </a:xfrm>
        </p:spPr>
        <p:txBody>
          <a:bodyPr vert="horz" lIns="91440" tIns="45720" rIns="91440" bIns="45720" rtlCol="0" anchor="b">
            <a:normAutofit/>
          </a:bodyPr>
          <a:lstStyle/>
          <a:p>
            <a:pPr algn="l"/>
            <a:r>
              <a:rPr lang="en-US" sz="4100" b="1"/>
              <a:t>THE CHARACTERISTICS OF EUROPEAN AGRICULTURE </a:t>
            </a:r>
            <a:endParaRPr lang="en-US" sz="4100"/>
          </a:p>
        </p:txBody>
      </p:sp>
      <p:sp>
        <p:nvSpPr>
          <p:cNvPr id="3" name="Alt Başlık 2">
            <a:extLst>
              <a:ext uri="{FF2B5EF4-FFF2-40B4-BE49-F238E27FC236}">
                <a16:creationId xmlns:a16="http://schemas.microsoft.com/office/drawing/2014/main" id="{52B9C11E-FD09-604B-978D-B22E67436E24}"/>
              </a:ext>
            </a:extLst>
          </p:cNvPr>
          <p:cNvSpPr>
            <a:spLocks noGrp="1"/>
          </p:cNvSpPr>
          <p:nvPr>
            <p:ph type="subTitle" idx="1"/>
          </p:nvPr>
        </p:nvSpPr>
        <p:spPr>
          <a:xfrm>
            <a:off x="4965431" y="2438401"/>
            <a:ext cx="6586489" cy="3434862"/>
          </a:xfrm>
        </p:spPr>
        <p:txBody>
          <a:bodyPr vert="horz" lIns="91440" tIns="45720" rIns="91440" bIns="45720" rtlCol="0">
            <a:noAutofit/>
          </a:bodyPr>
          <a:lstStyle/>
          <a:p>
            <a:pPr marL="514350" indent="-228600" algn="l">
              <a:buFont typeface="Arial" panose="020B0604020202020204" pitchFamily="34" charset="0"/>
              <a:buChar char="•"/>
            </a:pPr>
            <a:r>
              <a:rPr lang="en-US" dirty="0"/>
              <a:t>Europe is both a </a:t>
            </a:r>
            <a:r>
              <a:rPr lang="en-US" b="1" dirty="0"/>
              <a:t>major exporter </a:t>
            </a:r>
            <a:r>
              <a:rPr lang="en-US" dirty="0"/>
              <a:t>and the world’s </a:t>
            </a:r>
            <a:r>
              <a:rPr lang="en-US" b="1" dirty="0"/>
              <a:t>largest importer</a:t>
            </a:r>
            <a:r>
              <a:rPr lang="en-US" dirty="0"/>
              <a:t> of food, mainly from developing countries; </a:t>
            </a:r>
          </a:p>
          <a:p>
            <a:pPr marL="514350" indent="-228600" algn="l">
              <a:buFont typeface="Arial" panose="020B0604020202020204" pitchFamily="34" charset="0"/>
              <a:buChar char="•"/>
            </a:pPr>
            <a:r>
              <a:rPr lang="en-US" dirty="0"/>
              <a:t>The European farming sector uses safe, clean, environmentally friendly production methods providing quality products </a:t>
            </a:r>
            <a:r>
              <a:rPr lang="en-US" b="1" i="1" dirty="0"/>
              <a:t>to meet consumers’ demands; </a:t>
            </a:r>
          </a:p>
          <a:p>
            <a:pPr marL="514350" indent="-228600" algn="l">
              <a:buFont typeface="Arial" panose="020B0604020202020204" pitchFamily="34" charset="0"/>
              <a:buChar char="•"/>
            </a:pPr>
            <a:r>
              <a:rPr lang="en-US" dirty="0"/>
              <a:t>The EU farming sector serves rural communities. Its role is not only to produce food but also </a:t>
            </a:r>
            <a:r>
              <a:rPr lang="en-US" b="1" i="1" dirty="0"/>
              <a:t>to guarantee the survival of the countryside as a place to live, work and visit. </a:t>
            </a:r>
          </a:p>
        </p:txBody>
      </p:sp>
      <p:pic>
        <p:nvPicPr>
          <p:cNvPr id="8" name="Resim 7">
            <a:extLst>
              <a:ext uri="{FF2B5EF4-FFF2-40B4-BE49-F238E27FC236}">
                <a16:creationId xmlns:a16="http://schemas.microsoft.com/office/drawing/2014/main" id="{B0385D32-1040-C243-A5D1-51A1C7CDA60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5"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FAB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10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Unvan 1">
            <a:extLst>
              <a:ext uri="{FF2B5EF4-FFF2-40B4-BE49-F238E27FC236}">
                <a16:creationId xmlns:a16="http://schemas.microsoft.com/office/drawing/2014/main" id="{399FE951-7AAF-624B-9BC4-3636238AD46A}"/>
              </a:ext>
            </a:extLst>
          </p:cNvPr>
          <p:cNvSpPr>
            <a:spLocks noGrp="1"/>
          </p:cNvSpPr>
          <p:nvPr>
            <p:ph type="title"/>
          </p:nvPr>
        </p:nvSpPr>
        <p:spPr>
          <a:xfrm>
            <a:off x="1047280" y="759805"/>
            <a:ext cx="10306520" cy="1325563"/>
          </a:xfrm>
        </p:spPr>
        <p:txBody>
          <a:bodyPr vert="horz" lIns="91440" tIns="45720" rIns="91440" bIns="45720" rtlCol="0" anchor="ctr">
            <a:normAutofit/>
          </a:bodyPr>
          <a:lstStyle/>
          <a:p>
            <a:pPr algn="ctr"/>
            <a:r>
              <a:rPr lang="en-US" sz="2800" i="1" dirty="0">
                <a:solidFill>
                  <a:srgbClr val="FFFFFF"/>
                </a:solidFill>
              </a:rPr>
              <a:t>Europe’s agricultural policy is determined at EU level by the governments of Member States and operated by the Member States </a:t>
            </a:r>
            <a:endParaRPr lang="en-US" sz="2800" dirty="0">
              <a:solidFill>
                <a:srgbClr val="FFFFFF"/>
              </a:solidFill>
            </a:endParaRPr>
          </a:p>
        </p:txBody>
      </p:sp>
      <p:sp>
        <p:nvSpPr>
          <p:cNvPr id="6" name="Metin kutusu 5">
            <a:extLst>
              <a:ext uri="{FF2B5EF4-FFF2-40B4-BE49-F238E27FC236}">
                <a16:creationId xmlns:a16="http://schemas.microsoft.com/office/drawing/2014/main" id="{29D5103B-BEEB-DC44-A766-26E6F2CCE6E0}"/>
              </a:ext>
            </a:extLst>
          </p:cNvPr>
          <p:cNvSpPr txBox="1"/>
          <p:nvPr/>
        </p:nvSpPr>
        <p:spPr>
          <a:xfrm>
            <a:off x="1389735" y="2758719"/>
            <a:ext cx="4053545" cy="3563159"/>
          </a:xfrm>
          <a:prstGeom prst="rect">
            <a:avLst/>
          </a:prstGeom>
        </p:spPr>
        <p:txBody>
          <a:bodyPr vert="horz" lIns="91440" tIns="45720" rIns="91440" bIns="45720" rtlCol="0">
            <a:normAutofit/>
          </a:bodyPr>
          <a:lstStyle/>
          <a:p>
            <a:pPr algn="ctr">
              <a:lnSpc>
                <a:spcPct val="90000"/>
              </a:lnSpc>
              <a:spcAft>
                <a:spcPts val="600"/>
              </a:spcAft>
            </a:pPr>
            <a:r>
              <a:rPr lang="en-US" sz="2800" i="1" dirty="0"/>
              <a:t>It is aimed at supporting farmers’ incomes while also encouraging them to produce high quality products demanded by the market </a:t>
            </a:r>
            <a:endParaRPr lang="en-US" sz="2800" i="1" dirty="0">
              <a:effectLst/>
            </a:endParaRPr>
          </a:p>
          <a:p>
            <a:pPr indent="-228600">
              <a:lnSpc>
                <a:spcPct val="90000"/>
              </a:lnSpc>
              <a:spcAft>
                <a:spcPts val="600"/>
              </a:spcAft>
              <a:buFont typeface="Arial" panose="020B0604020202020204" pitchFamily="34" charset="0"/>
              <a:buChar char="•"/>
            </a:pPr>
            <a:endParaRPr lang="en-US" sz="2400" dirty="0"/>
          </a:p>
        </p:txBody>
      </p:sp>
      <p:pic>
        <p:nvPicPr>
          <p:cNvPr id="9" name="İçerik Yer Tutucusu 8">
            <a:extLst>
              <a:ext uri="{FF2B5EF4-FFF2-40B4-BE49-F238E27FC236}">
                <a16:creationId xmlns:a16="http://schemas.microsoft.com/office/drawing/2014/main" id="{A6B9CF20-F882-E54D-90F0-A6AA73C8FD22}"/>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b="-1"/>
          <a:stretch/>
        </p:blipFill>
        <p:spPr>
          <a:xfrm>
            <a:off x="6098892" y="2492376"/>
            <a:ext cx="4802404" cy="3563372"/>
          </a:xfrm>
          <a:prstGeom prst="rect">
            <a:avLst/>
          </a:prstGeom>
        </p:spPr>
      </p:pic>
    </p:spTree>
    <p:extLst>
      <p:ext uri="{BB962C8B-B14F-4D97-AF65-F5344CB8AC3E}">
        <p14:creationId xmlns:p14="http://schemas.microsoft.com/office/powerpoint/2010/main" val="55317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6FC09A9-671D-924B-A394-15F8270657E3}"/>
              </a:ext>
            </a:extLst>
          </p:cNvPr>
          <p:cNvSpPr>
            <a:spLocks noGrp="1"/>
          </p:cNvSpPr>
          <p:nvPr>
            <p:ph type="title"/>
          </p:nvPr>
        </p:nvSpPr>
        <p:spPr>
          <a:xfrm>
            <a:off x="793662" y="386930"/>
            <a:ext cx="10066122" cy="1298448"/>
          </a:xfrm>
        </p:spPr>
        <p:txBody>
          <a:bodyPr anchor="b">
            <a:normAutofit/>
          </a:bodyPr>
          <a:lstStyle/>
          <a:p>
            <a:pPr algn="ctr"/>
            <a:r>
              <a:rPr lang="tr-TR" sz="4800" b="1" dirty="0"/>
              <a:t>THE FARMER’S ROLE </a:t>
            </a:r>
            <a:endParaRPr lang="tr-TR" sz="4800" dirty="0"/>
          </a:p>
        </p:txBody>
      </p:sp>
      <p:sp>
        <p:nvSpPr>
          <p:cNvPr id="77" name="Rectangle 7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240EDD9-BABD-8847-A5C7-4141A7705A9B}"/>
              </a:ext>
            </a:extLst>
          </p:cNvPr>
          <p:cNvSpPr>
            <a:spLocks noGrp="1"/>
          </p:cNvSpPr>
          <p:nvPr>
            <p:ph idx="1"/>
          </p:nvPr>
        </p:nvSpPr>
        <p:spPr>
          <a:xfrm>
            <a:off x="793661" y="2599509"/>
            <a:ext cx="4530898" cy="3639450"/>
          </a:xfrm>
        </p:spPr>
        <p:txBody>
          <a:bodyPr anchor="ctr">
            <a:normAutofit/>
          </a:bodyPr>
          <a:lstStyle/>
          <a:p>
            <a:pPr marL="0" indent="0" algn="ctr">
              <a:buNone/>
            </a:pPr>
            <a:r>
              <a:rPr lang="en" sz="1800" dirty="0"/>
              <a:t>Agriculture involves much more than the production of crops and animals for food consumption. </a:t>
            </a:r>
          </a:p>
          <a:p>
            <a:pPr marL="0" indent="0" algn="ctr">
              <a:buNone/>
            </a:pPr>
            <a:r>
              <a:rPr lang="en" sz="1800" dirty="0"/>
              <a:t>The complexity of their profession requires farmers to play many roles. </a:t>
            </a:r>
            <a:r>
              <a:rPr lang="en" sz="1800" b="1" i="1" dirty="0"/>
              <a:t>For most farmers it’s a way of life too. </a:t>
            </a:r>
          </a:p>
          <a:p>
            <a:pPr marL="0" indent="0" algn="ctr">
              <a:buNone/>
            </a:pPr>
            <a:endParaRPr lang="en" sz="1600" b="1" i="1" dirty="0">
              <a:effectLst/>
            </a:endParaRPr>
          </a:p>
          <a:p>
            <a:pPr marL="0" lvl="0" indent="0" algn="ctr" eaLnBrk="0" fontAlgn="base" hangingPunct="0">
              <a:spcBef>
                <a:spcPct val="0"/>
              </a:spcBef>
              <a:spcAft>
                <a:spcPct val="0"/>
              </a:spcAft>
              <a:buNone/>
            </a:pPr>
            <a:r>
              <a:rPr lang="en" sz="1800" b="1" i="1" dirty="0"/>
              <a:t>Most farms are small businesses, often family-run.</a:t>
            </a:r>
            <a:r>
              <a:rPr lang="en" sz="1800" dirty="0"/>
              <a:t> </a:t>
            </a:r>
            <a:r>
              <a:rPr lang="tr-TR" altLang="tr-TR" sz="1600" b="1" i="1" dirty="0" err="1">
                <a:latin typeface="Arial" panose="020B0604020202020204" pitchFamily="34" charset="0"/>
                <a:ea typeface="MyriadPro"/>
              </a:rPr>
              <a:t>They</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are</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the</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first</a:t>
            </a:r>
            <a:r>
              <a:rPr lang="tr-TR" altLang="tr-TR" sz="1600" b="1" i="1" dirty="0">
                <a:latin typeface="Arial" panose="020B0604020202020204" pitchFamily="34" charset="0"/>
                <a:ea typeface="MyriadPro"/>
              </a:rPr>
              <a:t> link in </a:t>
            </a:r>
            <a:r>
              <a:rPr lang="tr-TR" altLang="tr-TR" sz="1600" b="1" i="1" dirty="0" err="1">
                <a:latin typeface="Arial" panose="020B0604020202020204" pitchFamily="34" charset="0"/>
                <a:ea typeface="MyriadPro"/>
              </a:rPr>
              <a:t>the</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food</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chain</a:t>
            </a:r>
            <a:r>
              <a:rPr lang="tr-TR" altLang="tr-TR" sz="1600" b="1" i="1" dirty="0">
                <a:latin typeface="Arial" panose="020B0604020202020204" pitchFamily="34" charset="0"/>
                <a:ea typeface="MyriadPro"/>
              </a:rPr>
              <a:t>,</a:t>
            </a:r>
            <a:r>
              <a:rPr lang="tr-TR" altLang="tr-TR" sz="1600" dirty="0">
                <a:latin typeface="Arial" panose="020B0604020202020204" pitchFamily="34" charset="0"/>
                <a:ea typeface="MyriadPro"/>
              </a:rPr>
              <a:t> </a:t>
            </a:r>
            <a:r>
              <a:rPr lang="tr-TR" altLang="tr-TR" sz="1600" dirty="0" err="1">
                <a:latin typeface="Arial" panose="020B0604020202020204" pitchFamily="34" charset="0"/>
                <a:ea typeface="MyriadPro"/>
              </a:rPr>
              <a:t>sometimes</a:t>
            </a:r>
            <a:r>
              <a:rPr lang="tr-TR" altLang="tr-TR" sz="1600" dirty="0">
                <a:latin typeface="Arial" panose="020B0604020202020204" pitchFamily="34" charset="0"/>
                <a:ea typeface="MyriadPro"/>
              </a:rPr>
              <a:t> </a:t>
            </a:r>
            <a:r>
              <a:rPr lang="tr-TR" altLang="tr-TR" sz="1600" dirty="0" err="1">
                <a:latin typeface="Arial" panose="020B0604020202020204" pitchFamily="34" charset="0"/>
                <a:ea typeface="MyriadPro"/>
              </a:rPr>
              <a:t>processing</a:t>
            </a:r>
            <a:r>
              <a:rPr lang="tr-TR" altLang="tr-TR" sz="1600" dirty="0">
                <a:latin typeface="Arial" panose="020B0604020202020204" pitchFamily="34" charset="0"/>
                <a:ea typeface="MyriadPro"/>
              </a:rPr>
              <a:t> </a:t>
            </a:r>
            <a:r>
              <a:rPr lang="tr-TR" altLang="tr-TR" sz="1600" dirty="0" err="1">
                <a:latin typeface="Arial" panose="020B0604020202020204" pitchFamily="34" charset="0"/>
                <a:ea typeface="MyriadPro"/>
              </a:rPr>
              <a:t>their</a:t>
            </a:r>
            <a:r>
              <a:rPr lang="tr-TR" altLang="tr-TR" sz="1600" dirty="0">
                <a:latin typeface="Arial" panose="020B0604020202020204" pitchFamily="34" charset="0"/>
                <a:ea typeface="MyriadPro"/>
              </a:rPr>
              <a:t> </a:t>
            </a:r>
            <a:r>
              <a:rPr lang="tr-TR" altLang="tr-TR" sz="1600" dirty="0" err="1">
                <a:latin typeface="Arial" panose="020B0604020202020204" pitchFamily="34" charset="0"/>
                <a:ea typeface="MyriadPro"/>
              </a:rPr>
              <a:t>products</a:t>
            </a:r>
            <a:r>
              <a:rPr lang="tr-TR" altLang="tr-TR" sz="1600" dirty="0">
                <a:latin typeface="Arial" panose="020B0604020202020204" pitchFamily="34" charset="0"/>
                <a:ea typeface="MyriadPro"/>
              </a:rPr>
              <a:t> on </a:t>
            </a:r>
            <a:r>
              <a:rPr lang="tr-TR" altLang="tr-TR" sz="1600" dirty="0" err="1">
                <a:latin typeface="Arial" panose="020B0604020202020204" pitchFamily="34" charset="0"/>
                <a:ea typeface="MyriadPro"/>
              </a:rPr>
              <a:t>the</a:t>
            </a:r>
            <a:r>
              <a:rPr lang="tr-TR" altLang="tr-TR" sz="1600" dirty="0">
                <a:latin typeface="Arial" panose="020B0604020202020204" pitchFamily="34" charset="0"/>
                <a:ea typeface="MyriadPro"/>
              </a:rPr>
              <a:t> </a:t>
            </a:r>
            <a:r>
              <a:rPr lang="tr-TR" altLang="tr-TR" sz="1600" dirty="0" err="1">
                <a:latin typeface="Arial" panose="020B0604020202020204" pitchFamily="34" charset="0"/>
                <a:ea typeface="MyriadPro"/>
              </a:rPr>
              <a:t>farm</a:t>
            </a:r>
            <a:r>
              <a:rPr lang="tr-TR" altLang="tr-TR" sz="1600" dirty="0">
                <a:latin typeface="Arial" panose="020B0604020202020204" pitchFamily="34" charset="0"/>
                <a:ea typeface="MyriadPro"/>
              </a:rPr>
              <a:t>, </a:t>
            </a:r>
            <a:r>
              <a:rPr lang="tr-TR" altLang="tr-TR" sz="1600" b="1" i="1" dirty="0">
                <a:latin typeface="Arial" panose="020B0604020202020204" pitchFamily="34" charset="0"/>
                <a:ea typeface="MyriadPro"/>
              </a:rPr>
              <a:t>but </a:t>
            </a:r>
            <a:r>
              <a:rPr lang="tr-TR" altLang="tr-TR" sz="1600" b="1" i="1" dirty="0" err="1">
                <a:latin typeface="Arial" panose="020B0604020202020204" pitchFamily="34" charset="0"/>
                <a:ea typeface="MyriadPro"/>
              </a:rPr>
              <a:t>more</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often</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selling</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them</a:t>
            </a:r>
            <a:r>
              <a:rPr lang="tr-TR" altLang="tr-TR" sz="1600" b="1" i="1" dirty="0">
                <a:latin typeface="Arial" panose="020B0604020202020204" pitchFamily="34" charset="0"/>
                <a:ea typeface="MyriadPro"/>
              </a:rPr>
              <a:t> on </a:t>
            </a:r>
            <a:r>
              <a:rPr lang="tr-TR" altLang="tr-TR" sz="1600" b="1" i="1" dirty="0" err="1">
                <a:latin typeface="Arial" panose="020B0604020202020204" pitchFamily="34" charset="0"/>
                <a:ea typeface="MyriadPro"/>
              </a:rPr>
              <a:t>to</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others</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who</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transform</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them</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into</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the</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food</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products</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consumers</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eventually</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find</a:t>
            </a:r>
            <a:r>
              <a:rPr lang="tr-TR" altLang="tr-TR" sz="1600" b="1" i="1" dirty="0">
                <a:latin typeface="Arial" panose="020B0604020202020204" pitchFamily="34" charset="0"/>
                <a:ea typeface="MyriadPro"/>
              </a:rPr>
              <a:t> in </a:t>
            </a:r>
            <a:r>
              <a:rPr lang="tr-TR" altLang="tr-TR" sz="1600" b="1" i="1" dirty="0" err="1">
                <a:latin typeface="Arial" panose="020B0604020202020204" pitchFamily="34" charset="0"/>
                <a:ea typeface="MyriadPro"/>
              </a:rPr>
              <a:t>the</a:t>
            </a:r>
            <a:r>
              <a:rPr lang="tr-TR" altLang="tr-TR" sz="1600" b="1" i="1" dirty="0">
                <a:latin typeface="Arial" panose="020B0604020202020204" pitchFamily="34" charset="0"/>
                <a:ea typeface="MyriadPro"/>
              </a:rPr>
              <a:t> </a:t>
            </a:r>
            <a:r>
              <a:rPr lang="tr-TR" altLang="tr-TR" sz="1600" b="1" i="1" dirty="0" err="1">
                <a:latin typeface="Arial" panose="020B0604020202020204" pitchFamily="34" charset="0"/>
                <a:ea typeface="MyriadPro"/>
              </a:rPr>
              <a:t>shops</a:t>
            </a:r>
            <a:r>
              <a:rPr lang="tr-TR" altLang="tr-TR" sz="1600" b="1" i="1" dirty="0">
                <a:latin typeface="Arial" panose="020B0604020202020204" pitchFamily="34" charset="0"/>
                <a:ea typeface="MyriadPro"/>
              </a:rPr>
              <a:t>. </a:t>
            </a:r>
            <a:endParaRPr lang="tr-TR" sz="1600" b="1" i="1" dirty="0"/>
          </a:p>
        </p:txBody>
      </p:sp>
      <p:pic>
        <p:nvPicPr>
          <p:cNvPr id="8" name="Resim 7">
            <a:extLst>
              <a:ext uri="{FF2B5EF4-FFF2-40B4-BE49-F238E27FC236}">
                <a16:creationId xmlns:a16="http://schemas.microsoft.com/office/drawing/2014/main" id="{15BE82CA-258F-C647-A52E-001BB2C1073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1953" r="1332" b="2"/>
          <a:stretch/>
        </p:blipFill>
        <p:spPr>
          <a:xfrm>
            <a:off x="5911532" y="2484255"/>
            <a:ext cx="5150277" cy="3714244"/>
          </a:xfrm>
          <a:prstGeom prst="rect">
            <a:avLst/>
          </a:prstGeom>
        </p:spPr>
      </p:pic>
      <p:sp>
        <p:nvSpPr>
          <p:cNvPr id="81" name="Rectangle 8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17C326-077D-F94E-97D5-A729A0F55262}"/>
              </a:ext>
            </a:extLst>
          </p:cNvPr>
          <p:cNvSpPr>
            <a:spLocks noChangeArrowheads="1"/>
          </p:cNvSpPr>
          <p:nvPr/>
        </p:nvSpPr>
        <p:spPr bwMode="auto">
          <a:xfrm>
            <a:off x="0" y="43934"/>
            <a:ext cx="184731" cy="369332"/>
          </a:xfrm>
          <a:prstGeom prst="rect">
            <a:avLst/>
          </a:prstGeom>
          <a:solidFill>
            <a:srgbClr val="D1B7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page3image3311610144">
            <a:extLst>
              <a:ext uri="{FF2B5EF4-FFF2-40B4-BE49-F238E27FC236}">
                <a16:creationId xmlns:a16="http://schemas.microsoft.com/office/drawing/2014/main" id="{39B67FCC-A136-0A42-BFA5-A0DF4AF65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36525"/>
            <a:ext cx="381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61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5B57603-5F0E-9F47-A0E8-78285CB8A0A6}"/>
              </a:ext>
            </a:extLst>
          </p:cNvPr>
          <p:cNvSpPr>
            <a:spLocks noGrp="1"/>
          </p:cNvSpPr>
          <p:nvPr>
            <p:ph type="title"/>
          </p:nvPr>
        </p:nvSpPr>
        <p:spPr>
          <a:xfrm>
            <a:off x="838200" y="365125"/>
            <a:ext cx="10515600" cy="1325563"/>
          </a:xfrm>
        </p:spPr>
        <p:txBody>
          <a:bodyPr>
            <a:normAutofit/>
          </a:bodyPr>
          <a:lstStyle/>
          <a:p>
            <a:pPr algn="ctr"/>
            <a:r>
              <a:rPr lang="tr-TR" b="1" dirty="0"/>
              <a:t>THE ORIGINAL CAP </a:t>
            </a:r>
            <a:endParaRPr lang="tr-TR" dirty="0"/>
          </a:p>
        </p:txBody>
      </p:sp>
      <p:sp>
        <p:nvSpPr>
          <p:cNvPr id="3" name="İçerik Yer Tutucusu 2">
            <a:extLst>
              <a:ext uri="{FF2B5EF4-FFF2-40B4-BE49-F238E27FC236}">
                <a16:creationId xmlns:a16="http://schemas.microsoft.com/office/drawing/2014/main" id="{0675443F-8645-DB44-ABD8-3BE43802D0C1}"/>
              </a:ext>
            </a:extLst>
          </p:cNvPr>
          <p:cNvSpPr>
            <a:spLocks noGrp="1"/>
          </p:cNvSpPr>
          <p:nvPr>
            <p:ph idx="1"/>
          </p:nvPr>
        </p:nvSpPr>
        <p:spPr>
          <a:xfrm>
            <a:off x="580293" y="1904281"/>
            <a:ext cx="3797807" cy="4059360"/>
          </a:xfrm>
        </p:spPr>
        <p:txBody>
          <a:bodyPr>
            <a:normAutofit fontScale="92500" lnSpcReduction="10000"/>
          </a:bodyPr>
          <a:lstStyle/>
          <a:p>
            <a:pPr marL="0" indent="0" algn="ctr">
              <a:buNone/>
            </a:pPr>
            <a:r>
              <a:rPr lang="en" sz="2000" dirty="0"/>
              <a:t>The CAP has its roots in 1950s western Europe, whose societies </a:t>
            </a:r>
            <a:r>
              <a:rPr lang="en" sz="2000" b="1" dirty="0"/>
              <a:t>had been damaged by years of war</a:t>
            </a:r>
            <a:r>
              <a:rPr lang="en" sz="2000" dirty="0"/>
              <a:t>, and </a:t>
            </a:r>
            <a:r>
              <a:rPr lang="en" sz="2000" b="1" dirty="0"/>
              <a:t>where agriculture had been crippled and food supplies could not be guaranteed. </a:t>
            </a:r>
          </a:p>
          <a:p>
            <a:pPr marL="0" indent="0" algn="ctr">
              <a:buNone/>
            </a:pPr>
            <a:r>
              <a:rPr lang="en" sz="2000" dirty="0"/>
              <a:t>The emphasis of the early CAP was on </a:t>
            </a:r>
            <a:r>
              <a:rPr lang="en" sz="2000" b="1" dirty="0"/>
              <a:t>encouraging better agricultural productivity so that consumers had a stable supply of affordable food</a:t>
            </a:r>
            <a:r>
              <a:rPr lang="en" sz="2000" dirty="0"/>
              <a:t> and </a:t>
            </a:r>
            <a:r>
              <a:rPr lang="en" sz="2000" b="1" dirty="0"/>
              <a:t>ensure that the EU had a viable agricultural sector. </a:t>
            </a:r>
            <a:endParaRPr lang="en" sz="2000" b="1" dirty="0">
              <a:effectLst/>
            </a:endParaRPr>
          </a:p>
          <a:p>
            <a:pPr marL="0" indent="0" algn="ctr">
              <a:buNone/>
            </a:pPr>
            <a:r>
              <a:rPr lang="en" sz="2000" i="1" dirty="0"/>
              <a:t>The CAP offered subsidies and systems guaranteeing high prices to farmers</a:t>
            </a:r>
            <a:r>
              <a:rPr lang="en" sz="2000" dirty="0"/>
              <a:t>, </a:t>
            </a:r>
            <a:r>
              <a:rPr lang="en" sz="2000" i="1" dirty="0"/>
              <a:t>providing incentives for them to produce more. </a:t>
            </a:r>
            <a:endParaRPr lang="en" sz="2000" dirty="0">
              <a:effectLst/>
            </a:endParaRPr>
          </a:p>
          <a:p>
            <a:endParaRPr lang="tr-TR" sz="1700" dirty="0"/>
          </a:p>
        </p:txBody>
      </p:sp>
      <p:pic>
        <p:nvPicPr>
          <p:cNvPr id="4" name="Resim 3">
            <a:extLst>
              <a:ext uri="{FF2B5EF4-FFF2-40B4-BE49-F238E27FC236}">
                <a16:creationId xmlns:a16="http://schemas.microsoft.com/office/drawing/2014/main" id="{A5A4BA11-C9A2-114E-8157-9829EC307D9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120640" y="1904281"/>
            <a:ext cx="6233160" cy="4272681"/>
          </a:xfrm>
          <a:prstGeom prst="rect">
            <a:avLst/>
          </a:prstGeom>
        </p:spPr>
      </p:pic>
    </p:spTree>
    <p:extLst>
      <p:ext uri="{BB962C8B-B14F-4D97-AF65-F5344CB8AC3E}">
        <p14:creationId xmlns:p14="http://schemas.microsoft.com/office/powerpoint/2010/main" val="2674136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421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2875"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634080"/>
            <a:ext cx="727553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Unvan 1">
            <a:extLst>
              <a:ext uri="{FF2B5EF4-FFF2-40B4-BE49-F238E27FC236}">
                <a16:creationId xmlns:a16="http://schemas.microsoft.com/office/drawing/2014/main" id="{F5D18B5F-1154-244D-889A-18D10BCADA77}"/>
              </a:ext>
            </a:extLst>
          </p:cNvPr>
          <p:cNvSpPr>
            <a:spLocks noGrp="1"/>
          </p:cNvSpPr>
          <p:nvPr>
            <p:ph type="title"/>
          </p:nvPr>
        </p:nvSpPr>
        <p:spPr>
          <a:xfrm>
            <a:off x="804201" y="951273"/>
            <a:ext cx="6149595" cy="1190546"/>
          </a:xfrm>
        </p:spPr>
        <p:txBody>
          <a:bodyPr>
            <a:normAutofit/>
          </a:bodyPr>
          <a:lstStyle/>
          <a:p>
            <a:pPr algn="ctr"/>
            <a:r>
              <a:rPr lang="tr-TR" sz="3600" b="1" dirty="0">
                <a:solidFill>
                  <a:srgbClr val="FFFFFF"/>
                </a:solidFill>
              </a:rPr>
              <a:t>THE ORIGINAL CAP </a:t>
            </a:r>
            <a:endParaRPr lang="tr-TR" sz="3600" dirty="0">
              <a:solidFill>
                <a:srgbClr val="FFFFFF"/>
              </a:solidFill>
            </a:endParaRPr>
          </a:p>
        </p:txBody>
      </p:sp>
      <p:sp>
        <p:nvSpPr>
          <p:cNvPr id="3" name="İçerik Yer Tutucusu 2">
            <a:extLst>
              <a:ext uri="{FF2B5EF4-FFF2-40B4-BE49-F238E27FC236}">
                <a16:creationId xmlns:a16="http://schemas.microsoft.com/office/drawing/2014/main" id="{680CFC92-A0FE-1C45-A7BF-AD8358590F1A}"/>
              </a:ext>
            </a:extLst>
          </p:cNvPr>
          <p:cNvSpPr>
            <a:spLocks noGrp="1"/>
          </p:cNvSpPr>
          <p:nvPr>
            <p:ph idx="1"/>
          </p:nvPr>
        </p:nvSpPr>
        <p:spPr>
          <a:xfrm>
            <a:off x="364977" y="2192278"/>
            <a:ext cx="6149595" cy="3301517"/>
          </a:xfrm>
        </p:spPr>
        <p:txBody>
          <a:bodyPr anchor="t">
            <a:normAutofit/>
          </a:bodyPr>
          <a:lstStyle/>
          <a:p>
            <a:pPr marL="0" indent="0" algn="ctr">
              <a:buNone/>
            </a:pPr>
            <a:r>
              <a:rPr lang="en" sz="2000" dirty="0">
                <a:solidFill>
                  <a:srgbClr val="FEFFFF"/>
                </a:solidFill>
              </a:rPr>
              <a:t>The CAP was very successful in meeting its objective of moving the EU </a:t>
            </a:r>
            <a:r>
              <a:rPr lang="en" sz="2000" b="1" dirty="0">
                <a:solidFill>
                  <a:srgbClr val="FEFFFF"/>
                </a:solidFill>
              </a:rPr>
              <a:t>towards self-sufficiency from the 1980s onwards. </a:t>
            </a:r>
          </a:p>
          <a:p>
            <a:pPr marL="0" indent="0" algn="ctr">
              <a:buNone/>
            </a:pPr>
            <a:r>
              <a:rPr lang="en" sz="2000" dirty="0">
                <a:solidFill>
                  <a:srgbClr val="FEFFFF"/>
                </a:solidFill>
              </a:rPr>
              <a:t>Suddenly, </a:t>
            </a:r>
            <a:r>
              <a:rPr lang="en" sz="2000" b="1" dirty="0">
                <a:solidFill>
                  <a:srgbClr val="FEFFFF"/>
                </a:solidFill>
              </a:rPr>
              <a:t>the EU had to contend with almost permanent surpluses of the major farm commodities, some of which were exported</a:t>
            </a:r>
            <a:r>
              <a:rPr lang="en" sz="2000" dirty="0">
                <a:solidFill>
                  <a:srgbClr val="FEFFFF"/>
                </a:solidFill>
              </a:rPr>
              <a:t> (with the help of subsidies), </a:t>
            </a:r>
            <a:r>
              <a:rPr lang="en" sz="2000" b="1" dirty="0">
                <a:solidFill>
                  <a:srgbClr val="FEFFFF"/>
                </a:solidFill>
              </a:rPr>
              <a:t>others of which had to be stored or disposed of within the EU. </a:t>
            </a:r>
          </a:p>
          <a:p>
            <a:pPr marL="0" indent="0" algn="ctr">
              <a:buNone/>
            </a:pPr>
            <a:r>
              <a:rPr lang="en" sz="2000" dirty="0">
                <a:solidFill>
                  <a:srgbClr val="FEFFFF"/>
                </a:solidFill>
              </a:rPr>
              <a:t>At the same time society became </a:t>
            </a:r>
            <a:r>
              <a:rPr lang="en" sz="2000" b="1" dirty="0">
                <a:solidFill>
                  <a:srgbClr val="FEFFFF"/>
                </a:solidFill>
              </a:rPr>
              <a:t>increasingly concerned about the environmental sustainability of agriculture, with the Rio Earth Summit (1992) </a:t>
            </a:r>
            <a:endParaRPr lang="en" sz="2000" b="1" dirty="0">
              <a:solidFill>
                <a:srgbClr val="FEFFFF"/>
              </a:solidFill>
              <a:effectLst/>
            </a:endParaRPr>
          </a:p>
          <a:p>
            <a:pPr marL="0" indent="0">
              <a:buNone/>
            </a:pPr>
            <a:endParaRPr lang="en" sz="2000" dirty="0">
              <a:solidFill>
                <a:srgbClr val="FEFFFF"/>
              </a:solidFill>
              <a:effectLst/>
            </a:endParaRPr>
          </a:p>
          <a:p>
            <a:pPr marL="0" indent="0">
              <a:buNone/>
            </a:pPr>
            <a:endParaRPr lang="en" sz="2000" dirty="0">
              <a:solidFill>
                <a:srgbClr val="FEFFFF"/>
              </a:solidFill>
            </a:endParaRPr>
          </a:p>
          <a:p>
            <a:pPr marL="0" indent="0">
              <a:buNone/>
            </a:pPr>
            <a:endParaRPr lang="en" sz="2000" dirty="0">
              <a:solidFill>
                <a:srgbClr val="FEFFFF"/>
              </a:solidFill>
              <a:effectLst/>
            </a:endParaRPr>
          </a:p>
          <a:p>
            <a:endParaRPr lang="tr-TR" sz="2000" dirty="0">
              <a:solidFill>
                <a:srgbClr val="FEFFFF"/>
              </a:solidFill>
            </a:endParaRPr>
          </a:p>
        </p:txBody>
      </p:sp>
      <p:pic>
        <p:nvPicPr>
          <p:cNvPr id="4" name="Resim 3">
            <a:extLst>
              <a:ext uri="{FF2B5EF4-FFF2-40B4-BE49-F238E27FC236}">
                <a16:creationId xmlns:a16="http://schemas.microsoft.com/office/drawing/2014/main" id="{1374E28B-8C1C-4E45-A0A0-0D9E536B00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554137" y="1353980"/>
            <a:ext cx="4637558" cy="5257799"/>
          </a:xfrm>
          <a:prstGeom prst="rect">
            <a:avLst/>
          </a:prstGeom>
        </p:spPr>
      </p:pic>
    </p:spTree>
    <p:extLst>
      <p:ext uri="{BB962C8B-B14F-4D97-AF65-F5344CB8AC3E}">
        <p14:creationId xmlns:p14="http://schemas.microsoft.com/office/powerpoint/2010/main" val="138243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Unvan 1">
            <a:extLst>
              <a:ext uri="{FF2B5EF4-FFF2-40B4-BE49-F238E27FC236}">
                <a16:creationId xmlns:a16="http://schemas.microsoft.com/office/drawing/2014/main" id="{9B43D91E-0F25-934C-8499-6E7E241CC999}"/>
              </a:ext>
            </a:extLst>
          </p:cNvPr>
          <p:cNvSpPr>
            <a:spLocks noGrp="1"/>
          </p:cNvSpPr>
          <p:nvPr>
            <p:ph type="title"/>
          </p:nvPr>
        </p:nvSpPr>
        <p:spPr>
          <a:xfrm>
            <a:off x="838200" y="365125"/>
            <a:ext cx="10515599" cy="1325563"/>
          </a:xfrm>
        </p:spPr>
        <p:txBody>
          <a:bodyPr>
            <a:normAutofit/>
          </a:bodyPr>
          <a:lstStyle/>
          <a:p>
            <a:r>
              <a:rPr lang="tr-TR" b="1" dirty="0"/>
              <a:t>THE CAP OF TODAY </a:t>
            </a:r>
            <a:endParaRPr lang="tr-TR" dirty="0"/>
          </a:p>
        </p:txBody>
      </p:sp>
      <p:sp>
        <p:nvSpPr>
          <p:cNvPr id="3" name="İçerik Yer Tutucusu 2">
            <a:extLst>
              <a:ext uri="{FF2B5EF4-FFF2-40B4-BE49-F238E27FC236}">
                <a16:creationId xmlns:a16="http://schemas.microsoft.com/office/drawing/2014/main" id="{A681D033-F6B8-8948-89EB-D2315B055D96}"/>
              </a:ext>
            </a:extLst>
          </p:cNvPr>
          <p:cNvSpPr>
            <a:spLocks noGrp="1"/>
          </p:cNvSpPr>
          <p:nvPr>
            <p:ph idx="1"/>
          </p:nvPr>
        </p:nvSpPr>
        <p:spPr>
          <a:xfrm>
            <a:off x="838200" y="1825625"/>
            <a:ext cx="5393361" cy="4351338"/>
          </a:xfrm>
        </p:spPr>
        <p:txBody>
          <a:bodyPr>
            <a:normAutofit lnSpcReduction="10000"/>
          </a:bodyPr>
          <a:lstStyle/>
          <a:p>
            <a:pPr marL="0" indent="0">
              <a:buNone/>
            </a:pPr>
            <a:r>
              <a:rPr lang="en" sz="1600" b="1" dirty="0"/>
              <a:t>The CAP had to change ... and it changed!</a:t>
            </a:r>
          </a:p>
          <a:p>
            <a:pPr marL="0" indent="0">
              <a:buNone/>
            </a:pPr>
            <a:endParaRPr lang="en" sz="1600" b="1" dirty="0"/>
          </a:p>
          <a:p>
            <a:pPr marL="0" indent="0">
              <a:buNone/>
            </a:pPr>
            <a:r>
              <a:rPr lang="en" sz="1600" dirty="0"/>
              <a:t>Many important changes to the CAP were already made in the 1980s and at the beginning of the 1990s as well.</a:t>
            </a:r>
          </a:p>
          <a:p>
            <a:pPr marL="0" indent="0">
              <a:buNone/>
            </a:pPr>
            <a:r>
              <a:rPr lang="en" sz="1600" b="1" i="1" dirty="0"/>
              <a:t>Production limits helped reduce surpluses (milk quotas in 1983)!</a:t>
            </a:r>
          </a:p>
          <a:p>
            <a:pPr marL="0" indent="0" algn="just">
              <a:buNone/>
            </a:pPr>
            <a:r>
              <a:rPr lang="en" sz="1600" b="1" i="1" dirty="0"/>
              <a:t>Farmers had to look more to the market place, while receiving direct income aid, and to respond to the public’s changing priorities (</a:t>
            </a:r>
            <a:r>
              <a:rPr lang="en" sz="1600" b="1" i="1" dirty="0" err="1"/>
              <a:t>MacSharry</a:t>
            </a:r>
            <a:r>
              <a:rPr lang="en" sz="1600" b="1" i="1" dirty="0"/>
              <a:t> reform of 1992)!</a:t>
            </a:r>
          </a:p>
          <a:p>
            <a:pPr marL="0" indent="0">
              <a:buNone/>
            </a:pPr>
            <a:endParaRPr lang="en" sz="1600" i="1" dirty="0"/>
          </a:p>
          <a:p>
            <a:pPr marL="0" indent="0" algn="just">
              <a:buNone/>
            </a:pPr>
            <a:r>
              <a:rPr lang="en" sz="1800" dirty="0"/>
              <a:t>This shift of emphasis, </a:t>
            </a:r>
            <a:r>
              <a:rPr lang="en" sz="1800" b="1" i="1" dirty="0"/>
              <a:t>which was </a:t>
            </a:r>
            <a:r>
              <a:rPr lang="en" sz="1800" b="1" i="1" dirty="0" err="1"/>
              <a:t>efected</a:t>
            </a:r>
            <a:r>
              <a:rPr lang="en" sz="1800" b="1" i="1" dirty="0"/>
              <a:t> in 1999 (the “Agenda 2000” reform)</a:t>
            </a:r>
            <a:r>
              <a:rPr lang="en" sz="1800" dirty="0"/>
              <a:t> and which promotes </a:t>
            </a:r>
            <a:r>
              <a:rPr lang="en" sz="1800" b="1" i="1" dirty="0"/>
              <a:t>the competitiveness of European agriculture</a:t>
            </a:r>
            <a:r>
              <a:rPr lang="en" sz="1800" dirty="0"/>
              <a:t>, also included a major new element “ </a:t>
            </a:r>
            <a:r>
              <a:rPr lang="en" sz="1800" b="1" i="1" dirty="0"/>
              <a:t>a rural development policy encouraging many rural initiatives </a:t>
            </a:r>
            <a:r>
              <a:rPr lang="en" sz="1800" dirty="0"/>
              <a:t>while also </a:t>
            </a:r>
            <a:r>
              <a:rPr lang="en" sz="1800" b="1" i="1" dirty="0"/>
              <a:t>helping farmers to re-structure their farms, to diversify and to improve their product marketing</a:t>
            </a:r>
            <a:r>
              <a:rPr lang="en" sz="1800" dirty="0"/>
              <a:t> “</a:t>
            </a:r>
            <a:endParaRPr lang="en" sz="1800" dirty="0">
              <a:effectLst/>
            </a:endParaRPr>
          </a:p>
          <a:p>
            <a:pPr marL="0" indent="0">
              <a:buNone/>
            </a:pPr>
            <a:endParaRPr lang="en" sz="1100" dirty="0">
              <a:effectLst/>
            </a:endParaRPr>
          </a:p>
          <a:p>
            <a:pPr marL="0" indent="0">
              <a:buNone/>
            </a:pPr>
            <a:endParaRPr lang="en" sz="1100" i="1" dirty="0">
              <a:effectLst/>
            </a:endParaRPr>
          </a:p>
          <a:p>
            <a:pPr marL="0" indent="0">
              <a:buNone/>
            </a:pPr>
            <a:endParaRPr lang="en" sz="1100" dirty="0">
              <a:effectLst/>
            </a:endParaRPr>
          </a:p>
          <a:p>
            <a:pPr marL="0" indent="0">
              <a:buNone/>
            </a:pPr>
            <a:endParaRPr lang="tr-TR" sz="1100" dirty="0"/>
          </a:p>
        </p:txBody>
      </p:sp>
      <p:pic>
        <p:nvPicPr>
          <p:cNvPr id="4" name="Resim 3">
            <a:extLst>
              <a:ext uri="{FF2B5EF4-FFF2-40B4-BE49-F238E27FC236}">
                <a16:creationId xmlns:a16="http://schemas.microsoft.com/office/drawing/2014/main" id="{0C75F031-A91B-5A4A-9ABE-96840C021DC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551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E6BB2A2A-5784-4449-A163-C5099E307090}"/>
              </a:ext>
            </a:extLst>
          </p:cNvPr>
          <p:cNvSpPr>
            <a:spLocks noGrp="1"/>
          </p:cNvSpPr>
          <p:nvPr>
            <p:ph type="title"/>
          </p:nvPr>
        </p:nvSpPr>
        <p:spPr>
          <a:xfrm>
            <a:off x="589560" y="856180"/>
            <a:ext cx="4560584" cy="1128068"/>
          </a:xfrm>
        </p:spPr>
        <p:txBody>
          <a:bodyPr anchor="ctr">
            <a:normAutofit/>
          </a:bodyPr>
          <a:lstStyle/>
          <a:p>
            <a:pPr algn="ctr"/>
            <a:r>
              <a:rPr lang="tr-TR" sz="4000" b="1" dirty="0"/>
              <a:t>THE CAP OF TODAY </a:t>
            </a:r>
            <a:endParaRPr lang="tr-TR" sz="4000" dirty="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94FBC43-AFF3-3541-B7CD-17CAD35D742F}"/>
              </a:ext>
            </a:extLst>
          </p:cNvPr>
          <p:cNvSpPr>
            <a:spLocks noGrp="1"/>
          </p:cNvSpPr>
          <p:nvPr>
            <p:ph idx="1"/>
          </p:nvPr>
        </p:nvSpPr>
        <p:spPr>
          <a:xfrm>
            <a:off x="563193" y="2237644"/>
            <a:ext cx="4559425" cy="4347663"/>
          </a:xfrm>
        </p:spPr>
        <p:txBody>
          <a:bodyPr anchor="ctr">
            <a:normAutofit lnSpcReduction="10000"/>
          </a:bodyPr>
          <a:lstStyle/>
          <a:p>
            <a:pPr marL="0" indent="0">
              <a:buNone/>
            </a:pPr>
            <a:endParaRPr lang="en" sz="1800" dirty="0"/>
          </a:p>
          <a:p>
            <a:pPr marL="0" indent="0" algn="ctr">
              <a:buNone/>
            </a:pPr>
            <a:r>
              <a:rPr lang="en" sz="1800" dirty="0"/>
              <a:t>Finally, in 2003 a further fundamental reform was agreed !</a:t>
            </a:r>
          </a:p>
          <a:p>
            <a:pPr marL="0" indent="0" algn="ctr">
              <a:buNone/>
            </a:pPr>
            <a:r>
              <a:rPr lang="en" sz="1800" b="1" i="1" dirty="0"/>
              <a:t>Farmers are no longer paid just to produce food. </a:t>
            </a:r>
            <a:endParaRPr lang="en" sz="1800" b="1" i="1" dirty="0">
              <a:effectLst/>
            </a:endParaRPr>
          </a:p>
          <a:p>
            <a:pPr marL="0" indent="0" algn="ctr">
              <a:buNone/>
            </a:pPr>
            <a:r>
              <a:rPr lang="en" sz="1800" dirty="0"/>
              <a:t>In the past, </a:t>
            </a:r>
            <a:r>
              <a:rPr lang="en" sz="1800" b="1" i="1" dirty="0"/>
              <a:t>the more farmers produced the more they were </a:t>
            </a:r>
            <a:r>
              <a:rPr lang="tr-TR" sz="1800" b="1" i="1" dirty="0" err="1"/>
              <a:t>subsidized</a:t>
            </a:r>
            <a:r>
              <a:rPr lang="en" sz="1800" b="1" i="1" dirty="0"/>
              <a:t>. </a:t>
            </a:r>
            <a:r>
              <a:rPr lang="en" sz="1800" dirty="0"/>
              <a:t>From now on, the vast majority of aid to farmers </a:t>
            </a:r>
            <a:r>
              <a:rPr lang="en" sz="1800" b="1" i="1" dirty="0"/>
              <a:t>is paid independently of how much they produce. </a:t>
            </a:r>
            <a:r>
              <a:rPr lang="en" sz="1800" dirty="0"/>
              <a:t>Under the new system </a:t>
            </a:r>
            <a:r>
              <a:rPr lang="en" sz="1800" i="1" dirty="0"/>
              <a:t>farmers still receive direct income payments to maintain income stability, but the link to production has been severed. </a:t>
            </a:r>
          </a:p>
          <a:p>
            <a:pPr marL="0" indent="0" algn="ctr">
              <a:buNone/>
            </a:pPr>
            <a:r>
              <a:rPr lang="en" sz="1800" dirty="0"/>
              <a:t>In addition, </a:t>
            </a:r>
            <a:r>
              <a:rPr lang="en" sz="1800" b="1" dirty="0"/>
              <a:t>farmers have to respect environmental, food safety, and animal welfare standards</a:t>
            </a:r>
            <a:r>
              <a:rPr lang="en" sz="1800" dirty="0"/>
              <a:t>. </a:t>
            </a:r>
            <a:r>
              <a:rPr lang="en" sz="1800" b="1" i="1" dirty="0"/>
              <a:t>Farmers who fail to do this will face reductions in their direct payments!</a:t>
            </a:r>
            <a:endParaRPr lang="en" sz="1800" dirty="0">
              <a:effectLst/>
            </a:endParaRPr>
          </a:p>
          <a:p>
            <a:pPr marL="0" indent="0">
              <a:buNone/>
            </a:pPr>
            <a:endParaRPr lang="tr-TR" sz="1700" dirty="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a:extLst>
              <a:ext uri="{FF2B5EF4-FFF2-40B4-BE49-F238E27FC236}">
                <a16:creationId xmlns:a16="http://schemas.microsoft.com/office/drawing/2014/main" id="{0BF7CCE8-27BD-EC41-9167-9451FEBBACE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
        <p:nvSpPr>
          <p:cNvPr id="8" name="Metin kutusu 7">
            <a:extLst>
              <a:ext uri="{FF2B5EF4-FFF2-40B4-BE49-F238E27FC236}">
                <a16:creationId xmlns:a16="http://schemas.microsoft.com/office/drawing/2014/main" id="{5C077089-B085-9546-A494-18473117C425}"/>
              </a:ext>
            </a:extLst>
          </p:cNvPr>
          <p:cNvSpPr txBox="1"/>
          <p:nvPr/>
        </p:nvSpPr>
        <p:spPr>
          <a:xfrm>
            <a:off x="8806721" y="5099740"/>
            <a:ext cx="2742466" cy="584775"/>
          </a:xfrm>
          <a:prstGeom prst="rect">
            <a:avLst/>
          </a:prstGeom>
          <a:noFill/>
        </p:spPr>
        <p:txBody>
          <a:bodyPr wrap="square" rtlCol="0">
            <a:spAutoFit/>
          </a:bodyPr>
          <a:lstStyle/>
          <a:p>
            <a:pPr algn="ctr"/>
            <a:r>
              <a:rPr lang="tr-TR" sz="3200" dirty="0">
                <a:highlight>
                  <a:srgbClr val="008000"/>
                </a:highlight>
              </a:rPr>
              <a:t>CAP OF TODAY</a:t>
            </a:r>
          </a:p>
        </p:txBody>
      </p:sp>
    </p:spTree>
    <p:extLst>
      <p:ext uri="{BB962C8B-B14F-4D97-AF65-F5344CB8AC3E}">
        <p14:creationId xmlns:p14="http://schemas.microsoft.com/office/powerpoint/2010/main" val="1585830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Unvan 1">
            <a:extLst>
              <a:ext uri="{FF2B5EF4-FFF2-40B4-BE49-F238E27FC236}">
                <a16:creationId xmlns:a16="http://schemas.microsoft.com/office/drawing/2014/main" id="{C0B8EABD-B482-154A-97B5-07DEE12B182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tr-TR" sz="2800" b="1" i="1" dirty="0"/>
              <a:t>EUROPE PRODUCE NEARLY EVERYTHING! </a:t>
            </a:r>
            <a:endParaRPr lang="tr-TR" sz="2800" i="1" dirty="0"/>
          </a:p>
        </p:txBody>
      </p:sp>
      <p:sp>
        <p:nvSpPr>
          <p:cNvPr id="3" name="İçerik Yer Tutucusu 2">
            <a:extLst>
              <a:ext uri="{FF2B5EF4-FFF2-40B4-BE49-F238E27FC236}">
                <a16:creationId xmlns:a16="http://schemas.microsoft.com/office/drawing/2014/main" id="{91CA96CF-AEE9-AC4F-8786-142536B2FB6B}"/>
              </a:ext>
            </a:extLst>
          </p:cNvPr>
          <p:cNvSpPr>
            <a:spLocks noGrp="1"/>
          </p:cNvSpPr>
          <p:nvPr>
            <p:ph idx="1"/>
          </p:nvPr>
        </p:nvSpPr>
        <p:spPr>
          <a:xfrm>
            <a:off x="643468" y="2638043"/>
            <a:ext cx="3363974" cy="3415623"/>
          </a:xfrm>
        </p:spPr>
        <p:txBody>
          <a:bodyPr>
            <a:normAutofit/>
          </a:bodyPr>
          <a:lstStyle/>
          <a:p>
            <a:pPr marL="0" indent="0" algn="ctr">
              <a:buNone/>
            </a:pPr>
            <a:r>
              <a:rPr lang="en" sz="2000" dirty="0"/>
              <a:t>Europe can produce nearly all agricultural products. For several products Europe is considered as the world leader, for example in </a:t>
            </a:r>
            <a:r>
              <a:rPr lang="en" sz="2000" b="1" i="1" dirty="0"/>
              <a:t>olive oil, meats, wines, whisky and other spirits. </a:t>
            </a:r>
            <a:r>
              <a:rPr lang="en" sz="2000" dirty="0"/>
              <a:t>However, the EU is also a </a:t>
            </a:r>
            <a:r>
              <a:rPr lang="en" sz="2000" b="1" dirty="0"/>
              <a:t>major importer </a:t>
            </a:r>
            <a:r>
              <a:rPr lang="en" sz="2000" dirty="0"/>
              <a:t>of many different types of product. </a:t>
            </a:r>
            <a:endParaRPr lang="en" sz="2000" dirty="0">
              <a:effectLst/>
            </a:endParaRPr>
          </a:p>
          <a:p>
            <a:endParaRPr lang="tr-TR" sz="2000" dirty="0"/>
          </a:p>
        </p:txBody>
      </p:sp>
      <p:pic>
        <p:nvPicPr>
          <p:cNvPr id="5" name="Resim 4">
            <a:extLst>
              <a:ext uri="{FF2B5EF4-FFF2-40B4-BE49-F238E27FC236}">
                <a16:creationId xmlns:a16="http://schemas.microsoft.com/office/drawing/2014/main" id="{5E16B8E3-4D3C-D347-BB54-70C37AE9A9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297763" y="1106103"/>
            <a:ext cx="6250769" cy="4484926"/>
          </a:xfrm>
          <a:prstGeom prst="rect">
            <a:avLst/>
          </a:prstGeom>
        </p:spPr>
      </p:pic>
    </p:spTree>
    <p:extLst>
      <p:ext uri="{BB962C8B-B14F-4D97-AF65-F5344CB8AC3E}">
        <p14:creationId xmlns:p14="http://schemas.microsoft.com/office/powerpoint/2010/main" val="245674028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1455</Words>
  <Application>Microsoft Macintosh PowerPoint</Application>
  <PresentationFormat>Geniş ekran</PresentationFormat>
  <Paragraphs>84</Paragraphs>
  <Slides>18</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18</vt:i4>
      </vt:variant>
    </vt:vector>
  </HeadingPairs>
  <TitlesOfParts>
    <vt:vector size="24" baseType="lpstr">
      <vt:lpstr>Arial</vt:lpstr>
      <vt:lpstr>Ayuthaya</vt:lpstr>
      <vt:lpstr>Calibri</vt:lpstr>
      <vt:lpstr>Calibri Light</vt:lpstr>
      <vt:lpstr>Wingdings</vt:lpstr>
      <vt:lpstr>Office Teması</vt:lpstr>
      <vt:lpstr>COMMON AGRICULTURAL POLICY (CAP)</vt:lpstr>
      <vt:lpstr>THE CHARACTERISTICS OF EUROPEAN AGRICULTURE </vt:lpstr>
      <vt:lpstr>Europe’s agricultural policy is determined at EU level by the governments of Member States and operated by the Member States </vt:lpstr>
      <vt:lpstr>THE FARMER’S ROLE </vt:lpstr>
      <vt:lpstr>THE ORIGINAL CAP </vt:lpstr>
      <vt:lpstr>THE ORIGINAL CAP </vt:lpstr>
      <vt:lpstr>THE CAP OF TODAY </vt:lpstr>
      <vt:lpstr>THE CAP OF TODAY </vt:lpstr>
      <vt:lpstr>EUROPE PRODUCE NEARLY EVERYTHING! </vt:lpstr>
      <vt:lpstr>A RECORD </vt:lpstr>
      <vt:lpstr>A RECORD</vt:lpstr>
      <vt:lpstr>PowerPoint Sunusu</vt:lpstr>
      <vt:lpstr>QUALITY IS A KEY TO SUCCESS </vt:lpstr>
      <vt:lpstr>A CONSTANT SEARCH FOR IMPROVEMENT </vt:lpstr>
      <vt:lpstr>SPECIAL PRODUCTS HAVE SPECIAL CHARACTERISTICS </vt:lpstr>
      <vt:lpstr>The advantages of protecting quality indications </vt:lpstr>
      <vt:lpstr>TAKING CARE OF THE COUNTRYSIDE </vt:lpstr>
      <vt:lpstr>A CLEANER ENVIRONMENT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AGRICULTURAL POLICY (CAP)</dc:title>
  <dc:creator>Arzu Gökdai</dc:creator>
  <cp:lastModifiedBy>Arzu Gökdai</cp:lastModifiedBy>
  <cp:revision>7</cp:revision>
  <dcterms:created xsi:type="dcterms:W3CDTF">2020-03-28T11:53:05Z</dcterms:created>
  <dcterms:modified xsi:type="dcterms:W3CDTF">2020-05-05T15:29:12Z</dcterms:modified>
</cp:coreProperties>
</file>