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75" r:id="rId4"/>
    <p:sldId id="292" r:id="rId5"/>
    <p:sldId id="291" r:id="rId6"/>
    <p:sldId id="274" r:id="rId7"/>
    <p:sldId id="276" r:id="rId8"/>
    <p:sldId id="263" r:id="rId9"/>
    <p:sldId id="293" r:id="rId10"/>
    <p:sldId id="294" r:id="rId11"/>
    <p:sldId id="289" r:id="rId12"/>
    <p:sldId id="266" r:id="rId13"/>
    <p:sldId id="278"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FAFDD"/>
    <a:srgbClr val="AA3AAD"/>
    <a:srgbClr val="FFCC00"/>
  </p:clrMru>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07EBCCC1-49AE-4BD0-A4E2-F066203A4D98}" type="datetimeFigureOut">
              <a:rPr lang="tr-TR" smtClean="0"/>
              <a:pPr/>
              <a:t>29.4.2020</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29.4.2020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29.4.2020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2555776" y="188640"/>
            <a:ext cx="6275040" cy="780696"/>
          </a:xfrm>
        </p:spPr>
        <p:txBody>
          <a:bodyPr>
            <a:normAutofit/>
          </a:bodyPr>
          <a:lstStyle>
            <a:lvl1pPr algn="ctr">
              <a:defRPr sz="3600" baseline="0"/>
            </a:lvl1pPr>
          </a:lstStyle>
          <a:p>
            <a:r>
              <a:rPr kumimoji="0" lang="tr-TR" dirty="0" smtClean="0"/>
              <a:t>Kamu Yönetimi ve Sosyal Hizmet</a:t>
            </a:r>
            <a:endParaRPr kumimoji="0" lang="en-US" dirty="0"/>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29.4.2020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pic>
        <p:nvPicPr>
          <p:cNvPr id="33798" name="Picture 6" descr="Related image"/>
          <p:cNvPicPr>
            <a:picLocks noChangeAspect="1" noChangeArrowheads="1"/>
          </p:cNvPicPr>
          <p:nvPr userDrawn="1"/>
        </p:nvPicPr>
        <p:blipFill>
          <a:blip r:embed="rId2" cstate="print"/>
          <a:srcRect/>
          <a:stretch>
            <a:fillRect/>
          </a:stretch>
        </p:blipFill>
        <p:spPr bwMode="auto">
          <a:xfrm>
            <a:off x="251520" y="188640"/>
            <a:ext cx="1919490" cy="1080120"/>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530352" y="1490480"/>
            <a:ext cx="7772400" cy="1362456"/>
          </a:xfrm>
          <a:noFill/>
          <a:ln>
            <a:noFill/>
          </a:ln>
        </p:spPr>
        <p:txBody>
          <a:bodyPr vert="horz" tIns="0" bIns="0" anchor="b">
            <a:noAutofit/>
            <a:scene3d>
              <a:camera prst="orthographicFront"/>
              <a:lightRig rig="freezing" dir="t">
                <a:rot lat="0" lon="0" rev="5640000"/>
              </a:lightRig>
            </a:scene3d>
            <a:sp3d prstMaterial="flat">
              <a:bevelT w="38100" h="38100"/>
            </a:sp3d>
          </a:bodyPr>
          <a:lstStyle>
            <a:lvl1pPr algn="ctr" rtl="0">
              <a:spcBef>
                <a:spcPct val="0"/>
              </a:spcBef>
              <a:buNone/>
              <a:defRPr lang="en-US" sz="4800" b="0" cap="none" baseline="0" dirty="0">
                <a:ln w="635">
                  <a:noFill/>
                </a:ln>
                <a:solidFill>
                  <a:srgbClr val="002060"/>
                </a:solidFill>
                <a:effectLst>
                  <a:outerShdw blurRad="38100" dist="25400" dir="5400000" algn="tl" rotWithShape="0">
                    <a:srgbClr val="000000">
                      <a:alpha val="43000"/>
                    </a:srgbClr>
                  </a:outerShdw>
                </a:effectLst>
                <a:latin typeface="+mj-lt"/>
                <a:ea typeface="+mj-ea"/>
                <a:cs typeface="+mj-cs"/>
              </a:defRPr>
            </a:lvl1pPr>
          </a:lstStyle>
          <a:p>
            <a:r>
              <a:rPr kumimoji="0" lang="tr-TR" dirty="0" smtClean="0"/>
              <a:t>Kamu Yönetimi ve Sosyal Hizmet</a:t>
            </a:r>
            <a:endParaRPr kumimoji="0" lang="en-US" dirty="0"/>
          </a:p>
        </p:txBody>
      </p:sp>
      <p:sp>
        <p:nvSpPr>
          <p:cNvPr id="3" name="2 Metin Yer Tutucusu"/>
          <p:cNvSpPr>
            <a:spLocks noGrp="1"/>
          </p:cNvSpPr>
          <p:nvPr>
            <p:ph type="body" idx="1" hasCustomPrompt="1"/>
          </p:nvPr>
        </p:nvSpPr>
        <p:spPr>
          <a:xfrm>
            <a:off x="530352" y="3719488"/>
            <a:ext cx="7772400" cy="1509712"/>
          </a:xfrm>
        </p:spPr>
        <p:txBody>
          <a:bodyPr lIns="45720" rIns="45720" anchor="t"/>
          <a:lstStyle>
            <a:lvl1pPr marL="0" indent="0" algn="ctr">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dirty="0" smtClean="0"/>
              <a:t>Dr. Özkan LEBLEBİCİ</a:t>
            </a:r>
          </a:p>
        </p:txBody>
      </p:sp>
      <p:sp>
        <p:nvSpPr>
          <p:cNvPr id="4" name="3 Veri Yer Tutucusu"/>
          <p:cNvSpPr>
            <a:spLocks noGrp="1"/>
          </p:cNvSpPr>
          <p:nvPr>
            <p:ph type="dt" sz="half" idx="10"/>
          </p:nvPr>
        </p:nvSpPr>
        <p:spPr/>
        <p:txBody>
          <a:bodyPr/>
          <a:lstStyle/>
          <a:p>
            <a:fld id="{07EBCCC1-49AE-4BD0-A4E2-F066203A4D98}" type="datetimeFigureOut">
              <a:rPr lang="tr-TR" smtClean="0"/>
              <a:pPr/>
              <a:t>29.4.2020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07EBCCC1-49AE-4BD0-A4E2-F066203A4D98}" type="datetimeFigureOut">
              <a:rPr lang="tr-TR" smtClean="0"/>
              <a:pPr/>
              <a:t>29.4.2020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07EBCCC1-49AE-4BD0-A4E2-F066203A4D98}" type="datetimeFigureOut">
              <a:rPr lang="tr-TR" smtClean="0"/>
              <a:pPr/>
              <a:t>29.4.2020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7EBCCC1-49AE-4BD0-A4E2-F066203A4D98}" type="datetimeFigureOut">
              <a:rPr lang="tr-TR" smtClean="0"/>
              <a:pPr/>
              <a:t>29.4.2020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7EBCCC1-49AE-4BD0-A4E2-F066203A4D98}" type="datetimeFigureOut">
              <a:rPr lang="tr-TR" smtClean="0"/>
              <a:pPr/>
              <a:t>29.4.2020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
        <p:nvSpPr>
          <p:cNvPr id="5" name="4 Başlık"/>
          <p:cNvSpPr>
            <a:spLocks noGrp="1"/>
          </p:cNvSpPr>
          <p:nvPr>
            <p:ph type="title" hasCustomPrompt="1"/>
          </p:nvPr>
        </p:nvSpPr>
        <p:spPr>
          <a:xfrm>
            <a:off x="1979712" y="476672"/>
            <a:ext cx="6537920" cy="648072"/>
          </a:xfrm>
        </p:spPr>
        <p:txBody>
          <a:bodyPr>
            <a:normAutofit/>
          </a:bodyPr>
          <a:lstStyle>
            <a:lvl1pPr algn="ctr">
              <a:defRPr sz="3200" b="1">
                <a:solidFill>
                  <a:srgbClr val="002060"/>
                </a:solidFill>
              </a:defRPr>
            </a:lvl1pPr>
          </a:lstStyle>
          <a:p>
            <a:r>
              <a:rPr lang="tr-TR" dirty="0" smtClean="0"/>
              <a:t>Sivil Toplum Örgütleri</a:t>
            </a:r>
            <a:endParaRPr lang="tr-TR" dirty="0"/>
          </a:p>
        </p:txBody>
      </p:sp>
      <p:pic>
        <p:nvPicPr>
          <p:cNvPr id="6" name="Picture 2" descr="Image result for ankara üniversitesi logo"/>
          <p:cNvPicPr>
            <a:picLocks noChangeAspect="1" noChangeArrowheads="1"/>
          </p:cNvPicPr>
          <p:nvPr userDrawn="1"/>
        </p:nvPicPr>
        <p:blipFill>
          <a:blip r:embed="rId2" cstate="print"/>
          <a:srcRect/>
          <a:stretch>
            <a:fillRect/>
          </a:stretch>
        </p:blipFill>
        <p:spPr bwMode="auto">
          <a:xfrm>
            <a:off x="179512" y="188640"/>
            <a:ext cx="1440159" cy="1078730"/>
          </a:xfrm>
          <a:prstGeom prst="rect">
            <a:avLst/>
          </a:prstGeom>
          <a:noFill/>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07EBCCC1-49AE-4BD0-A4E2-F066203A4D98}" type="datetimeFigureOut">
              <a:rPr lang="tr-TR" smtClean="0"/>
              <a:pPr/>
              <a:t>29.4.2020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7EBCCC1-49AE-4BD0-A4E2-F066203A4D98}" type="datetimeFigureOut">
              <a:rPr lang="tr-TR" smtClean="0"/>
              <a:pPr/>
              <a:t>29.4.2020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F3BE6839-661B-41A6-84D6-1AD33D387699}"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7EBCCC1-49AE-4BD0-A4E2-F066203A4D98}" type="datetimeFigureOut">
              <a:rPr lang="tr-TR" smtClean="0"/>
              <a:pPr/>
              <a:t>29.4.2020</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3BE6839-661B-41A6-84D6-1AD33D387699}"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043608" y="1670943"/>
            <a:ext cx="7056784" cy="965969"/>
          </a:xfrm>
          <a:noFill/>
        </p:spPr>
        <p:txBody>
          <a:bodyPr>
            <a:noAutofit/>
          </a:bodyPr>
          <a:lstStyle/>
          <a:p>
            <a:pPr algn="ctr"/>
            <a:r>
              <a:rPr lang="tr-TR" sz="4400" b="1" dirty="0" smtClean="0">
                <a:solidFill>
                  <a:srgbClr val="00B050"/>
                </a:solidFill>
                <a:latin typeface="Arial Black" pitchFamily="34" charset="0"/>
              </a:rPr>
              <a:t>Genel Ekonomi</a:t>
            </a:r>
            <a:br>
              <a:rPr lang="tr-TR" sz="4400" b="1" dirty="0" smtClean="0">
                <a:solidFill>
                  <a:srgbClr val="00B050"/>
                </a:solidFill>
                <a:latin typeface="Arial Black" pitchFamily="34" charset="0"/>
              </a:rPr>
            </a:br>
            <a:r>
              <a:rPr lang="tr-TR" sz="4400" dirty="0" smtClean="0">
                <a:solidFill>
                  <a:srgbClr val="00B050"/>
                </a:solidFill>
                <a:latin typeface="Arial Black" pitchFamily="34" charset="0"/>
              </a:rPr>
              <a:t>11</a:t>
            </a:r>
            <a:endParaRPr lang="tr-TR" sz="4400" b="1" dirty="0">
              <a:solidFill>
                <a:srgbClr val="00B050"/>
              </a:solidFill>
              <a:latin typeface="Arial Black" pitchFamily="34" charset="0"/>
            </a:endParaRPr>
          </a:p>
        </p:txBody>
      </p:sp>
      <p:sp>
        <p:nvSpPr>
          <p:cNvPr id="3" name="2 Alt Başlık"/>
          <p:cNvSpPr>
            <a:spLocks noGrp="1"/>
          </p:cNvSpPr>
          <p:nvPr>
            <p:ph type="subTitle" idx="1"/>
          </p:nvPr>
        </p:nvSpPr>
        <p:spPr>
          <a:xfrm>
            <a:off x="1483568" y="2852936"/>
            <a:ext cx="6400800" cy="1752600"/>
          </a:xfrm>
        </p:spPr>
        <p:txBody>
          <a:bodyPr>
            <a:normAutofit/>
          </a:bodyPr>
          <a:lstStyle/>
          <a:p>
            <a:endParaRPr lang="tr-TR" b="1" i="1" dirty="0" smtClean="0">
              <a:solidFill>
                <a:schemeClr val="bg1"/>
              </a:solidFill>
            </a:endParaRPr>
          </a:p>
          <a:p>
            <a:endParaRPr lang="tr-TR" b="1" i="1" dirty="0" smtClean="0">
              <a:solidFill>
                <a:schemeClr val="bg1"/>
              </a:solidFill>
            </a:endParaRPr>
          </a:p>
          <a:p>
            <a:pPr algn="ctr"/>
            <a:r>
              <a:rPr lang="tr-TR" b="1" dirty="0" smtClean="0">
                <a:solidFill>
                  <a:srgbClr val="002060"/>
                </a:solidFill>
              </a:rPr>
              <a:t>Dr. Özkan LEBLEBİCİ</a:t>
            </a:r>
            <a:endParaRPr lang="tr-TR" b="1" dirty="0">
              <a:solidFill>
                <a:srgbClr val="00206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graphicFrame>
        <p:nvGraphicFramePr>
          <p:cNvPr id="7" name="6 Tablo"/>
          <p:cNvGraphicFramePr>
            <a:graphicFrameLocks noGrp="1"/>
          </p:cNvGraphicFramePr>
          <p:nvPr/>
        </p:nvGraphicFramePr>
        <p:xfrm>
          <a:off x="1115615" y="1397000"/>
          <a:ext cx="7632849" cy="5313680"/>
        </p:xfrm>
        <a:graphic>
          <a:graphicData uri="http://schemas.openxmlformats.org/drawingml/2006/table">
            <a:tbl>
              <a:tblPr firstRow="1" bandRow="1">
                <a:tableStyleId>{5C22544A-7EE6-4342-B048-85BDC9FD1C3A}</a:tableStyleId>
              </a:tblPr>
              <a:tblGrid>
                <a:gridCol w="2544283"/>
                <a:gridCol w="2544283"/>
                <a:gridCol w="2544283"/>
              </a:tblGrid>
              <a:tr h="370840">
                <a:tc>
                  <a:txBody>
                    <a:bodyPr/>
                    <a:lstStyle/>
                    <a:p>
                      <a:pPr algn="ctr"/>
                      <a:r>
                        <a:rPr lang="tr-TR" dirty="0" smtClean="0">
                          <a:solidFill>
                            <a:schemeClr val="tx1"/>
                          </a:solidFill>
                        </a:rPr>
                        <a:t>Harcama Yaklaşımı</a:t>
                      </a:r>
                      <a:endParaRPr lang="tr-TR" dirty="0">
                        <a:solidFill>
                          <a:schemeClr val="tx1"/>
                        </a:solidFill>
                      </a:endParaRPr>
                    </a:p>
                  </a:txBody>
                  <a:tcPr>
                    <a:solidFill>
                      <a:schemeClr val="accent3">
                        <a:lumMod val="40000"/>
                        <a:lumOff val="60000"/>
                      </a:schemeClr>
                    </a:solidFill>
                  </a:tcPr>
                </a:tc>
                <a:tc>
                  <a:txBody>
                    <a:bodyPr/>
                    <a:lstStyle/>
                    <a:p>
                      <a:pPr algn="ctr"/>
                      <a:r>
                        <a:rPr lang="tr-TR" dirty="0" smtClean="0">
                          <a:solidFill>
                            <a:schemeClr val="tx1"/>
                          </a:solidFill>
                        </a:rPr>
                        <a:t>Gelir Yaklaşımı</a:t>
                      </a:r>
                      <a:endParaRPr lang="tr-TR" dirty="0">
                        <a:solidFill>
                          <a:schemeClr val="tx1"/>
                        </a:solidFill>
                      </a:endParaRPr>
                    </a:p>
                  </a:txBody>
                  <a:tcPr>
                    <a:solidFill>
                      <a:schemeClr val="accent3">
                        <a:lumMod val="40000"/>
                        <a:lumOff val="60000"/>
                      </a:schemeClr>
                    </a:solidFill>
                  </a:tcPr>
                </a:tc>
                <a:tc>
                  <a:txBody>
                    <a:bodyPr/>
                    <a:lstStyle/>
                    <a:p>
                      <a:pPr algn="ctr"/>
                      <a:r>
                        <a:rPr lang="tr-TR" dirty="0" smtClean="0">
                          <a:solidFill>
                            <a:schemeClr val="tx1"/>
                          </a:solidFill>
                        </a:rPr>
                        <a:t>Üretim Yaklaşımı</a:t>
                      </a:r>
                      <a:endParaRPr lang="tr-TR" dirty="0">
                        <a:solidFill>
                          <a:schemeClr val="tx1"/>
                        </a:solidFill>
                      </a:endParaRPr>
                    </a:p>
                  </a:txBody>
                  <a:tcPr>
                    <a:solidFill>
                      <a:schemeClr val="accent3">
                        <a:lumMod val="40000"/>
                        <a:lumOff val="60000"/>
                      </a:schemeClr>
                    </a:solidFill>
                  </a:tcPr>
                </a:tc>
              </a:tr>
              <a:tr h="370840">
                <a:tc>
                  <a:txBody>
                    <a:bodyPr/>
                    <a:lstStyle/>
                    <a:p>
                      <a:pPr algn="ctr"/>
                      <a:r>
                        <a:rPr lang="tr-TR" sz="1600" dirty="0" smtClean="0">
                          <a:solidFill>
                            <a:schemeClr val="tx1"/>
                          </a:solidFill>
                        </a:rPr>
                        <a:t>Tüketim Harcamaları</a:t>
                      </a:r>
                    </a:p>
                    <a:p>
                      <a:pPr algn="ctr"/>
                      <a:r>
                        <a:rPr lang="tr-TR" sz="1600" dirty="0" smtClean="0">
                          <a:solidFill>
                            <a:schemeClr val="tx1"/>
                          </a:solidFill>
                        </a:rPr>
                        <a:t>+</a:t>
                      </a:r>
                    </a:p>
                    <a:p>
                      <a:pPr algn="ctr"/>
                      <a:r>
                        <a:rPr lang="tr-TR" sz="1600" dirty="0" smtClean="0">
                          <a:solidFill>
                            <a:schemeClr val="tx1"/>
                          </a:solidFill>
                        </a:rPr>
                        <a:t>Kamu Harcamaları</a:t>
                      </a:r>
                    </a:p>
                    <a:p>
                      <a:pPr algn="ctr"/>
                      <a:r>
                        <a:rPr lang="tr-TR" sz="1600" dirty="0" smtClean="0">
                          <a:solidFill>
                            <a:schemeClr val="tx1"/>
                          </a:solidFill>
                        </a:rPr>
                        <a:t>+</a:t>
                      </a:r>
                    </a:p>
                    <a:p>
                      <a:pPr algn="ctr"/>
                      <a:r>
                        <a:rPr lang="tr-TR" sz="1600" dirty="0" smtClean="0">
                          <a:solidFill>
                            <a:schemeClr val="tx1"/>
                          </a:solidFill>
                        </a:rPr>
                        <a:t>GS Yatırım Harcamaları</a:t>
                      </a:r>
                    </a:p>
                    <a:p>
                      <a:pPr algn="ctr"/>
                      <a:r>
                        <a:rPr lang="tr-TR" sz="1600" dirty="0" smtClean="0">
                          <a:solidFill>
                            <a:schemeClr val="tx1"/>
                          </a:solidFill>
                        </a:rPr>
                        <a:t>+</a:t>
                      </a:r>
                    </a:p>
                    <a:p>
                      <a:pPr algn="ctr"/>
                      <a:r>
                        <a:rPr lang="tr-TR" sz="1600" dirty="0" smtClean="0">
                          <a:solidFill>
                            <a:schemeClr val="tx1"/>
                          </a:solidFill>
                        </a:rPr>
                        <a:t>İhracat Harcamaları</a:t>
                      </a:r>
                    </a:p>
                    <a:p>
                      <a:pPr algn="ctr"/>
                      <a:r>
                        <a:rPr lang="tr-TR" sz="1600" dirty="0" smtClean="0">
                          <a:solidFill>
                            <a:schemeClr val="tx1"/>
                          </a:solidFill>
                        </a:rPr>
                        <a:t>-</a:t>
                      </a:r>
                    </a:p>
                    <a:p>
                      <a:pPr algn="ctr"/>
                      <a:r>
                        <a:rPr lang="tr-TR" sz="1600" dirty="0" smtClean="0">
                          <a:solidFill>
                            <a:schemeClr val="tx1"/>
                          </a:solidFill>
                        </a:rPr>
                        <a:t>İthalat Harcamaları</a:t>
                      </a:r>
                      <a:endParaRPr lang="tr-TR" sz="1600" dirty="0">
                        <a:solidFill>
                          <a:schemeClr val="tx1"/>
                        </a:solidFill>
                      </a:endParaRPr>
                    </a:p>
                  </a:txBody>
                  <a:tcPr>
                    <a:solidFill>
                      <a:schemeClr val="accent3">
                        <a:lumMod val="40000"/>
                        <a:lumOff val="60000"/>
                      </a:schemeClr>
                    </a:solidFill>
                  </a:tcPr>
                </a:tc>
                <a:tc>
                  <a:txBody>
                    <a:bodyPr/>
                    <a:lstStyle/>
                    <a:p>
                      <a:pPr algn="ctr"/>
                      <a:r>
                        <a:rPr lang="tr-TR" sz="1600" dirty="0" smtClean="0">
                          <a:solidFill>
                            <a:schemeClr val="tx1"/>
                          </a:solidFill>
                        </a:rPr>
                        <a:t>Ücret Gelirleri</a:t>
                      </a:r>
                    </a:p>
                    <a:p>
                      <a:pPr algn="ctr"/>
                      <a:r>
                        <a:rPr lang="tr-TR" sz="1600" dirty="0" smtClean="0">
                          <a:solidFill>
                            <a:schemeClr val="tx1"/>
                          </a:solidFill>
                        </a:rPr>
                        <a:t>+</a:t>
                      </a:r>
                    </a:p>
                    <a:p>
                      <a:pPr algn="ctr"/>
                      <a:r>
                        <a:rPr lang="tr-TR" sz="1600" dirty="0" smtClean="0">
                          <a:solidFill>
                            <a:schemeClr val="tx1"/>
                          </a:solidFill>
                        </a:rPr>
                        <a:t>Faiz Geliri</a:t>
                      </a:r>
                    </a:p>
                    <a:p>
                      <a:pPr algn="ctr"/>
                      <a:r>
                        <a:rPr lang="tr-TR" sz="1600" dirty="0" smtClean="0">
                          <a:solidFill>
                            <a:schemeClr val="tx1"/>
                          </a:solidFill>
                        </a:rPr>
                        <a:t>+</a:t>
                      </a:r>
                    </a:p>
                    <a:p>
                      <a:pPr algn="ctr"/>
                      <a:r>
                        <a:rPr lang="tr-TR" sz="1600" dirty="0" smtClean="0">
                          <a:solidFill>
                            <a:schemeClr val="tx1"/>
                          </a:solidFill>
                        </a:rPr>
                        <a:t>Kâr Gelirleri</a:t>
                      </a:r>
                    </a:p>
                    <a:p>
                      <a:pPr algn="ctr"/>
                      <a:r>
                        <a:rPr lang="tr-TR" sz="1600" dirty="0" smtClean="0">
                          <a:solidFill>
                            <a:schemeClr val="tx1"/>
                          </a:solidFill>
                        </a:rPr>
                        <a:t>+</a:t>
                      </a:r>
                    </a:p>
                    <a:p>
                      <a:pPr algn="ctr"/>
                      <a:r>
                        <a:rPr lang="tr-TR" sz="1600" dirty="0" smtClean="0">
                          <a:solidFill>
                            <a:schemeClr val="tx1"/>
                          </a:solidFill>
                        </a:rPr>
                        <a:t>Rant Gelirleri</a:t>
                      </a:r>
                    </a:p>
                    <a:p>
                      <a:pPr algn="ctr"/>
                      <a:r>
                        <a:rPr lang="tr-TR" sz="1600" dirty="0" smtClean="0">
                          <a:solidFill>
                            <a:schemeClr val="tx1"/>
                          </a:solidFill>
                        </a:rPr>
                        <a:t>=</a:t>
                      </a:r>
                    </a:p>
                    <a:p>
                      <a:pPr algn="ctr"/>
                      <a:r>
                        <a:rPr lang="tr-TR" sz="1600" dirty="0" smtClean="0">
                          <a:solidFill>
                            <a:schemeClr val="tx1"/>
                          </a:solidFill>
                        </a:rPr>
                        <a:t>Toplam</a:t>
                      </a:r>
                      <a:r>
                        <a:rPr lang="tr-TR" sz="1600" baseline="0" dirty="0" smtClean="0">
                          <a:solidFill>
                            <a:schemeClr val="tx1"/>
                          </a:solidFill>
                        </a:rPr>
                        <a:t> Yurtiçi Gelir</a:t>
                      </a:r>
                    </a:p>
                    <a:p>
                      <a:pPr algn="ctr"/>
                      <a:r>
                        <a:rPr lang="tr-TR" sz="1600" baseline="0" dirty="0" smtClean="0">
                          <a:solidFill>
                            <a:schemeClr val="tx1"/>
                          </a:solidFill>
                        </a:rPr>
                        <a:t>-</a:t>
                      </a:r>
                    </a:p>
                    <a:p>
                      <a:pPr algn="ctr"/>
                      <a:r>
                        <a:rPr lang="tr-TR" sz="1600" baseline="0" dirty="0" smtClean="0">
                          <a:solidFill>
                            <a:schemeClr val="tx1"/>
                          </a:solidFill>
                        </a:rPr>
                        <a:t>Stok Değerlenmesi</a:t>
                      </a:r>
                      <a:endParaRPr lang="tr-TR" sz="1600" dirty="0">
                        <a:solidFill>
                          <a:schemeClr val="tx1"/>
                        </a:solidFill>
                      </a:endParaRPr>
                    </a:p>
                  </a:txBody>
                  <a:tcPr>
                    <a:solidFill>
                      <a:schemeClr val="accent3">
                        <a:lumMod val="40000"/>
                        <a:lumOff val="60000"/>
                      </a:schemeClr>
                    </a:solidFill>
                  </a:tcPr>
                </a:tc>
                <a:tc>
                  <a:txBody>
                    <a:bodyPr/>
                    <a:lstStyle/>
                    <a:p>
                      <a:pPr algn="ctr"/>
                      <a:r>
                        <a:rPr lang="tr-TR" sz="1600" dirty="0" smtClean="0">
                          <a:solidFill>
                            <a:schemeClr val="tx1"/>
                          </a:solidFill>
                        </a:rPr>
                        <a:t>Tarım Üretimi</a:t>
                      </a:r>
                    </a:p>
                    <a:p>
                      <a:pPr algn="ctr"/>
                      <a:r>
                        <a:rPr lang="tr-TR" sz="1600" dirty="0" smtClean="0">
                          <a:solidFill>
                            <a:schemeClr val="tx1"/>
                          </a:solidFill>
                        </a:rPr>
                        <a:t>+</a:t>
                      </a:r>
                    </a:p>
                    <a:p>
                      <a:pPr algn="ctr"/>
                      <a:r>
                        <a:rPr lang="tr-TR" sz="1600" dirty="0" smtClean="0">
                          <a:solidFill>
                            <a:schemeClr val="tx1"/>
                          </a:solidFill>
                        </a:rPr>
                        <a:t>Endüstri Üretimi</a:t>
                      </a:r>
                    </a:p>
                    <a:p>
                      <a:pPr algn="ctr"/>
                      <a:r>
                        <a:rPr lang="tr-TR" sz="1600" dirty="0" smtClean="0">
                          <a:solidFill>
                            <a:schemeClr val="tx1"/>
                          </a:solidFill>
                        </a:rPr>
                        <a:t>+</a:t>
                      </a:r>
                    </a:p>
                    <a:p>
                      <a:pPr algn="ctr"/>
                      <a:r>
                        <a:rPr lang="tr-TR" sz="1600" dirty="0" smtClean="0">
                          <a:solidFill>
                            <a:schemeClr val="tx1"/>
                          </a:solidFill>
                        </a:rPr>
                        <a:t>Maden, Enerji Üretimi</a:t>
                      </a:r>
                    </a:p>
                    <a:p>
                      <a:pPr algn="ctr"/>
                      <a:r>
                        <a:rPr lang="tr-TR" sz="1600" dirty="0" smtClean="0">
                          <a:solidFill>
                            <a:schemeClr val="tx1"/>
                          </a:solidFill>
                        </a:rPr>
                        <a:t>+</a:t>
                      </a:r>
                    </a:p>
                    <a:p>
                      <a:pPr algn="ctr"/>
                      <a:r>
                        <a:rPr lang="tr-TR" sz="1600" dirty="0" smtClean="0">
                          <a:solidFill>
                            <a:schemeClr val="tx1"/>
                          </a:solidFill>
                        </a:rPr>
                        <a:t>Hizmet</a:t>
                      </a:r>
                      <a:r>
                        <a:rPr lang="tr-TR" sz="1600" baseline="0" dirty="0" smtClean="0">
                          <a:solidFill>
                            <a:schemeClr val="tx1"/>
                          </a:solidFill>
                        </a:rPr>
                        <a:t> Üretimi</a:t>
                      </a:r>
                      <a:endParaRPr lang="tr-TR" sz="1600" dirty="0">
                        <a:solidFill>
                          <a:schemeClr val="tx1"/>
                        </a:solidFill>
                      </a:endParaRPr>
                    </a:p>
                  </a:txBody>
                  <a:tcPr>
                    <a:solidFill>
                      <a:schemeClr val="accent3">
                        <a:lumMod val="40000"/>
                        <a:lumOff val="60000"/>
                      </a:schemeClr>
                    </a:solidFill>
                  </a:tcPr>
                </a:tc>
              </a:tr>
              <a:tr h="370840">
                <a:tc>
                  <a:txBody>
                    <a:bodyPr/>
                    <a:lstStyle/>
                    <a:p>
                      <a:pPr algn="ctr"/>
                      <a:r>
                        <a:rPr lang="tr-TR" sz="1600" dirty="0" smtClean="0">
                          <a:solidFill>
                            <a:schemeClr val="tx1"/>
                          </a:solidFill>
                        </a:rPr>
                        <a:t>GSYH</a:t>
                      </a:r>
                    </a:p>
                    <a:p>
                      <a:pPr algn="ctr"/>
                      <a:r>
                        <a:rPr lang="tr-TR" sz="1600" dirty="0" smtClean="0">
                          <a:solidFill>
                            <a:schemeClr val="tx1"/>
                          </a:solidFill>
                        </a:rPr>
                        <a:t>+</a:t>
                      </a:r>
                    </a:p>
                    <a:p>
                      <a:pPr algn="ctr"/>
                      <a:r>
                        <a:rPr lang="tr-TR" sz="1600" dirty="0" smtClean="0">
                          <a:solidFill>
                            <a:schemeClr val="tx1"/>
                          </a:solidFill>
                        </a:rPr>
                        <a:t>Yurt dışından gelen mülkiyet gelirleri</a:t>
                      </a:r>
                    </a:p>
                    <a:p>
                      <a:pPr algn="ctr"/>
                      <a:r>
                        <a:rPr lang="tr-TR" sz="1600" dirty="0" smtClean="0">
                          <a:solidFill>
                            <a:schemeClr val="tx1"/>
                          </a:solidFill>
                        </a:rPr>
                        <a:t>-</a:t>
                      </a:r>
                    </a:p>
                    <a:p>
                      <a:pPr algn="ctr"/>
                      <a:r>
                        <a:rPr lang="tr-TR" sz="1600" dirty="0" smtClean="0">
                          <a:solidFill>
                            <a:schemeClr val="tx1"/>
                          </a:solidFill>
                        </a:rPr>
                        <a:t>Yurt</a:t>
                      </a:r>
                      <a:r>
                        <a:rPr lang="tr-TR" sz="1600" baseline="0" dirty="0" smtClean="0">
                          <a:solidFill>
                            <a:schemeClr val="tx1"/>
                          </a:solidFill>
                        </a:rPr>
                        <a:t> dışına giden mülkiyet gelirleri</a:t>
                      </a:r>
                      <a:endParaRPr lang="tr-TR" sz="1600" dirty="0">
                        <a:solidFill>
                          <a:schemeClr val="tx1"/>
                        </a:solidFill>
                      </a:endParaRPr>
                    </a:p>
                  </a:txBody>
                  <a:tcPr>
                    <a:solidFill>
                      <a:schemeClr val="accent3">
                        <a:lumMod val="40000"/>
                        <a:lumOff val="60000"/>
                      </a:schemeClr>
                    </a:solidFill>
                  </a:tcPr>
                </a:tc>
                <a:tc>
                  <a:txBody>
                    <a:bodyPr/>
                    <a:lstStyle/>
                    <a:p>
                      <a:pPr algn="ctr"/>
                      <a:r>
                        <a:rPr lang="tr-TR" sz="1600" dirty="0" smtClean="0">
                          <a:solidFill>
                            <a:schemeClr val="tx1"/>
                          </a:solidFill>
                        </a:rPr>
                        <a:t>GSYH</a:t>
                      </a:r>
                    </a:p>
                    <a:p>
                      <a:pPr algn="ctr"/>
                      <a:r>
                        <a:rPr lang="tr-TR" sz="1600" dirty="0" smtClean="0">
                          <a:solidFill>
                            <a:schemeClr val="tx1"/>
                          </a:solidFill>
                        </a:rPr>
                        <a:t>+</a:t>
                      </a:r>
                    </a:p>
                    <a:p>
                      <a:pPr algn="ctr"/>
                      <a:r>
                        <a:rPr lang="tr-TR" sz="1600" dirty="0" smtClean="0">
                          <a:solidFill>
                            <a:schemeClr val="tx1"/>
                          </a:solidFill>
                        </a:rPr>
                        <a:t>Yurt dışından gelen mülkiyet gelirleri</a:t>
                      </a:r>
                    </a:p>
                    <a:p>
                      <a:pPr algn="ctr"/>
                      <a:r>
                        <a:rPr lang="tr-TR" sz="1600" dirty="0" smtClean="0">
                          <a:solidFill>
                            <a:schemeClr val="tx1"/>
                          </a:solidFill>
                        </a:rPr>
                        <a:t>-</a:t>
                      </a:r>
                    </a:p>
                    <a:p>
                      <a:pPr algn="ctr"/>
                      <a:r>
                        <a:rPr lang="tr-TR" sz="1600" dirty="0" smtClean="0">
                          <a:solidFill>
                            <a:schemeClr val="tx1"/>
                          </a:solidFill>
                        </a:rPr>
                        <a:t>Yurt</a:t>
                      </a:r>
                      <a:r>
                        <a:rPr lang="tr-TR" sz="1600" baseline="0" dirty="0" smtClean="0">
                          <a:solidFill>
                            <a:schemeClr val="tx1"/>
                          </a:solidFill>
                        </a:rPr>
                        <a:t> dışına giden mülkiyet gelirleri</a:t>
                      </a:r>
                      <a:endParaRPr lang="tr-TR" sz="1600" dirty="0">
                        <a:solidFill>
                          <a:schemeClr val="tx1"/>
                        </a:solidFill>
                      </a:endParaRPr>
                    </a:p>
                  </a:txBody>
                  <a:tcPr>
                    <a:solidFill>
                      <a:schemeClr val="accent3">
                        <a:lumMod val="40000"/>
                        <a:lumOff val="60000"/>
                      </a:schemeClr>
                    </a:solidFill>
                  </a:tcPr>
                </a:tc>
                <a:tc>
                  <a:txBody>
                    <a:bodyPr/>
                    <a:lstStyle/>
                    <a:p>
                      <a:pPr algn="ctr"/>
                      <a:r>
                        <a:rPr lang="tr-TR" sz="1600" dirty="0" smtClean="0">
                          <a:solidFill>
                            <a:schemeClr val="tx1"/>
                          </a:solidFill>
                        </a:rPr>
                        <a:t>GSYH</a:t>
                      </a:r>
                    </a:p>
                    <a:p>
                      <a:pPr algn="ctr"/>
                      <a:r>
                        <a:rPr lang="tr-TR" sz="1600" dirty="0" smtClean="0">
                          <a:solidFill>
                            <a:schemeClr val="tx1"/>
                          </a:solidFill>
                        </a:rPr>
                        <a:t>+</a:t>
                      </a:r>
                    </a:p>
                    <a:p>
                      <a:pPr algn="ctr"/>
                      <a:r>
                        <a:rPr lang="tr-TR" sz="1600" dirty="0" smtClean="0">
                          <a:solidFill>
                            <a:schemeClr val="tx1"/>
                          </a:solidFill>
                        </a:rPr>
                        <a:t>Yurt dışından gelen mülkiyet gelirleri</a:t>
                      </a:r>
                    </a:p>
                    <a:p>
                      <a:pPr algn="ctr"/>
                      <a:r>
                        <a:rPr lang="tr-TR" sz="1600" dirty="0" smtClean="0">
                          <a:solidFill>
                            <a:schemeClr val="tx1"/>
                          </a:solidFill>
                        </a:rPr>
                        <a:t>-</a:t>
                      </a:r>
                    </a:p>
                    <a:p>
                      <a:pPr algn="ctr"/>
                      <a:r>
                        <a:rPr lang="tr-TR" sz="1600" dirty="0" smtClean="0">
                          <a:solidFill>
                            <a:schemeClr val="tx1"/>
                          </a:solidFill>
                        </a:rPr>
                        <a:t>Yurt</a:t>
                      </a:r>
                      <a:r>
                        <a:rPr lang="tr-TR" sz="1600" baseline="0" dirty="0" smtClean="0">
                          <a:solidFill>
                            <a:schemeClr val="tx1"/>
                          </a:solidFill>
                        </a:rPr>
                        <a:t> dışına giden mülkiyet gelirleri</a:t>
                      </a:r>
                      <a:endParaRPr lang="tr-TR" sz="1600" dirty="0">
                        <a:solidFill>
                          <a:schemeClr val="tx1"/>
                        </a:solidFill>
                      </a:endParaRPr>
                    </a:p>
                  </a:txBody>
                  <a:tcPr>
                    <a:solidFill>
                      <a:schemeClr val="accent3">
                        <a:lumMod val="40000"/>
                        <a:lumOff val="60000"/>
                      </a:schemeClr>
                    </a:solidFill>
                  </a:tcPr>
                </a:tc>
              </a:tr>
              <a:tr h="370840">
                <a:tc>
                  <a:txBody>
                    <a:bodyPr/>
                    <a:lstStyle/>
                    <a:p>
                      <a:pPr algn="ctr"/>
                      <a:r>
                        <a:rPr lang="tr-TR" sz="1600" dirty="0" smtClean="0">
                          <a:solidFill>
                            <a:schemeClr val="tx1"/>
                          </a:solidFill>
                        </a:rPr>
                        <a:t>GSMH</a:t>
                      </a:r>
                      <a:endParaRPr lang="tr-TR" sz="1600" dirty="0">
                        <a:solidFill>
                          <a:schemeClr val="tx1"/>
                        </a:solidFill>
                      </a:endParaRPr>
                    </a:p>
                  </a:txBody>
                  <a:tcPr>
                    <a:solidFill>
                      <a:schemeClr val="accent3">
                        <a:lumMod val="40000"/>
                        <a:lumOff val="60000"/>
                      </a:schemeClr>
                    </a:solidFill>
                  </a:tcPr>
                </a:tc>
                <a:tc>
                  <a:txBody>
                    <a:bodyPr/>
                    <a:lstStyle/>
                    <a:p>
                      <a:pPr algn="ctr"/>
                      <a:r>
                        <a:rPr lang="tr-TR" sz="1600" dirty="0" smtClean="0">
                          <a:solidFill>
                            <a:schemeClr val="tx1"/>
                          </a:solidFill>
                        </a:rPr>
                        <a:t>GSMH</a:t>
                      </a:r>
                      <a:endParaRPr lang="tr-TR" sz="1600" dirty="0">
                        <a:solidFill>
                          <a:schemeClr val="tx1"/>
                        </a:solidFill>
                      </a:endParaRPr>
                    </a:p>
                  </a:txBody>
                  <a:tcPr>
                    <a:solidFill>
                      <a:schemeClr val="accent3">
                        <a:lumMod val="40000"/>
                        <a:lumOff val="60000"/>
                      </a:schemeClr>
                    </a:solidFill>
                  </a:tcPr>
                </a:tc>
                <a:tc>
                  <a:txBody>
                    <a:bodyPr/>
                    <a:lstStyle/>
                    <a:p>
                      <a:pPr algn="ctr"/>
                      <a:r>
                        <a:rPr lang="tr-TR" sz="1600" dirty="0" smtClean="0">
                          <a:solidFill>
                            <a:schemeClr val="tx1"/>
                          </a:solidFill>
                        </a:rPr>
                        <a:t>GSMH</a:t>
                      </a:r>
                      <a:endParaRPr lang="tr-TR" sz="1600" dirty="0">
                        <a:solidFill>
                          <a:schemeClr val="tx1"/>
                        </a:solidFill>
                      </a:endParaRPr>
                    </a:p>
                  </a:txBody>
                  <a:tcPr>
                    <a:solidFill>
                      <a:schemeClr val="accent3">
                        <a:lumMod val="40000"/>
                        <a:lumOff val="60000"/>
                      </a:schemeClr>
                    </a:solidFill>
                  </a:tcPr>
                </a:tc>
              </a:tr>
            </a:tbl>
          </a:graphicData>
        </a:graphic>
      </p:graphicFrame>
      <p:sp>
        <p:nvSpPr>
          <p:cNvPr id="8" name="7 Sol Ayraç"/>
          <p:cNvSpPr/>
          <p:nvPr/>
        </p:nvSpPr>
        <p:spPr>
          <a:xfrm>
            <a:off x="755576" y="1844824"/>
            <a:ext cx="288032" cy="2592288"/>
          </a:xfrm>
          <a:prstGeom prst="leftBrace">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9" name="8 Sol Ayraç"/>
          <p:cNvSpPr/>
          <p:nvPr/>
        </p:nvSpPr>
        <p:spPr>
          <a:xfrm>
            <a:off x="797780" y="4581128"/>
            <a:ext cx="216024" cy="1656184"/>
          </a:xfrm>
          <a:prstGeom prst="leftBrace">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10" name="9 Metin kutusu"/>
          <p:cNvSpPr txBox="1"/>
          <p:nvPr/>
        </p:nvSpPr>
        <p:spPr>
          <a:xfrm rot="16200000">
            <a:off x="188909" y="2925048"/>
            <a:ext cx="782587" cy="369332"/>
          </a:xfrm>
          <a:prstGeom prst="rect">
            <a:avLst/>
          </a:prstGeom>
          <a:noFill/>
        </p:spPr>
        <p:txBody>
          <a:bodyPr wrap="none" rtlCol="0">
            <a:spAutoFit/>
          </a:bodyPr>
          <a:lstStyle/>
          <a:p>
            <a:r>
              <a:rPr lang="tr-TR" dirty="0" smtClean="0"/>
              <a:t>GSYH</a:t>
            </a:r>
            <a:endParaRPr lang="tr-TR" dirty="0"/>
          </a:p>
        </p:txBody>
      </p:sp>
      <p:sp>
        <p:nvSpPr>
          <p:cNvPr id="11" name="10 Metin kutusu"/>
          <p:cNvSpPr txBox="1"/>
          <p:nvPr/>
        </p:nvSpPr>
        <p:spPr>
          <a:xfrm rot="16200000">
            <a:off x="-465408" y="5090805"/>
            <a:ext cx="1936171" cy="646331"/>
          </a:xfrm>
          <a:prstGeom prst="rect">
            <a:avLst/>
          </a:prstGeom>
          <a:noFill/>
        </p:spPr>
        <p:txBody>
          <a:bodyPr wrap="none" rtlCol="0">
            <a:spAutoFit/>
          </a:bodyPr>
          <a:lstStyle/>
          <a:p>
            <a:pPr algn="ctr"/>
            <a:r>
              <a:rPr lang="tr-TR" dirty="0" smtClean="0"/>
              <a:t>Net </a:t>
            </a:r>
            <a:r>
              <a:rPr lang="tr-TR" dirty="0" err="1" smtClean="0"/>
              <a:t>Yurdışı</a:t>
            </a:r>
            <a:r>
              <a:rPr lang="tr-TR" dirty="0" smtClean="0"/>
              <a:t> </a:t>
            </a:r>
          </a:p>
          <a:p>
            <a:pPr algn="ctr"/>
            <a:r>
              <a:rPr lang="tr-TR" dirty="0" smtClean="0"/>
              <a:t>Mülkiyet Gelirleri</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539552" y="2420888"/>
            <a:ext cx="8064896" cy="1200329"/>
          </a:xfrm>
          <a:prstGeom prst="rect">
            <a:avLst/>
          </a:prstGeom>
          <a:noFill/>
          <a:ln w="9525">
            <a:noFill/>
            <a:miter lim="800000"/>
            <a:headEnd/>
            <a:tailEnd/>
          </a:ln>
        </p:spPr>
        <p:txBody>
          <a:bodyPr wrap="square">
            <a:spAutoFit/>
          </a:bodyPr>
          <a:lstStyle/>
          <a:p>
            <a:pPr>
              <a:lnSpc>
                <a:spcPct val="150000"/>
              </a:lnSpc>
            </a:pPr>
            <a:r>
              <a:rPr lang="tr-TR" sz="2400" dirty="0" err="1" smtClean="0">
                <a:latin typeface="Cambria" pitchFamily="18" charset="0"/>
              </a:rPr>
              <a:t>GSYH’dan</a:t>
            </a:r>
            <a:r>
              <a:rPr lang="tr-TR" sz="2400" dirty="0" smtClean="0">
                <a:latin typeface="Cambria" pitchFamily="18" charset="0"/>
              </a:rPr>
              <a:t> üretim sürecinde tüketilen sermaye çıkarıldığında Safi Yurtiçi Hasılayı buluruz.</a:t>
            </a:r>
            <a:endParaRPr lang="tr-TR" sz="2400" dirty="0" smtClean="0">
              <a:latin typeface="Cambria"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611560" y="1700808"/>
            <a:ext cx="8064896" cy="3416320"/>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Milli Gelir Ölçümünde Karşılaşılan Güçlükler</a:t>
            </a:r>
          </a:p>
          <a:p>
            <a:pPr>
              <a:lnSpc>
                <a:spcPct val="150000"/>
              </a:lnSpc>
            </a:pPr>
            <a:r>
              <a:rPr lang="tr-TR" sz="2400" dirty="0" smtClean="0">
                <a:latin typeface="Cambria" pitchFamily="18" charset="0"/>
              </a:rPr>
              <a:t>1. Fiyat değişmelerinin etkisi</a:t>
            </a:r>
          </a:p>
          <a:p>
            <a:pPr>
              <a:lnSpc>
                <a:spcPct val="150000"/>
              </a:lnSpc>
            </a:pPr>
            <a:r>
              <a:rPr lang="tr-TR" sz="2400" dirty="0" smtClean="0">
                <a:latin typeface="Cambria" pitchFamily="18" charset="0"/>
              </a:rPr>
              <a:t>2. Nüfustaki değişmeler</a:t>
            </a:r>
          </a:p>
          <a:p>
            <a:pPr>
              <a:lnSpc>
                <a:spcPct val="150000"/>
              </a:lnSpc>
            </a:pPr>
            <a:r>
              <a:rPr lang="tr-TR" sz="2400" dirty="0" smtClean="0">
                <a:latin typeface="Cambria" pitchFamily="18" charset="0"/>
              </a:rPr>
              <a:t>3. Çift kayıt sorunu</a:t>
            </a:r>
          </a:p>
          <a:p>
            <a:pPr>
              <a:lnSpc>
                <a:spcPct val="150000"/>
              </a:lnSpc>
            </a:pPr>
            <a:r>
              <a:rPr lang="tr-TR" sz="2400" dirty="0" smtClean="0">
                <a:latin typeface="Cambria" pitchFamily="18" charset="0"/>
              </a:rPr>
              <a:t>4. Yalnızca kaynak kullanılan işletmelerin hesaplanması</a:t>
            </a:r>
          </a:p>
          <a:p>
            <a:pPr>
              <a:lnSpc>
                <a:spcPct val="150000"/>
              </a:lnSpc>
            </a:pPr>
            <a:r>
              <a:rPr lang="tr-TR" sz="2400" dirty="0" smtClean="0">
                <a:latin typeface="Cambria" pitchFamily="18" charset="0"/>
              </a:rPr>
              <a:t>5. Kalite sorunu</a:t>
            </a:r>
            <a:endParaRPr lang="tr-TR" sz="2400" dirty="0" smtClean="0">
              <a:latin typeface="Cambria"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Text Box 3"/>
          <p:cNvSpPr txBox="1">
            <a:spLocks noChangeArrowheads="1"/>
          </p:cNvSpPr>
          <p:nvPr/>
        </p:nvSpPr>
        <p:spPr bwMode="auto">
          <a:xfrm>
            <a:off x="251520" y="1720840"/>
            <a:ext cx="8640960" cy="3416320"/>
          </a:xfrm>
          <a:prstGeom prst="rect">
            <a:avLst/>
          </a:prstGeom>
          <a:noFill/>
          <a:ln w="9525">
            <a:noFill/>
            <a:miter lim="800000"/>
            <a:headEnd/>
            <a:tailEnd/>
          </a:ln>
        </p:spPr>
        <p:txBody>
          <a:bodyPr wrap="squar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50000"/>
              </a:lnSpc>
            </a:pPr>
            <a:r>
              <a:rPr lang="tr-TR" sz="2400" dirty="0" smtClean="0">
                <a:latin typeface="Cambria" pitchFamily="18" charset="0"/>
              </a:rPr>
              <a:t>Kaynakça;</a:t>
            </a:r>
          </a:p>
          <a:p>
            <a:pPr>
              <a:lnSpc>
                <a:spcPct val="150000"/>
              </a:lnSpc>
            </a:pPr>
            <a:r>
              <a:rPr lang="tr-TR" sz="2400" dirty="0" err="1" smtClean="0">
                <a:latin typeface="Cambria" pitchFamily="18" charset="0"/>
              </a:rPr>
              <a:t>Üstünel</a:t>
            </a:r>
            <a:r>
              <a:rPr lang="tr-TR" sz="2400" dirty="0" smtClean="0">
                <a:latin typeface="Cambria" pitchFamily="18" charset="0"/>
              </a:rPr>
              <a:t>, Besim, Ekonominin Temelleri, Ofset, (5. Basım), İstanbul, 1987.</a:t>
            </a:r>
          </a:p>
          <a:p>
            <a:pPr>
              <a:lnSpc>
                <a:spcPct val="150000"/>
              </a:lnSpc>
            </a:pPr>
            <a:r>
              <a:rPr lang="tr-TR" sz="2400" dirty="0" err="1" smtClean="0">
                <a:latin typeface="Cambria" pitchFamily="18" charset="0"/>
              </a:rPr>
              <a:t>Ertek</a:t>
            </a:r>
            <a:r>
              <a:rPr lang="tr-TR" sz="2400" dirty="0" smtClean="0">
                <a:latin typeface="Cambria" pitchFamily="18" charset="0"/>
              </a:rPr>
              <a:t>, Tümay, Temel Ekonomi, Beta, (2. Basım), 	İstanbul, 2007.</a:t>
            </a:r>
          </a:p>
          <a:p>
            <a:pPr>
              <a:lnSpc>
                <a:spcPct val="150000"/>
              </a:lnSpc>
            </a:pPr>
            <a:r>
              <a:rPr lang="tr-TR" sz="2400" dirty="0" smtClean="0">
                <a:latin typeface="Cambria" pitchFamily="18" charset="0"/>
              </a:rPr>
              <a:t>Parasız, İlker, İktisada Giriş, Ezgi </a:t>
            </a:r>
            <a:r>
              <a:rPr lang="tr-TR" sz="2400" dirty="0" err="1" smtClean="0">
                <a:latin typeface="Cambria" pitchFamily="18" charset="0"/>
              </a:rPr>
              <a:t>Kitabevi</a:t>
            </a:r>
            <a:r>
              <a:rPr lang="tr-TR" sz="2400" dirty="0" smtClean="0">
                <a:latin typeface="Cambria" pitchFamily="18" charset="0"/>
              </a:rPr>
              <a:t>, (6. Basım), Bursa, 2000.</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24" name="23 Dikdörtgen"/>
          <p:cNvSpPr/>
          <p:nvPr/>
        </p:nvSpPr>
        <p:spPr>
          <a:xfrm>
            <a:off x="755576" y="1844824"/>
            <a:ext cx="7920880" cy="3323987"/>
          </a:xfrm>
          <a:prstGeom prst="rect">
            <a:avLst/>
          </a:prstGeom>
        </p:spPr>
        <p:txBody>
          <a:bodyPr wrap="square">
            <a:spAutoFit/>
          </a:bodyPr>
          <a:lstStyle/>
          <a:p>
            <a:pPr>
              <a:lnSpc>
                <a:spcPct val="150000"/>
              </a:lnSpc>
            </a:pPr>
            <a:r>
              <a:rPr lang="tr-TR" sz="2800" dirty="0" smtClean="0">
                <a:latin typeface="Cambria" pitchFamily="18" charset="0"/>
                <a:ea typeface="Cambria" pitchFamily="18" charset="0"/>
              </a:rPr>
              <a:t>Bu dersin içeriğinde;</a:t>
            </a:r>
          </a:p>
          <a:p>
            <a:pPr>
              <a:lnSpc>
                <a:spcPct val="150000"/>
              </a:lnSpc>
            </a:pPr>
            <a:r>
              <a:rPr lang="tr-TR" sz="2800" dirty="0" smtClean="0">
                <a:latin typeface="Cambria" pitchFamily="18" charset="0"/>
                <a:ea typeface="Cambria" pitchFamily="18" charset="0"/>
              </a:rPr>
              <a:t>Milli Gelir ve İlgili Kavramlar</a:t>
            </a:r>
          </a:p>
          <a:p>
            <a:pPr>
              <a:lnSpc>
                <a:spcPct val="150000"/>
              </a:lnSpc>
            </a:pPr>
            <a:r>
              <a:rPr lang="tr-TR" sz="2800" dirty="0" smtClean="0">
                <a:latin typeface="Cambria" pitchFamily="18" charset="0"/>
                <a:ea typeface="Cambria" pitchFamily="18" charset="0"/>
              </a:rPr>
              <a:t>a. Milli gelir ve hesaplanması </a:t>
            </a:r>
          </a:p>
          <a:p>
            <a:pPr>
              <a:lnSpc>
                <a:spcPct val="150000"/>
              </a:lnSpc>
            </a:pPr>
            <a:r>
              <a:rPr lang="tr-TR" sz="2800" dirty="0" smtClean="0">
                <a:latin typeface="Cambria" pitchFamily="18" charset="0"/>
                <a:ea typeface="Cambria" pitchFamily="18" charset="0"/>
              </a:rPr>
              <a:t>b. GSYİH ve ölçümü</a:t>
            </a:r>
          </a:p>
          <a:p>
            <a:pPr>
              <a:lnSpc>
                <a:spcPct val="150000"/>
              </a:lnSpc>
            </a:pPr>
            <a:r>
              <a:rPr lang="tr-TR" sz="2800" dirty="0" smtClean="0">
                <a:latin typeface="Cambria" pitchFamily="18" charset="0"/>
                <a:ea typeface="Cambria" pitchFamily="18" charset="0"/>
              </a:rPr>
              <a:t>c. GSMH ve </a:t>
            </a:r>
            <a:r>
              <a:rPr lang="tr-TR" sz="2800" dirty="0" smtClean="0">
                <a:latin typeface="Cambria" pitchFamily="18" charset="0"/>
                <a:ea typeface="Cambria" pitchFamily="18" charset="0"/>
              </a:rPr>
              <a:t>hesaplanması </a:t>
            </a:r>
            <a:r>
              <a:rPr lang="tr-TR" sz="2800" dirty="0" smtClean="0">
                <a:latin typeface="Cambria" pitchFamily="18" charset="0"/>
                <a:ea typeface="Cambria" pitchFamily="18" charset="0"/>
              </a:rPr>
              <a:t>konuları </a:t>
            </a:r>
            <a:r>
              <a:rPr lang="tr-TR" sz="2800" dirty="0" smtClean="0">
                <a:latin typeface="Cambria" pitchFamily="18" charset="0"/>
                <a:ea typeface="Cambria" pitchFamily="18" charset="0"/>
              </a:rPr>
              <a:t>yer almaktadır.</a:t>
            </a:r>
            <a:endParaRPr lang="tr-TR" sz="2800" dirty="0">
              <a:latin typeface="Cambria" pitchFamily="18" charset="0"/>
              <a:ea typeface="Cambria"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21" name="Text Box 3"/>
          <p:cNvSpPr txBox="1">
            <a:spLocks noChangeArrowheads="1"/>
          </p:cNvSpPr>
          <p:nvPr/>
        </p:nvSpPr>
        <p:spPr bwMode="auto">
          <a:xfrm>
            <a:off x="467544" y="1700808"/>
            <a:ext cx="8352928" cy="3416320"/>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Milli Hasıla, ulusal üretimin toplam değerini ifade eder. Milli hasıla bütün firmaların gelir harcama tablolarının gelir tarafındaki kalemlerin toplamıdır.</a:t>
            </a:r>
          </a:p>
          <a:p>
            <a:pPr>
              <a:lnSpc>
                <a:spcPct val="150000"/>
              </a:lnSpc>
            </a:pPr>
            <a:r>
              <a:rPr lang="tr-TR" sz="2400" dirty="0" smtClean="0">
                <a:latin typeface="Cambria" pitchFamily="18" charset="0"/>
              </a:rPr>
              <a:t>Milli Gelir, üretim sürecindeki faktör girdilerin toplam değerini (ücret, kâr ve rant) ifade eder. Bütün firmaların gelir harcama tablolarının harcama kalemlerinin toplamıdır. </a:t>
            </a:r>
            <a:endParaRPr lang="tr-TR" sz="2400" dirty="0" smtClean="0">
              <a:latin typeface="Cambria"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10" name="Text Box 3"/>
          <p:cNvSpPr txBox="1">
            <a:spLocks noChangeArrowheads="1"/>
          </p:cNvSpPr>
          <p:nvPr/>
        </p:nvSpPr>
        <p:spPr bwMode="auto">
          <a:xfrm>
            <a:off x="251520" y="1340768"/>
            <a:ext cx="8496944" cy="5078313"/>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Belirli bir zaman döneminde bir ülkedeki üretim faktörlerince (Milli ya da yabancı) yenice üretilmiş bütün nihai mal ve hizmetlerin piyasa değerine GSYH denir. </a:t>
            </a:r>
          </a:p>
          <a:p>
            <a:pPr>
              <a:lnSpc>
                <a:spcPct val="150000"/>
              </a:lnSpc>
            </a:pPr>
            <a:r>
              <a:rPr lang="tr-TR" sz="2400" dirty="0" smtClean="0">
                <a:latin typeface="Cambria" pitchFamily="18" charset="0"/>
              </a:rPr>
              <a:t>a. </a:t>
            </a:r>
            <a:r>
              <a:rPr lang="tr-TR" sz="2400" dirty="0" err="1" smtClean="0">
                <a:latin typeface="Cambria" pitchFamily="18" charset="0"/>
              </a:rPr>
              <a:t>GSYH’nın</a:t>
            </a:r>
            <a:r>
              <a:rPr lang="tr-TR" sz="2400" dirty="0" smtClean="0">
                <a:latin typeface="Cambria" pitchFamily="18" charset="0"/>
              </a:rPr>
              <a:t> piyasa değerini yansıtması</a:t>
            </a:r>
          </a:p>
          <a:p>
            <a:pPr>
              <a:lnSpc>
                <a:spcPct val="150000"/>
              </a:lnSpc>
            </a:pPr>
            <a:r>
              <a:rPr lang="tr-TR" sz="2400" dirty="0" smtClean="0">
                <a:latin typeface="Cambria" pitchFamily="18" charset="0"/>
              </a:rPr>
              <a:t>b. </a:t>
            </a:r>
            <a:r>
              <a:rPr lang="tr-TR" sz="2400" dirty="0" err="1" smtClean="0">
                <a:latin typeface="Cambria" pitchFamily="18" charset="0"/>
              </a:rPr>
              <a:t>GSYH’nın</a:t>
            </a:r>
            <a:r>
              <a:rPr lang="tr-TR" sz="2400" dirty="0" smtClean="0">
                <a:latin typeface="Cambria" pitchFamily="18" charset="0"/>
              </a:rPr>
              <a:t> bütün malları kapsaması</a:t>
            </a:r>
          </a:p>
          <a:p>
            <a:pPr>
              <a:lnSpc>
                <a:spcPct val="150000"/>
              </a:lnSpc>
            </a:pPr>
            <a:r>
              <a:rPr lang="tr-TR" sz="2400" dirty="0" smtClean="0">
                <a:latin typeface="Cambria" pitchFamily="18" charset="0"/>
              </a:rPr>
              <a:t>c. Mal ve hizmetlerin nihai olması</a:t>
            </a:r>
          </a:p>
          <a:p>
            <a:pPr>
              <a:lnSpc>
                <a:spcPct val="150000"/>
              </a:lnSpc>
            </a:pPr>
            <a:r>
              <a:rPr lang="tr-TR" sz="2400" dirty="0" smtClean="0">
                <a:latin typeface="Cambria" pitchFamily="18" charset="0"/>
              </a:rPr>
              <a:t>d. </a:t>
            </a:r>
            <a:r>
              <a:rPr lang="tr-TR" sz="2400" dirty="0" err="1" smtClean="0">
                <a:latin typeface="Cambria" pitchFamily="18" charset="0"/>
              </a:rPr>
              <a:t>GSYH’nın</a:t>
            </a:r>
            <a:r>
              <a:rPr lang="tr-TR" sz="2400" dirty="0" smtClean="0">
                <a:latin typeface="Cambria" pitchFamily="18" charset="0"/>
              </a:rPr>
              <a:t> malların yanı sıra hizmetleri de kapsaması</a:t>
            </a:r>
          </a:p>
          <a:p>
            <a:pPr>
              <a:lnSpc>
                <a:spcPct val="150000"/>
              </a:lnSpc>
            </a:pPr>
            <a:r>
              <a:rPr lang="tr-TR" sz="2400" dirty="0" smtClean="0">
                <a:latin typeface="Cambria" pitchFamily="18" charset="0"/>
              </a:rPr>
              <a:t>e. </a:t>
            </a:r>
            <a:r>
              <a:rPr lang="tr-TR" sz="2400" dirty="0" err="1" smtClean="0">
                <a:latin typeface="Cambria" pitchFamily="18" charset="0"/>
              </a:rPr>
              <a:t>GSYH’ya</a:t>
            </a:r>
            <a:r>
              <a:rPr lang="tr-TR" sz="2400" dirty="0" smtClean="0">
                <a:latin typeface="Cambria" pitchFamily="18" charset="0"/>
              </a:rPr>
              <a:t> yeni üretilen mal ve hizmetlerin girmesi</a:t>
            </a:r>
          </a:p>
          <a:p>
            <a:pPr>
              <a:lnSpc>
                <a:spcPct val="150000"/>
              </a:lnSpc>
            </a:pPr>
            <a:r>
              <a:rPr lang="tr-TR" sz="2400" dirty="0" smtClean="0">
                <a:latin typeface="Cambria" pitchFamily="18" charset="0"/>
              </a:rPr>
              <a:t>f. Belli bir dönemde ve ulusal sınırlar içinde üretilen mallar</a:t>
            </a:r>
            <a:endParaRPr lang="tr-TR" sz="2400" dirty="0" smtClean="0">
              <a:latin typeface="Cambria"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539552" y="1556792"/>
            <a:ext cx="8064896" cy="4524315"/>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GSMH bir ülke vatandaşlarının hangi ülkede olursa olsun arz ettikleri faktör hizmetleriyle kazandıkları toplam geliri ölçer. Örneğin Tokyo ya da Türkiye’de Renault fabrikalarında çalışan Japon ve Fransız mühendisler kazandıkları gelirin bir kısmını tasarruf olarak ülkelerindeki bankalara gönderirler. Ülkeler arasındaki gelir akımları nedeniyle oluşan bu gelirler, milli muhasebe hesaplarında net mülkiyet gelirleri olarak yer alır. </a:t>
            </a:r>
            <a:endParaRPr lang="tr-TR" sz="2400" dirty="0" smtClean="0">
              <a:latin typeface="Cambria"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683568" y="2060848"/>
            <a:ext cx="7920880" cy="1754326"/>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Bir ülke ile diğerleri arasında  bir net mülkiyet geliri akımı varsa, o ülkenin vatandaşları tarafından kazanılmış faktör gelirleri </a:t>
            </a:r>
            <a:r>
              <a:rPr lang="tr-TR" sz="2400" dirty="0" err="1" smtClean="0">
                <a:latin typeface="Cambria" pitchFamily="18" charset="0"/>
              </a:rPr>
              <a:t>GSYH’ya</a:t>
            </a:r>
            <a:r>
              <a:rPr lang="tr-TR" sz="2400" dirty="0" smtClean="0">
                <a:latin typeface="Cambria" pitchFamily="18" charset="0"/>
              </a:rPr>
              <a:t> eşit olmayacaktır. Bu durumda;</a:t>
            </a:r>
            <a:endParaRPr lang="tr-TR" sz="2400" dirty="0" smtClean="0">
              <a:latin typeface="Cambria" pitchFamily="18" charset="0"/>
            </a:endParaRPr>
          </a:p>
        </p:txBody>
      </p:sp>
      <p:sp>
        <p:nvSpPr>
          <p:cNvPr id="5" name="4 Metin kutusu"/>
          <p:cNvSpPr txBox="1"/>
          <p:nvPr/>
        </p:nvSpPr>
        <p:spPr>
          <a:xfrm>
            <a:off x="627004" y="4653136"/>
            <a:ext cx="8268930" cy="523220"/>
          </a:xfrm>
          <a:prstGeom prst="rect">
            <a:avLst/>
          </a:prstGeom>
          <a:noFill/>
        </p:spPr>
        <p:txBody>
          <a:bodyPr wrap="none" rtlCol="0">
            <a:spAutoFit/>
          </a:bodyPr>
          <a:lstStyle/>
          <a:p>
            <a:r>
              <a:rPr lang="tr-TR" sz="2800" b="1" dirty="0" smtClean="0"/>
              <a:t>GSMH= GSYH -/+ Net Yabancı Mülkiyet Gelirleri</a:t>
            </a:r>
            <a:endParaRPr lang="tr-TR" sz="28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8" name="7 Dikdörtgen"/>
          <p:cNvSpPr/>
          <p:nvPr/>
        </p:nvSpPr>
        <p:spPr>
          <a:xfrm>
            <a:off x="323528" y="1556792"/>
            <a:ext cx="8568952" cy="3970318"/>
          </a:xfrm>
          <a:prstGeom prst="rect">
            <a:avLst/>
          </a:prstGeom>
        </p:spPr>
        <p:txBody>
          <a:bodyPr wrap="square">
            <a:spAutoFit/>
          </a:bodyPr>
          <a:lstStyle/>
          <a:p>
            <a:pPr>
              <a:lnSpc>
                <a:spcPct val="150000"/>
              </a:lnSpc>
            </a:pPr>
            <a:r>
              <a:rPr lang="tr-TR" sz="2400" dirty="0" smtClean="0">
                <a:latin typeface="Cambria" pitchFamily="18" charset="0"/>
                <a:ea typeface="Cambria" pitchFamily="18" charset="0"/>
              </a:rPr>
              <a:t>GSYH’ </a:t>
            </a:r>
            <a:r>
              <a:rPr lang="tr-TR" sz="2400" dirty="0" err="1" smtClean="0">
                <a:latin typeface="Cambria" pitchFamily="18" charset="0"/>
                <a:ea typeface="Cambria" pitchFamily="18" charset="0"/>
              </a:rPr>
              <a:t>nın</a:t>
            </a:r>
            <a:r>
              <a:rPr lang="tr-TR" sz="2400" dirty="0" smtClean="0">
                <a:latin typeface="Cambria" pitchFamily="18" charset="0"/>
                <a:ea typeface="Cambria" pitchFamily="18" charset="0"/>
              </a:rPr>
              <a:t> Hesaplanması</a:t>
            </a:r>
          </a:p>
          <a:p>
            <a:pPr>
              <a:lnSpc>
                <a:spcPct val="150000"/>
              </a:lnSpc>
            </a:pPr>
            <a:r>
              <a:rPr lang="tr-TR" sz="2400" dirty="0" smtClean="0">
                <a:latin typeface="Cambria" pitchFamily="18" charset="0"/>
                <a:ea typeface="Cambria" pitchFamily="18" charset="0"/>
              </a:rPr>
              <a:t>Ekonomiyi bir bütün olarak ele aldığımızda içinde </a:t>
            </a:r>
            <a:r>
              <a:rPr lang="tr-TR" sz="2400" dirty="0" err="1" smtClean="0">
                <a:latin typeface="Cambria" pitchFamily="18" charset="0"/>
                <a:ea typeface="Cambria" pitchFamily="18" charset="0"/>
              </a:rPr>
              <a:t>hanehalkı</a:t>
            </a:r>
            <a:r>
              <a:rPr lang="tr-TR" sz="2400" dirty="0" smtClean="0">
                <a:latin typeface="Cambria" pitchFamily="18" charset="0"/>
                <a:ea typeface="Cambria" pitchFamily="18" charset="0"/>
              </a:rPr>
              <a:t> firmalar, merkezi ve yerel kamu kuruluşları, dış sektör olmak üzere milyonlarca ekonomik birim yer alır. Bu ekonomik birimlerin  bireysel kararlarının toplamı, ekonomideki toplam harcamaları, toplam geliri ve mal ve hizmetlerin toplam düzeyini belirler. </a:t>
            </a:r>
            <a:endParaRPr lang="tr-TR" sz="2400" dirty="0" smtClean="0">
              <a:latin typeface="Cambria" pitchFamily="18" charset="0"/>
              <a:ea typeface="Cambria"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251520" y="1484784"/>
            <a:ext cx="4104456" cy="3785652"/>
          </a:xfrm>
          <a:prstGeom prst="rect">
            <a:avLst/>
          </a:prstGeom>
          <a:noFill/>
          <a:ln w="9525">
            <a:noFill/>
            <a:miter lim="800000"/>
            <a:headEnd/>
            <a:tailEnd/>
          </a:ln>
        </p:spPr>
        <p:txBody>
          <a:bodyPr wrap="square">
            <a:spAutoFit/>
          </a:bodyPr>
          <a:lstStyle/>
          <a:p>
            <a:pPr>
              <a:lnSpc>
                <a:spcPct val="150000"/>
              </a:lnSpc>
            </a:pPr>
            <a:r>
              <a:rPr lang="tr-TR" sz="2000" b="1" u="sng" dirty="0" err="1" smtClean="0">
                <a:latin typeface="Cambria" pitchFamily="18" charset="0"/>
              </a:rPr>
              <a:t>Hanehalkı</a:t>
            </a:r>
            <a:endParaRPr lang="tr-TR" sz="2000" b="1" u="sng" dirty="0" smtClean="0">
              <a:latin typeface="Cambria" pitchFamily="18" charset="0"/>
            </a:endParaRPr>
          </a:p>
          <a:p>
            <a:pPr>
              <a:lnSpc>
                <a:spcPct val="150000"/>
              </a:lnSpc>
            </a:pPr>
            <a:r>
              <a:rPr lang="tr-TR" sz="2000" dirty="0" smtClean="0">
                <a:latin typeface="Cambria" pitchFamily="18" charset="0"/>
              </a:rPr>
              <a:t>*</a:t>
            </a:r>
            <a:r>
              <a:rPr lang="tr-TR" sz="2000" dirty="0" smtClean="0">
                <a:latin typeface="Cambria" pitchFamily="18" charset="0"/>
              </a:rPr>
              <a:t>Üretim faktörlerini firmalara arz etmektedir.</a:t>
            </a:r>
          </a:p>
          <a:p>
            <a:pPr>
              <a:lnSpc>
                <a:spcPct val="150000"/>
              </a:lnSpc>
            </a:pPr>
            <a:r>
              <a:rPr lang="tr-TR" sz="2000" dirty="0" smtClean="0">
                <a:latin typeface="Cambria" pitchFamily="18" charset="0"/>
              </a:rPr>
              <a:t>*Üretim faktörlerine karşılık firmalardan gelir elde etmektedir.</a:t>
            </a:r>
          </a:p>
          <a:p>
            <a:pPr>
              <a:lnSpc>
                <a:spcPct val="150000"/>
              </a:lnSpc>
            </a:pPr>
            <a:r>
              <a:rPr lang="tr-TR" sz="2000" dirty="0" smtClean="0">
                <a:latin typeface="Cambria" pitchFamily="18" charset="0"/>
              </a:rPr>
              <a:t>*Gelirlerini firmaların ürettikleri mal ve hizmet alımında kullanmaktadır.</a:t>
            </a:r>
            <a:endParaRPr lang="tr-TR" sz="2000" dirty="0" smtClean="0">
              <a:latin typeface="Cambria" pitchFamily="18" charset="0"/>
            </a:endParaRPr>
          </a:p>
        </p:txBody>
      </p:sp>
      <p:sp>
        <p:nvSpPr>
          <p:cNvPr id="5" name="Text Box 3"/>
          <p:cNvSpPr txBox="1">
            <a:spLocks noChangeArrowheads="1"/>
          </p:cNvSpPr>
          <p:nvPr/>
        </p:nvSpPr>
        <p:spPr bwMode="auto">
          <a:xfrm>
            <a:off x="4860032" y="1484784"/>
            <a:ext cx="4032448" cy="3785652"/>
          </a:xfrm>
          <a:prstGeom prst="rect">
            <a:avLst/>
          </a:prstGeom>
          <a:noFill/>
          <a:ln w="9525">
            <a:noFill/>
            <a:miter lim="800000"/>
            <a:headEnd/>
            <a:tailEnd/>
          </a:ln>
        </p:spPr>
        <p:txBody>
          <a:bodyPr wrap="square">
            <a:spAutoFit/>
          </a:bodyPr>
          <a:lstStyle/>
          <a:p>
            <a:pPr>
              <a:lnSpc>
                <a:spcPct val="150000"/>
              </a:lnSpc>
            </a:pPr>
            <a:r>
              <a:rPr lang="tr-TR" sz="2000" b="1" u="sng" dirty="0" smtClean="0">
                <a:latin typeface="Cambria" pitchFamily="18" charset="0"/>
              </a:rPr>
              <a:t>Firmalar</a:t>
            </a:r>
          </a:p>
          <a:p>
            <a:pPr>
              <a:lnSpc>
                <a:spcPct val="150000"/>
              </a:lnSpc>
            </a:pPr>
            <a:r>
              <a:rPr lang="tr-TR" sz="2000" dirty="0" smtClean="0">
                <a:latin typeface="Cambria" pitchFamily="18" charset="0"/>
              </a:rPr>
              <a:t>*</a:t>
            </a:r>
            <a:r>
              <a:rPr lang="tr-TR" sz="2000" dirty="0" err="1" smtClean="0">
                <a:latin typeface="Cambria" pitchFamily="18" charset="0"/>
              </a:rPr>
              <a:t>Hanehalkının</a:t>
            </a:r>
            <a:r>
              <a:rPr lang="tr-TR" sz="2000" dirty="0" smtClean="0">
                <a:latin typeface="Cambria" pitchFamily="18" charset="0"/>
              </a:rPr>
              <a:t> </a:t>
            </a:r>
            <a:r>
              <a:rPr lang="tr-TR" sz="2000" dirty="0" err="1" smtClean="0">
                <a:latin typeface="Cambria" pitchFamily="18" charset="0"/>
              </a:rPr>
              <a:t>arzettiği</a:t>
            </a:r>
            <a:r>
              <a:rPr lang="tr-TR" sz="2000" dirty="0" smtClean="0">
                <a:latin typeface="Cambria" pitchFamily="18" charset="0"/>
              </a:rPr>
              <a:t> üretim faktörlerini mal ve hizmet üretiminde kullanmaktadır.</a:t>
            </a:r>
          </a:p>
          <a:p>
            <a:pPr>
              <a:lnSpc>
                <a:spcPct val="150000"/>
              </a:lnSpc>
            </a:pPr>
            <a:r>
              <a:rPr lang="tr-TR" sz="2000" dirty="0" smtClean="0">
                <a:latin typeface="Cambria" pitchFamily="18" charset="0"/>
              </a:rPr>
              <a:t>*</a:t>
            </a:r>
            <a:r>
              <a:rPr lang="tr-TR" sz="2000" dirty="0" err="1" smtClean="0">
                <a:latin typeface="Cambria" pitchFamily="18" charset="0"/>
              </a:rPr>
              <a:t>Hanehalkına</a:t>
            </a:r>
            <a:r>
              <a:rPr lang="tr-TR" sz="2000" dirty="0" smtClean="0">
                <a:latin typeface="Cambria" pitchFamily="18" charset="0"/>
              </a:rPr>
              <a:t> üretim faktörleri karşılığında ödeme yapmaktadır.</a:t>
            </a:r>
          </a:p>
          <a:p>
            <a:pPr>
              <a:lnSpc>
                <a:spcPct val="150000"/>
              </a:lnSpc>
            </a:pPr>
            <a:r>
              <a:rPr lang="tr-TR" sz="2000" dirty="0" smtClean="0">
                <a:latin typeface="Cambria" pitchFamily="18" charset="0"/>
              </a:rPr>
              <a:t>*</a:t>
            </a:r>
            <a:r>
              <a:rPr lang="tr-TR" sz="2000" dirty="0" err="1" smtClean="0">
                <a:latin typeface="Cambria" pitchFamily="18" charset="0"/>
              </a:rPr>
              <a:t>Hanehalkına</a:t>
            </a:r>
            <a:r>
              <a:rPr lang="tr-TR" sz="2000" dirty="0" smtClean="0">
                <a:latin typeface="Cambria" pitchFamily="18" charset="0"/>
              </a:rPr>
              <a:t> mal ve hizmet satmaktadır.</a:t>
            </a:r>
            <a:endParaRPr lang="tr-TR" sz="2000" dirty="0" smtClean="0">
              <a:latin typeface="Cambria"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539552" y="1484784"/>
            <a:ext cx="8208912" cy="4524315"/>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Alternatif GSYH Hesaplama Yöntemleri</a:t>
            </a:r>
          </a:p>
          <a:p>
            <a:pPr>
              <a:lnSpc>
                <a:spcPct val="150000"/>
              </a:lnSpc>
            </a:pPr>
            <a:r>
              <a:rPr lang="tr-TR" sz="2400" dirty="0" smtClean="0">
                <a:latin typeface="Cambria" pitchFamily="18" charset="0"/>
              </a:rPr>
              <a:t>1. Harcama yaklaşımı</a:t>
            </a:r>
          </a:p>
          <a:p>
            <a:pPr>
              <a:lnSpc>
                <a:spcPct val="150000"/>
              </a:lnSpc>
            </a:pPr>
            <a:r>
              <a:rPr lang="tr-TR" sz="2400" dirty="0" smtClean="0">
                <a:latin typeface="Cambria" pitchFamily="18" charset="0"/>
              </a:rPr>
              <a:t>	</a:t>
            </a:r>
            <a:r>
              <a:rPr lang="tr-TR" sz="2400" dirty="0" smtClean="0">
                <a:latin typeface="Cambria" pitchFamily="18" charset="0"/>
              </a:rPr>
              <a:t>a. Kişisel tüketim harcamaları</a:t>
            </a:r>
          </a:p>
          <a:p>
            <a:pPr>
              <a:lnSpc>
                <a:spcPct val="150000"/>
              </a:lnSpc>
            </a:pPr>
            <a:r>
              <a:rPr lang="tr-TR" sz="2400" dirty="0" smtClean="0">
                <a:latin typeface="Cambria" pitchFamily="18" charset="0"/>
              </a:rPr>
              <a:t>	</a:t>
            </a:r>
            <a:r>
              <a:rPr lang="tr-TR" sz="2400" dirty="0" smtClean="0">
                <a:latin typeface="Cambria" pitchFamily="18" charset="0"/>
              </a:rPr>
              <a:t>b. Devletin mal ve hizmet alımları</a:t>
            </a:r>
          </a:p>
          <a:p>
            <a:pPr>
              <a:lnSpc>
                <a:spcPct val="150000"/>
              </a:lnSpc>
            </a:pPr>
            <a:r>
              <a:rPr lang="tr-TR" sz="2400" dirty="0" smtClean="0">
                <a:latin typeface="Cambria" pitchFamily="18" charset="0"/>
              </a:rPr>
              <a:t>	</a:t>
            </a:r>
            <a:r>
              <a:rPr lang="tr-TR" sz="2400" dirty="0" smtClean="0">
                <a:latin typeface="Cambria" pitchFamily="18" charset="0"/>
              </a:rPr>
              <a:t>c. Özel sektörün GSY yatırımları</a:t>
            </a:r>
          </a:p>
          <a:p>
            <a:pPr>
              <a:lnSpc>
                <a:spcPct val="150000"/>
              </a:lnSpc>
            </a:pPr>
            <a:r>
              <a:rPr lang="tr-TR" sz="2400" dirty="0" smtClean="0">
                <a:latin typeface="Cambria" pitchFamily="18" charset="0"/>
              </a:rPr>
              <a:t>	</a:t>
            </a:r>
            <a:r>
              <a:rPr lang="tr-TR" sz="2400" dirty="0" smtClean="0">
                <a:latin typeface="Cambria" pitchFamily="18" charset="0"/>
              </a:rPr>
              <a:t>d. Net ihracat</a:t>
            </a:r>
          </a:p>
          <a:p>
            <a:pPr>
              <a:lnSpc>
                <a:spcPct val="150000"/>
              </a:lnSpc>
            </a:pPr>
            <a:r>
              <a:rPr lang="tr-TR" sz="2400" dirty="0" smtClean="0">
                <a:latin typeface="Cambria" pitchFamily="18" charset="0"/>
              </a:rPr>
              <a:t>2. Gelir yaklaşımı (ücret, rant, faiz ve kârlar)</a:t>
            </a:r>
          </a:p>
          <a:p>
            <a:pPr>
              <a:lnSpc>
                <a:spcPct val="150000"/>
              </a:lnSpc>
            </a:pPr>
            <a:r>
              <a:rPr lang="tr-TR" sz="2400" dirty="0" smtClean="0">
                <a:latin typeface="Cambria" pitchFamily="18" charset="0"/>
              </a:rPr>
              <a:t>3. Üretim yaklaşımı</a:t>
            </a:r>
            <a:endParaRPr lang="tr-TR" sz="2400" dirty="0" smtClean="0">
              <a:latin typeface="Cambria"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2365</TotalTime>
  <Words>562</Words>
  <Application>Microsoft Office PowerPoint</Application>
  <PresentationFormat>Ekran Gösterisi (4:3)</PresentationFormat>
  <Paragraphs>113</Paragraphs>
  <Slides>13</Slides>
  <Notes>0</Notes>
  <HiddenSlides>0</HiddenSlides>
  <MMClips>0</MMClips>
  <ScaleCrop>false</ScaleCrop>
  <HeadingPairs>
    <vt:vector size="4" baseType="variant">
      <vt:variant>
        <vt:lpstr>Tema</vt:lpstr>
      </vt:variant>
      <vt:variant>
        <vt:i4>1</vt:i4>
      </vt:variant>
      <vt:variant>
        <vt:lpstr>Slayt Başlıkları</vt:lpstr>
      </vt:variant>
      <vt:variant>
        <vt:i4>13</vt:i4>
      </vt:variant>
    </vt:vector>
  </HeadingPairs>
  <TitlesOfParts>
    <vt:vector size="14" baseType="lpstr">
      <vt:lpstr>Akış</vt:lpstr>
      <vt:lpstr>Genel Ekonomi 11</vt:lpstr>
      <vt:lpstr>Slayt 2</vt:lpstr>
      <vt:lpstr>Slayt 3</vt:lpstr>
      <vt:lpstr>Slayt 4</vt:lpstr>
      <vt:lpstr>Slayt 5</vt:lpstr>
      <vt:lpstr>Slayt 6</vt:lpstr>
      <vt:lpstr>Slayt 7</vt:lpstr>
      <vt:lpstr>Slayt 8</vt:lpstr>
      <vt:lpstr>Slayt 9</vt:lpstr>
      <vt:lpstr>Slayt 10</vt:lpstr>
      <vt:lpstr>Slayt 11</vt:lpstr>
      <vt:lpstr>Slayt 12</vt:lpstr>
      <vt:lpstr>Slayt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KAYSEM 2015</dc:title>
  <dc:creator>Teknosa</dc:creator>
  <cp:lastModifiedBy>Teknosa</cp:lastModifiedBy>
  <cp:revision>262</cp:revision>
  <dcterms:created xsi:type="dcterms:W3CDTF">2015-05-04T08:30:58Z</dcterms:created>
  <dcterms:modified xsi:type="dcterms:W3CDTF">2020-04-29T09:27:49Z</dcterms:modified>
</cp:coreProperties>
</file>