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8" r:id="rId2"/>
    <p:sldId id="269" r:id="rId3"/>
    <p:sldId id="270" r:id="rId4"/>
    <p:sldId id="273" r:id="rId5"/>
    <p:sldId id="274" r:id="rId6"/>
    <p:sldId id="275" r:id="rId7"/>
    <p:sldId id="271" r:id="rId8"/>
    <p:sldId id="276" r:id="rId9"/>
    <p:sldId id="272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32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91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097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406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390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407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33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460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4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03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15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44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81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17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71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4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68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5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698451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1493548" y="2887902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Balık </a:t>
            </a:r>
            <a:r>
              <a:rPr lang="tr-TR" sz="4600" b="1" dirty="0" smtClean="0"/>
              <a:t>Hastalıkları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01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61637" y="2754346"/>
            <a:ext cx="67190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Çevreye bağlı balık hastalıkları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err="1" smtClean="0">
                <a:latin typeface="Bodoni MT Poster Compressed" panose="02070706080601050204" pitchFamily="18" charset="-94"/>
              </a:rPr>
              <a:t>Paraziter</a:t>
            </a:r>
            <a:r>
              <a:rPr lang="tr-TR" sz="3200" dirty="0" smtClean="0">
                <a:latin typeface="Bodoni MT Poster Compressed" panose="02070706080601050204" pitchFamily="18" charset="-94"/>
              </a:rPr>
              <a:t> balık hastalıkları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Beslenmeye bağlı balık </a:t>
            </a:r>
            <a:r>
              <a:rPr lang="tr-TR" sz="3200" dirty="0" err="1" smtClean="0">
                <a:latin typeface="Bodoni MT Poster Compressed" panose="02070706080601050204" pitchFamily="18" charset="-94"/>
              </a:rPr>
              <a:t>hastaaları</a:t>
            </a:r>
            <a:endParaRPr lang="tr-TR" sz="3200" dirty="0" smtClean="0">
              <a:latin typeface="Bodoni MT Poster Compressed" panose="02070706080601050204" pitchFamily="18" charset="-9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err="1" smtClean="0">
                <a:latin typeface="Bodoni MT Poster Compressed" panose="02070706080601050204" pitchFamily="18" charset="-94"/>
              </a:rPr>
              <a:t>Viral</a:t>
            </a:r>
            <a:r>
              <a:rPr lang="tr-TR" sz="3200" dirty="0" smtClean="0">
                <a:latin typeface="Bodoni MT Poster Compressed" panose="02070706080601050204" pitchFamily="18" charset="-94"/>
              </a:rPr>
              <a:t>, </a:t>
            </a:r>
            <a:r>
              <a:rPr lang="tr-TR" sz="3200" dirty="0" err="1" smtClean="0">
                <a:latin typeface="Bodoni MT Poster Compressed" panose="02070706080601050204" pitchFamily="18" charset="-94"/>
              </a:rPr>
              <a:t>bakteriyal</a:t>
            </a:r>
            <a:r>
              <a:rPr lang="tr-TR" sz="3200" dirty="0" smtClean="0">
                <a:latin typeface="Bodoni MT Poster Compressed" panose="02070706080601050204" pitchFamily="18" charset="-94"/>
              </a:rPr>
              <a:t> ve </a:t>
            </a:r>
            <a:r>
              <a:rPr lang="tr-TR" sz="3200" dirty="0" err="1" smtClean="0">
                <a:latin typeface="Bodoni MT Poster Compressed" panose="02070706080601050204" pitchFamily="18" charset="-94"/>
              </a:rPr>
              <a:t>fungal</a:t>
            </a:r>
            <a:r>
              <a:rPr lang="tr-TR" sz="3200" dirty="0" smtClean="0">
                <a:latin typeface="Bodoni MT Poster Compressed" panose="02070706080601050204" pitchFamily="18" charset="-94"/>
              </a:rPr>
              <a:t> balık hastalıkları ve etmenleri</a:t>
            </a:r>
          </a:p>
        </p:txBody>
      </p:sp>
      <p:pic>
        <p:nvPicPr>
          <p:cNvPr id="3074" name="Picture 2" descr="paraziter balık hastalıklar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770" y="2249478"/>
            <a:ext cx="2431728" cy="3785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10665230" y="6384175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1371254" y="1264936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Balık </a:t>
            </a:r>
            <a:r>
              <a:rPr lang="tr-TR" sz="4600" b="1" dirty="0" smtClean="0"/>
              <a:t>Hastalıkları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33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87593" y="2734919"/>
            <a:ext cx="66252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/>
              <a:t>Su ürünleri yetiştiricilik sistemlerinde hastalığın ortaya çıkışında temel üç faktör etkili olmaktadır;</a:t>
            </a:r>
          </a:p>
          <a:p>
            <a:pPr algn="just">
              <a:lnSpc>
                <a:spcPct val="150000"/>
              </a:lnSpc>
            </a:pPr>
            <a:endParaRPr lang="tr-TR" sz="20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/>
              <a:t>Balık (konakçı)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/>
              <a:t>Su kalitesi (çevre)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/>
              <a:t>Patojen</a:t>
            </a:r>
          </a:p>
          <a:p>
            <a:pPr algn="just">
              <a:lnSpc>
                <a:spcPct val="150000"/>
              </a:lnSpc>
            </a:pPr>
            <a:endParaRPr lang="tr-TR" sz="2000" dirty="0"/>
          </a:p>
        </p:txBody>
      </p:sp>
      <p:pic>
        <p:nvPicPr>
          <p:cNvPr id="1026" name="Picture 2" descr="fish disease host pathoge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883" y="2734919"/>
            <a:ext cx="2483888" cy="284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10714771" y="6375863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1371254" y="1264936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Balık </a:t>
            </a:r>
            <a:r>
              <a:rPr lang="tr-TR" sz="4600" b="1" dirty="0" smtClean="0"/>
              <a:t>Hastalıkları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99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39091" y="2347131"/>
            <a:ext cx="105072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Su Kalitesi-Balık Hastalıkları etkileşimi:</a:t>
            </a:r>
            <a:endParaRPr lang="tr-TR" sz="2400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cs typeface="Times New Roman" panose="02020603050405020304" pitchFamily="18" charset="0"/>
              </a:rPr>
              <a:t>Yetiştiricilik ünitelerinde hastalığın ortaya çıkışında etkili en önemli su kalite parametreleri;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cs typeface="Times New Roman" panose="02020603050405020304" pitchFamily="18" charset="0"/>
              </a:rPr>
              <a:t>Çözünmüş oksijen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cs typeface="Times New Roman" panose="02020603050405020304" pitchFamily="18" charset="0"/>
              </a:rPr>
              <a:t>Amonyak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err="1" smtClean="0">
                <a:cs typeface="Times New Roman" panose="02020603050405020304" pitchFamily="18" charset="0"/>
              </a:rPr>
              <a:t>Nitrit</a:t>
            </a:r>
            <a:endParaRPr lang="tr-TR" dirty="0" smtClean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cs typeface="Times New Roman" panose="02020603050405020304" pitchFamily="18" charset="0"/>
              </a:rPr>
              <a:t>BOI</a:t>
            </a:r>
            <a:r>
              <a:rPr lang="tr-TR" baseline="-25000" dirty="0" smtClean="0">
                <a:cs typeface="Times New Roman" panose="02020603050405020304" pitchFamily="18" charset="0"/>
              </a:rPr>
              <a:t>5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cs typeface="Times New Roman" panose="02020603050405020304" pitchFamily="18" charset="0"/>
              </a:rPr>
              <a:t>Karbondioksit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cs typeface="Times New Roman" panose="02020603050405020304" pitchFamily="18" charset="0"/>
              </a:rPr>
              <a:t>AKM (askıda katı madde)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cs typeface="Times New Roman" panose="02020603050405020304" pitchFamily="18" charset="0"/>
              </a:rPr>
              <a:t>Fosfor</a:t>
            </a:r>
            <a:endParaRPr lang="tr-TR" dirty="0"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756670" y="645789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371254" y="1264936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Balık </a:t>
            </a:r>
            <a:r>
              <a:rPr lang="tr-TR" sz="4600" b="1" dirty="0" smtClean="0"/>
              <a:t>Hastalıkları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88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38844" y="2460560"/>
            <a:ext cx="9039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Patojen:</a:t>
            </a:r>
          </a:p>
          <a:p>
            <a:pPr algn="just">
              <a:lnSpc>
                <a:spcPct val="150000"/>
              </a:lnSpc>
            </a:pPr>
            <a:r>
              <a:rPr lang="tr-TR" dirty="0" err="1" smtClean="0">
                <a:cs typeface="Times New Roman" panose="02020603050405020304" pitchFamily="18" charset="0"/>
              </a:rPr>
              <a:t>Paraziter</a:t>
            </a:r>
            <a:r>
              <a:rPr lang="tr-TR" dirty="0" smtClean="0"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cs typeface="Times New Roman" panose="02020603050405020304" pitchFamily="18" charset="0"/>
              </a:rPr>
              <a:t>viral</a:t>
            </a:r>
            <a:r>
              <a:rPr lang="tr-TR" dirty="0" smtClean="0"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cs typeface="Times New Roman" panose="02020603050405020304" pitchFamily="18" charset="0"/>
              </a:rPr>
              <a:t>Bakteriyal</a:t>
            </a:r>
            <a:r>
              <a:rPr lang="tr-TR" dirty="0" smtClean="0">
                <a:cs typeface="Times New Roman" panose="02020603050405020304" pitchFamily="18" charset="0"/>
              </a:rPr>
              <a:t> ve </a:t>
            </a:r>
            <a:r>
              <a:rPr lang="tr-TR" dirty="0" err="1" smtClean="0">
                <a:cs typeface="Times New Roman" panose="02020603050405020304" pitchFamily="18" charset="0"/>
              </a:rPr>
              <a:t>fungal</a:t>
            </a:r>
            <a:r>
              <a:rPr lang="tr-TR" dirty="0" smtClean="0">
                <a:cs typeface="Times New Roman" panose="02020603050405020304" pitchFamily="18" charset="0"/>
              </a:rPr>
              <a:t> kaynaklı hastalık yapıcı biyolojik kökenli etmen olarak tanımlanır.</a:t>
            </a:r>
            <a:endParaRPr lang="tr-TR" dirty="0"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039092" y="3690787"/>
            <a:ext cx="1073173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Hastalığın ortaya çıkışında canlı direnci bakımından etkili faktörler: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cs typeface="Times New Roman" panose="02020603050405020304" pitchFamily="18" charset="0"/>
              </a:rPr>
              <a:t>Balığın yaşı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cs typeface="Times New Roman" panose="02020603050405020304" pitchFamily="18" charset="0"/>
              </a:rPr>
              <a:t>Bağışıklık sistemi gücü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cs typeface="Times New Roman" panose="02020603050405020304" pitchFamily="18" charset="0"/>
              </a:rPr>
              <a:t>Genetik özellik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cs typeface="Times New Roman" panose="02020603050405020304" pitchFamily="18" charset="0"/>
              </a:rPr>
              <a:t>Beslenme durumu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cs typeface="Times New Roman" panose="02020603050405020304" pitchFamily="18" charset="0"/>
              </a:rPr>
              <a:t>Canlının daha önce hastalığa maruz kamış olması</a:t>
            </a:r>
            <a:endParaRPr lang="tr-TR" dirty="0"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576157" y="6384176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371254" y="1264936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Balık </a:t>
            </a:r>
            <a:r>
              <a:rPr lang="tr-TR" sz="4600" b="1" dirty="0" smtClean="0"/>
              <a:t>Hastalıkları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0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88720" y="2493819"/>
            <a:ext cx="106486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Beslenmeye bağlı hastalıkların ortaya çıkışında yaygın olarak gözlenen patolojik durumlar: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cs typeface="Times New Roman" panose="02020603050405020304" pitchFamily="18" charset="0"/>
              </a:rPr>
              <a:t>Omurga eğrilikleri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cs typeface="Times New Roman" panose="02020603050405020304" pitchFamily="18" charset="0"/>
              </a:rPr>
              <a:t>Katarakt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cs typeface="Times New Roman" panose="02020603050405020304" pitchFamily="18" charset="0"/>
              </a:rPr>
              <a:t>Yüzgeçlerde aşınma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cs typeface="Times New Roman" panose="02020603050405020304" pitchFamily="18" charset="0"/>
              </a:rPr>
              <a:t>Karaciğerde yağlanma-tümörler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cs typeface="Times New Roman" panose="02020603050405020304" pitchFamily="18" charset="0"/>
              </a:rPr>
              <a:t>Deri/yüzgeçlerde kanamalar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err="1" smtClean="0">
                <a:cs typeface="Times New Roman" panose="02020603050405020304" pitchFamily="18" charset="0"/>
              </a:rPr>
              <a:t>Ekzoftalmus</a:t>
            </a:r>
            <a:endParaRPr lang="tr-TR" sz="2000" dirty="0"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748358" y="645789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371254" y="1264936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Balık </a:t>
            </a:r>
            <a:r>
              <a:rPr lang="tr-TR" sz="4600" b="1" dirty="0" smtClean="0"/>
              <a:t>Hastalıkları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65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069869" y="2456599"/>
            <a:ext cx="72902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Balık Hastalıklarının Kontrolü: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cs typeface="Times New Roman" panose="02020603050405020304" pitchFamily="18" charset="0"/>
              </a:rPr>
              <a:t>Patojen içermeyen su temini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cs typeface="Times New Roman" panose="02020603050405020304" pitchFamily="18" charset="0"/>
              </a:rPr>
              <a:t>Patojen transferinin engellenmesi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cs typeface="Times New Roman" panose="02020603050405020304" pitchFamily="18" charset="0"/>
              </a:rPr>
              <a:t>Dezenfeksiyon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cs typeface="Times New Roman" panose="02020603050405020304" pitchFamily="18" charset="0"/>
              </a:rPr>
              <a:t>Uygun çevre koşulları</a:t>
            </a:r>
            <a:endParaRPr lang="tr-TR" sz="2000" dirty="0"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69869" y="4701062"/>
            <a:ext cx="8030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Aşı: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cs typeface="Times New Roman" panose="02020603050405020304" pitchFamily="18" charset="0"/>
              </a:rPr>
              <a:t>Öldürülmüş ya da zayıflatılmış patojenin balığa verilmesi ile balığın aktif savunmasının artırılması şeklinde tanımlanabilir.</a:t>
            </a:r>
            <a:endParaRPr lang="tr-TR" sz="2000" dirty="0"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665230" y="645789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371254" y="1264936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Balık </a:t>
            </a:r>
            <a:r>
              <a:rPr lang="tr-TR" sz="4600" b="1" dirty="0" smtClean="0"/>
              <a:t>Hastalıkları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94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504605" y="2698283"/>
            <a:ext cx="80300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Aşılama Yöntemleri: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cs typeface="Times New Roman" panose="02020603050405020304" pitchFamily="18" charset="0"/>
              </a:rPr>
              <a:t>Enjeksiyon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err="1" smtClean="0">
                <a:cs typeface="Times New Roman" panose="02020603050405020304" pitchFamily="18" charset="0"/>
              </a:rPr>
              <a:t>İmmersiyon</a:t>
            </a:r>
            <a:endParaRPr lang="tr-TR" sz="2400" dirty="0" smtClean="0"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cs typeface="Times New Roman" panose="02020603050405020304" pitchFamily="18" charset="0"/>
              </a:rPr>
              <a:t>Oral 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cs typeface="Times New Roman" panose="02020603050405020304" pitchFamily="18" charset="0"/>
              </a:rPr>
              <a:t>metot şeklindedir. </a:t>
            </a:r>
            <a:endParaRPr lang="tr-TR" sz="2400"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fish vaccines ile ilgili görsel sonucu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58" y="3251337"/>
            <a:ext cx="4208608" cy="2188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686012" y="645789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371254" y="1264936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Balık </a:t>
            </a:r>
            <a:r>
              <a:rPr lang="tr-TR" sz="4600" b="1" dirty="0" smtClean="0"/>
              <a:t>Hastalıkları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85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394066" y="2585260"/>
            <a:ext cx="7340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Tedavi Yöntemleri:</a:t>
            </a:r>
          </a:p>
          <a:p>
            <a:pPr algn="just">
              <a:lnSpc>
                <a:spcPct val="150000"/>
              </a:lnSpc>
            </a:pPr>
            <a:endParaRPr lang="tr-TR" sz="2400" b="1" dirty="0" smtClean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cs typeface="Times New Roman" panose="02020603050405020304" pitchFamily="18" charset="0"/>
              </a:rPr>
              <a:t>Su içinde tedavi uygulamaları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cs typeface="Times New Roman" panose="02020603050405020304" pitchFamily="18" charset="0"/>
              </a:rPr>
              <a:t>Yem yolu ile tedavi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 smtClean="0">
                <a:cs typeface="Times New Roman" panose="02020603050405020304" pitchFamily="18" charset="0"/>
              </a:rPr>
              <a:t>Parenteral</a:t>
            </a:r>
            <a:r>
              <a:rPr lang="tr-TR" sz="2400" dirty="0" smtClean="0">
                <a:cs typeface="Times New Roman" panose="02020603050405020304" pitchFamily="18" charset="0"/>
              </a:rPr>
              <a:t> tedavi</a:t>
            </a:r>
            <a:endParaRPr lang="tr-TR" sz="2400" dirty="0"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640292" y="645789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371254" y="1264936"/>
            <a:ext cx="9204903" cy="1082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600" b="1" dirty="0" smtClean="0"/>
              <a:t>Balık </a:t>
            </a:r>
            <a:r>
              <a:rPr lang="tr-TR" sz="4600" b="1" dirty="0" smtClean="0"/>
              <a:t>Hastalıkları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8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499</TotalTime>
  <Words>236</Words>
  <Application>Microsoft Office PowerPoint</Application>
  <PresentationFormat>Geniş ekran</PresentationFormat>
  <Paragraphs>68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Bodoni MT Poster Compressed</vt:lpstr>
      <vt:lpstr>Garamond</vt:lpstr>
      <vt:lpstr>Times New Roman</vt:lpstr>
      <vt:lpstr>Wingdings</vt:lpstr>
      <vt:lpstr>Organik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xx</cp:lastModifiedBy>
  <cp:revision>84</cp:revision>
  <dcterms:created xsi:type="dcterms:W3CDTF">2017-06-01T08:33:22Z</dcterms:created>
  <dcterms:modified xsi:type="dcterms:W3CDTF">2018-04-27T13:46:29Z</dcterms:modified>
</cp:coreProperties>
</file>