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79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903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19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91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56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26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958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652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86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218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681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63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SEUE1003 WATER </a:t>
            </a:r>
            <a:r>
              <a:rPr lang="tr-TR" dirty="0" smtClean="0"/>
              <a:t>LITERACY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assıst</a:t>
            </a:r>
            <a:r>
              <a:rPr lang="tr-TR" dirty="0" smtClean="0"/>
              <a:t>. Prof. Şeyda Fikirdeşici Ergen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567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378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Our important wetlands and their past to present conditions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131398"/>
            <a:ext cx="6436057" cy="169549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dirty="0" smtClean="0"/>
              <a:t>As </a:t>
            </a:r>
            <a:r>
              <a:rPr lang="en-US" dirty="0"/>
              <a:t>a result of its unconscious use, many wetlands have disappeared. The most painful of these is Lake </a:t>
            </a:r>
            <a:r>
              <a:rPr lang="en-US" dirty="0" err="1"/>
              <a:t>Amik</a:t>
            </a:r>
            <a:r>
              <a:rPr lang="en-US" dirty="0"/>
              <a:t>, which is a kind of homeland of many living species.</a:t>
            </a:r>
            <a:endParaRPr lang="tr-TR" dirty="0" smtClean="0"/>
          </a:p>
          <a:p>
            <a:pPr algn="just" hangingPunct="0">
              <a:lnSpc>
                <a:spcPct val="14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r>
              <a:rPr lang="tr-TR" dirty="0" smtClean="0">
                <a:solidFill>
                  <a:srgbClr val="000000"/>
                </a:solidFill>
                <a:latin typeface="Trebuchet MS" pitchFamily="34" charset="0"/>
              </a:rPr>
              <a:t>	</a:t>
            </a:r>
            <a:endParaRPr lang="en-GB" dirty="0" smtClean="0">
              <a:solidFill>
                <a:srgbClr val="000000"/>
              </a:solidFill>
              <a:latin typeface="Trebuchet MS" pitchFamily="34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497" y="2439774"/>
            <a:ext cx="3078747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2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502" y="0"/>
            <a:ext cx="11204812" cy="59768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38958" y="797497"/>
            <a:ext cx="3321901" cy="606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1" tIns="44996" rIns="89991" bIns="44996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tr-T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LAKE 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AKŞEHİR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58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kşehir ö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58" y="177421"/>
            <a:ext cx="5377431" cy="2934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6" descr="akşehir son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098" y="177421"/>
            <a:ext cx="5297191" cy="2934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7" descr="beyşehir ö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557" y="3478073"/>
            <a:ext cx="5377431" cy="26770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8" descr="beyşehir son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4098" y="3445367"/>
            <a:ext cx="5297191" cy="2709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 flipH="1">
            <a:off x="4677888" y="177421"/>
            <a:ext cx="2449359" cy="46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  <a:latin typeface="Times New Roman" pitchFamily="18" charset="0"/>
              </a:rPr>
              <a:t>Lake Akşehir</a:t>
            </a:r>
            <a:endParaRPr lang="tr-TR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4797748" y="3111690"/>
            <a:ext cx="2385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  <a:latin typeface="Times New Roman" pitchFamily="18" charset="0"/>
              </a:rPr>
              <a:t>Lake Beyşehir</a:t>
            </a:r>
            <a:endParaRPr lang="tr-TR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6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nyas önce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375" y="256346"/>
            <a:ext cx="5266709" cy="2878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6" descr="manyas sonra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267" y="256346"/>
            <a:ext cx="4982310" cy="2878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7" descr="seyfe önce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9375" y="3335242"/>
            <a:ext cx="5266709" cy="2878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8" descr="seyfe sonra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5267" y="3335243"/>
            <a:ext cx="4982309" cy="2878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48964" y="465896"/>
            <a:ext cx="19446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  <a:latin typeface="Times New Roman" pitchFamily="18" charset="0"/>
              </a:rPr>
              <a:t>Lake Manyas</a:t>
            </a:r>
            <a:endParaRPr lang="tr-TR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248964" y="3127659"/>
            <a:ext cx="1800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  <a:latin typeface="Times New Roman" pitchFamily="18" charset="0"/>
              </a:rPr>
              <a:t>Lake Seyfe</a:t>
            </a:r>
            <a:endParaRPr lang="tr-TR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2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eke ö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4" y="493144"/>
            <a:ext cx="5248276" cy="2878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6" descr="meke son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5516" y="493144"/>
            <a:ext cx="4983897" cy="2878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7" descr="büyükçekmece ö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524" y="3464945"/>
            <a:ext cx="5248276" cy="27844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8" descr="büyükçekmece son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516" y="3464945"/>
            <a:ext cx="4983898" cy="27844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644356" y="399480"/>
            <a:ext cx="1861913" cy="54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  <a:latin typeface="Times New Roman" pitchFamily="18" charset="0"/>
              </a:rPr>
              <a:t>Lake </a:t>
            </a:r>
            <a:r>
              <a:rPr lang="tr-TR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Meke</a:t>
            </a:r>
            <a:endParaRPr lang="tr-TR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392737" y="3595925"/>
            <a:ext cx="20161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  <a:latin typeface="Times New Roman" pitchFamily="18" charset="0"/>
              </a:rPr>
              <a:t>Lake Büyükçekmece</a:t>
            </a:r>
            <a:endParaRPr lang="tr-TR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0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References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96036" y="1975095"/>
            <a:ext cx="1089091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smtClean="0"/>
              <a:t>Tanyolaç, J. 2000. Limnoloji. Hatiboğlu Yayınevi, Ankara.</a:t>
            </a:r>
          </a:p>
          <a:p>
            <a:r>
              <a:rPr lang="tr-TR" sz="1000" dirty="0" err="1" smtClean="0"/>
              <a:t>Wetzel</a:t>
            </a:r>
            <a:r>
              <a:rPr lang="tr-TR" sz="1000" dirty="0" smtClean="0"/>
              <a:t>, G.R. 2017. </a:t>
            </a:r>
            <a:r>
              <a:rPr lang="tr-TR" sz="1000" dirty="0" err="1" smtClean="0"/>
              <a:t>editor</a:t>
            </a:r>
            <a:r>
              <a:rPr lang="tr-TR" sz="1000" dirty="0" smtClean="0"/>
              <a:t> </a:t>
            </a:r>
            <a:r>
              <a:rPr lang="tr-TR" sz="1000" dirty="0" err="1" smtClean="0"/>
              <a:t>Ergönül</a:t>
            </a:r>
            <a:r>
              <a:rPr lang="tr-TR" sz="1000" dirty="0" smtClean="0"/>
              <a:t>, M.B. Limnoloji, Göl ve Nehir Ekosistemleri. 3. baskıdan çeviri. Nobel Yayıncılık, Ankara.</a:t>
            </a:r>
          </a:p>
          <a:p>
            <a:r>
              <a:rPr lang="tr-TR" sz="1000" dirty="0" smtClean="0"/>
              <a:t>"Nürnberg, G.K., 2017. </a:t>
            </a:r>
            <a:r>
              <a:rPr lang="tr-TR" sz="1000" dirty="0" err="1" smtClean="0"/>
              <a:t>Attempted</a:t>
            </a:r>
            <a:r>
              <a:rPr lang="tr-TR" sz="1000" dirty="0" smtClean="0"/>
              <a:t> </a:t>
            </a:r>
            <a:r>
              <a:rPr lang="tr-TR" sz="1000" dirty="0" err="1" smtClean="0"/>
              <a:t>management</a:t>
            </a:r>
            <a:r>
              <a:rPr lang="tr-TR" sz="1000" dirty="0" smtClean="0"/>
              <a:t> of </a:t>
            </a:r>
            <a:r>
              <a:rPr lang="tr-TR" sz="1000" dirty="0" err="1" smtClean="0"/>
              <a:t>cyanobacteria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Phoslock</a:t>
            </a:r>
            <a:r>
              <a:rPr lang="tr-TR" sz="1000" dirty="0" smtClean="0"/>
              <a:t> (</a:t>
            </a:r>
            <a:r>
              <a:rPr lang="tr-TR" sz="1000" dirty="0" err="1" smtClean="0"/>
              <a:t>lanthanum-modified</a:t>
            </a:r>
            <a:r>
              <a:rPr lang="tr-TR" sz="1000" dirty="0" smtClean="0"/>
              <a:t> </a:t>
            </a:r>
            <a:r>
              <a:rPr lang="tr-TR" sz="1000" dirty="0" err="1" smtClean="0"/>
              <a:t>clay</a:t>
            </a:r>
            <a:r>
              <a:rPr lang="tr-TR" sz="1000" dirty="0" smtClean="0"/>
              <a:t>) in </a:t>
            </a:r>
            <a:r>
              <a:rPr lang="tr-TR" sz="1000" dirty="0" err="1" smtClean="0"/>
              <a:t>Canadian</a:t>
            </a:r>
            <a:r>
              <a:rPr lang="tr-TR" sz="1000" dirty="0" smtClean="0"/>
              <a:t> </a:t>
            </a:r>
            <a:r>
              <a:rPr lang="tr-TR" sz="1000" dirty="0" err="1" smtClean="0"/>
              <a:t>lakes</a:t>
            </a:r>
            <a:r>
              <a:rPr lang="tr-TR" sz="1000" dirty="0" smtClean="0"/>
              <a:t>: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quality</a:t>
            </a:r>
            <a:r>
              <a:rPr lang="tr-TR" sz="1000" dirty="0" smtClean="0"/>
              <a:t> </a:t>
            </a:r>
            <a:r>
              <a:rPr lang="tr-TR" sz="1000" dirty="0" err="1" smtClean="0"/>
              <a:t>results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predictions</a:t>
            </a:r>
            <a:r>
              <a:rPr lang="tr-TR" sz="1000" dirty="0" smtClean="0"/>
              <a:t>. Lake </a:t>
            </a:r>
            <a:r>
              <a:rPr lang="tr-TR" sz="1000" dirty="0" err="1" smtClean="0"/>
              <a:t>Reserv</a:t>
            </a:r>
            <a:r>
              <a:rPr lang="tr-TR" sz="1000" dirty="0" smtClean="0"/>
              <a:t>. </a:t>
            </a:r>
            <a:r>
              <a:rPr lang="tr-TR" sz="1000" dirty="0" err="1" smtClean="0"/>
              <a:t>Manag</a:t>
            </a:r>
            <a:r>
              <a:rPr lang="tr-TR" sz="1000" dirty="0" smtClean="0"/>
              <a:t>. 33, 163–170. doi:10.1080/10402381.2016.1265618"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Pérez-Sirvent</a:t>
            </a:r>
            <a:r>
              <a:rPr lang="tr-TR" sz="1000" dirty="0" smtClean="0"/>
              <a:t>, C., </a:t>
            </a:r>
            <a:r>
              <a:rPr lang="tr-TR" sz="1000" dirty="0" err="1" smtClean="0"/>
              <a:t>Hernández-Pérez</a:t>
            </a:r>
            <a:r>
              <a:rPr lang="tr-TR" sz="1000" dirty="0" smtClean="0"/>
              <a:t>, C., </a:t>
            </a:r>
            <a:r>
              <a:rPr lang="tr-TR" sz="1000" dirty="0" err="1" smtClean="0"/>
              <a:t>Martínez-Sánchez</a:t>
            </a:r>
            <a:r>
              <a:rPr lang="tr-TR" sz="1000" dirty="0" smtClean="0"/>
              <a:t>, M.J., </a:t>
            </a:r>
            <a:r>
              <a:rPr lang="tr-TR" sz="1000" dirty="0" err="1" smtClean="0"/>
              <a:t>García-Lorenzo</a:t>
            </a:r>
            <a:r>
              <a:rPr lang="tr-TR" sz="1000" dirty="0" smtClean="0"/>
              <a:t>, M.L.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Bech</a:t>
            </a:r>
            <a:r>
              <a:rPr lang="tr-TR" sz="1000" dirty="0" smtClean="0"/>
              <a:t>, J. 2017. Metal </a:t>
            </a:r>
            <a:r>
              <a:rPr lang="tr-TR" sz="1000" dirty="0" err="1" smtClean="0"/>
              <a:t>uptake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: </a:t>
            </a:r>
            <a:r>
              <a:rPr lang="tr-TR" sz="1000" dirty="0" err="1" smtClean="0"/>
              <a:t>implicationsfor</a:t>
            </a:r>
            <a:r>
              <a:rPr lang="tr-TR" sz="1000" dirty="0" smtClean="0"/>
              <a:t>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restoration</a:t>
            </a:r>
            <a:r>
              <a:rPr lang="tr-TR" sz="1000" dirty="0" smtClean="0"/>
              <a:t>. J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Sediments</a:t>
            </a:r>
            <a:r>
              <a:rPr lang="tr-TR" sz="1000" dirty="0" smtClean="0"/>
              <a:t>, 17:1384–1393"</a:t>
            </a:r>
          </a:p>
          <a:p>
            <a:r>
              <a:rPr lang="tr-TR" sz="1000" dirty="0" err="1" smtClean="0"/>
              <a:t>Kometa</a:t>
            </a:r>
            <a:r>
              <a:rPr lang="tr-TR" sz="1000" dirty="0" smtClean="0"/>
              <a:t>, S. S., </a:t>
            </a:r>
            <a:r>
              <a:rPr lang="tr-TR" sz="1000" dirty="0" err="1" smtClean="0"/>
              <a:t>Kimengsi</a:t>
            </a:r>
            <a:r>
              <a:rPr lang="tr-TR" sz="1000" dirty="0" smtClean="0"/>
              <a:t>, J. N.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Petiangma</a:t>
            </a:r>
            <a:r>
              <a:rPr lang="tr-TR" sz="1000" dirty="0" smtClean="0"/>
              <a:t>, D.M. 2018. Urban Development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its</a:t>
            </a:r>
            <a:r>
              <a:rPr lang="tr-TR" sz="1000" dirty="0" smtClean="0"/>
              <a:t>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on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</a:t>
            </a:r>
            <a:r>
              <a:rPr lang="tr-TR" sz="1000" dirty="0" smtClean="0"/>
              <a:t> Services in </a:t>
            </a:r>
            <a:r>
              <a:rPr lang="tr-TR" sz="1000" dirty="0" err="1" smtClean="0"/>
              <a:t>Ndop</a:t>
            </a:r>
            <a:r>
              <a:rPr lang="tr-TR" sz="1000" dirty="0" smtClean="0"/>
              <a:t>, </a:t>
            </a:r>
            <a:r>
              <a:rPr lang="tr-TR" sz="1000" dirty="0" err="1" smtClean="0"/>
              <a:t>Cameroon</a:t>
            </a:r>
            <a:r>
              <a:rPr lang="tr-TR" sz="1000" dirty="0" smtClean="0"/>
              <a:t>, </a:t>
            </a:r>
            <a:r>
              <a:rPr lang="tr-TR" sz="1000" dirty="0" err="1" smtClean="0"/>
              <a:t>Environmental</a:t>
            </a:r>
            <a:r>
              <a:rPr lang="tr-TR" sz="1000" dirty="0" smtClean="0"/>
              <a:t> Management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Sustainable</a:t>
            </a:r>
            <a:r>
              <a:rPr lang="tr-TR" sz="1000" dirty="0" smtClean="0"/>
              <a:t> Development, </a:t>
            </a:r>
            <a:r>
              <a:rPr lang="tr-TR" sz="1000" dirty="0" err="1" smtClean="0"/>
              <a:t>Vol</a:t>
            </a:r>
            <a:r>
              <a:rPr lang="tr-TR" sz="1000" dirty="0" smtClean="0"/>
              <a:t>. 7, No. 1</a:t>
            </a:r>
          </a:p>
          <a:p>
            <a:r>
              <a:rPr lang="tr-TR" sz="1000" dirty="0" err="1" smtClean="0"/>
              <a:t>Phytoremediation</a:t>
            </a:r>
            <a:r>
              <a:rPr lang="tr-TR" sz="1000" dirty="0" smtClean="0"/>
              <a:t> - </a:t>
            </a:r>
            <a:r>
              <a:rPr lang="tr-TR" sz="1000" dirty="0" err="1" smtClean="0"/>
              <a:t>Hinchman</a:t>
            </a:r>
            <a:r>
              <a:rPr lang="tr-TR" sz="1000" dirty="0" smtClean="0"/>
              <a:t>, </a:t>
            </a:r>
            <a:r>
              <a:rPr lang="tr-TR" sz="1000" dirty="0" err="1" smtClean="0"/>
              <a:t>Negri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Gatliff</a:t>
            </a:r>
            <a:r>
              <a:rPr lang="tr-TR" sz="1000" dirty="0" smtClean="0"/>
              <a:t>, 2017. </a:t>
            </a:r>
            <a:r>
              <a:rPr lang="tr-TR" sz="1000" dirty="0" err="1" smtClean="0"/>
              <a:t>Argonne</a:t>
            </a:r>
            <a:r>
              <a:rPr lang="tr-TR" sz="1000" dirty="0" smtClean="0"/>
              <a:t> </a:t>
            </a:r>
            <a:r>
              <a:rPr lang="tr-TR" sz="1000" dirty="0" err="1" smtClean="0"/>
              <a:t>National</a:t>
            </a:r>
            <a:r>
              <a:rPr lang="tr-TR" sz="1000" dirty="0" smtClean="0"/>
              <a:t> </a:t>
            </a:r>
            <a:r>
              <a:rPr lang="tr-TR" sz="1000" dirty="0" err="1" smtClean="0"/>
              <a:t>Laboratory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Applied</a:t>
            </a:r>
            <a:r>
              <a:rPr lang="tr-TR" sz="1000" dirty="0" smtClean="0"/>
              <a:t> Natural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</a:t>
            </a:r>
            <a:r>
              <a:rPr lang="tr-TR" sz="1000" dirty="0" err="1" smtClean="0"/>
              <a:t>Inc</a:t>
            </a:r>
            <a:r>
              <a:rPr lang="tr-TR" sz="1000" dirty="0" smtClean="0"/>
              <a:t>.,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: Using </a:t>
            </a:r>
            <a:r>
              <a:rPr lang="tr-TR" sz="1000" dirty="0" err="1" smtClean="0"/>
              <a:t>Green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Clean</a:t>
            </a:r>
            <a:r>
              <a:rPr lang="tr-TR" sz="1000" dirty="0" smtClean="0"/>
              <a:t> </a:t>
            </a:r>
            <a:r>
              <a:rPr lang="tr-TR" sz="1000" dirty="0" err="1" smtClean="0"/>
              <a:t>Up</a:t>
            </a:r>
            <a:r>
              <a:rPr lang="tr-TR" sz="1000" dirty="0" smtClean="0"/>
              <a:t>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Soil</a:t>
            </a:r>
            <a:r>
              <a:rPr lang="tr-TR" sz="1000" dirty="0" smtClean="0"/>
              <a:t>, </a:t>
            </a:r>
            <a:r>
              <a:rPr lang="tr-TR" sz="1000" dirty="0" err="1" smtClean="0"/>
              <a:t>Groundwater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endParaRPr lang="tr-TR" sz="1000" dirty="0" smtClean="0"/>
          </a:p>
          <a:p>
            <a:r>
              <a:rPr lang="tr-TR" sz="1000" dirty="0" err="1" smtClean="0"/>
              <a:t>Khan</a:t>
            </a:r>
            <a:r>
              <a:rPr lang="tr-TR" sz="1000" dirty="0" smtClean="0"/>
              <a:t>, M. Nasir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Mohammad</a:t>
            </a:r>
            <a:r>
              <a:rPr lang="tr-TR" sz="1000" dirty="0" smtClean="0"/>
              <a:t>, F. (2014 ) "Eutrophication of </a:t>
            </a:r>
            <a:r>
              <a:rPr lang="tr-TR" sz="1000" dirty="0" err="1" smtClean="0"/>
              <a:t>Lakes</a:t>
            </a:r>
            <a:r>
              <a:rPr lang="tr-TR" sz="1000" dirty="0" smtClean="0"/>
              <a:t>" in A. A. Ansari, S. S. </a:t>
            </a:r>
            <a:r>
              <a:rPr lang="tr-TR" sz="1000" dirty="0" err="1" smtClean="0"/>
              <a:t>Gill</a:t>
            </a:r>
            <a:r>
              <a:rPr lang="tr-TR" sz="1000" dirty="0" smtClean="0"/>
              <a:t> (</a:t>
            </a:r>
            <a:r>
              <a:rPr lang="tr-TR" sz="1000" dirty="0" err="1" smtClean="0"/>
              <a:t>eds</a:t>
            </a:r>
            <a:r>
              <a:rPr lang="tr-TR" sz="1000" dirty="0" smtClean="0"/>
              <a:t>.), Eutrophication: </a:t>
            </a:r>
            <a:r>
              <a:rPr lang="tr-TR" sz="1000" dirty="0" err="1" smtClean="0"/>
              <a:t>Challenges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Solutions; Volume II of 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Control, </a:t>
            </a:r>
            <a:r>
              <a:rPr lang="tr-TR" sz="1000" dirty="0" err="1" smtClean="0"/>
              <a:t>Springer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Science+Business</a:t>
            </a:r>
            <a:r>
              <a:rPr lang="tr-TR" sz="1000" dirty="0" smtClean="0"/>
              <a:t> Media Dordrecht</a:t>
            </a:r>
          </a:p>
          <a:p>
            <a:r>
              <a:rPr lang="tr-TR" sz="1000" dirty="0" smtClean="0"/>
              <a:t>" </a:t>
            </a:r>
            <a:r>
              <a:rPr lang="tr-TR" sz="1000" dirty="0" err="1" smtClean="0"/>
              <a:t>Chislock</a:t>
            </a:r>
            <a:r>
              <a:rPr lang="tr-TR" sz="1000" dirty="0" smtClean="0"/>
              <a:t>, M.F.; </a:t>
            </a:r>
            <a:r>
              <a:rPr lang="tr-TR" sz="1000" dirty="0" err="1" smtClean="0"/>
              <a:t>Doster</a:t>
            </a:r>
            <a:r>
              <a:rPr lang="tr-TR" sz="1000" dirty="0" smtClean="0"/>
              <a:t>, E.; </a:t>
            </a:r>
            <a:r>
              <a:rPr lang="tr-TR" sz="1000" dirty="0" err="1" smtClean="0"/>
              <a:t>Zitomer</a:t>
            </a:r>
            <a:r>
              <a:rPr lang="tr-TR" sz="1000" dirty="0" smtClean="0"/>
              <a:t>, R.A.; Wilson, A.E. (2013). ""Eutrophication: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Controls</a:t>
            </a:r>
            <a:r>
              <a:rPr lang="tr-TR" sz="1000" dirty="0" smtClean="0"/>
              <a:t> in </a:t>
            </a:r>
            <a:r>
              <a:rPr lang="tr-TR" sz="1000" dirty="0" err="1" smtClean="0"/>
              <a:t>Aquatic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Ecosystems</a:t>
            </a:r>
            <a:r>
              <a:rPr lang="tr-TR" sz="1000" dirty="0" smtClean="0"/>
              <a:t>"". Nature </a:t>
            </a:r>
            <a:r>
              <a:rPr lang="tr-TR" sz="1000" dirty="0" err="1" smtClean="0"/>
              <a:t>Education</a:t>
            </a:r>
            <a:r>
              <a:rPr lang="tr-TR" sz="1000" dirty="0" smtClean="0"/>
              <a:t> Knowledge. 4 (4): 10. </a:t>
            </a:r>
            <a:r>
              <a:rPr lang="tr-TR" sz="1000" dirty="0" err="1" smtClean="0"/>
              <a:t>Retrieved</a:t>
            </a:r>
            <a:r>
              <a:rPr lang="tr-TR" sz="1000" dirty="0" smtClean="0"/>
              <a:t> 10 </a:t>
            </a:r>
            <a:r>
              <a:rPr lang="tr-TR" sz="1000" dirty="0" err="1" smtClean="0"/>
              <a:t>March</a:t>
            </a:r>
            <a:r>
              <a:rPr lang="tr-TR" sz="1000" dirty="0" smtClean="0"/>
              <a:t> 2018."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Xie</a:t>
            </a:r>
            <a:r>
              <a:rPr lang="tr-TR" sz="1000" dirty="0" smtClean="0"/>
              <a:t>, </a:t>
            </a:r>
            <a:r>
              <a:rPr lang="tr-TR" sz="1000" dirty="0" err="1" smtClean="0"/>
              <a:t>Zhenglei</a:t>
            </a:r>
            <a:r>
              <a:rPr lang="tr-TR" sz="1000" dirty="0" smtClean="0"/>
              <a:t>, </a:t>
            </a:r>
            <a:r>
              <a:rPr lang="tr-TR" sz="1000" dirty="0" err="1" smtClean="0"/>
              <a:t>Zhang</a:t>
            </a:r>
            <a:r>
              <a:rPr lang="tr-TR" sz="1000" dirty="0" smtClean="0"/>
              <a:t>, </a:t>
            </a:r>
            <a:r>
              <a:rPr lang="tr-TR" sz="1000" dirty="0" err="1" smtClean="0"/>
              <a:t>Hezi</a:t>
            </a:r>
            <a:r>
              <a:rPr lang="tr-TR" sz="1000" dirty="0" smtClean="0"/>
              <a:t>, </a:t>
            </a:r>
            <a:r>
              <a:rPr lang="tr-TR" sz="1000" dirty="0" err="1" smtClean="0"/>
              <a:t>Zhao</a:t>
            </a:r>
            <a:r>
              <a:rPr lang="tr-TR" sz="1000" dirty="0" smtClean="0"/>
              <a:t>, </a:t>
            </a:r>
            <a:r>
              <a:rPr lang="tr-TR" sz="1000" dirty="0" err="1" smtClean="0"/>
              <a:t>Xiaoxiang</a:t>
            </a:r>
            <a:r>
              <a:rPr lang="tr-TR" sz="1000" dirty="0" smtClean="0"/>
              <a:t>, </a:t>
            </a:r>
            <a:r>
              <a:rPr lang="tr-TR" sz="1000" dirty="0" err="1" smtClean="0"/>
              <a:t>Du</a:t>
            </a:r>
            <a:r>
              <a:rPr lang="tr-TR" sz="1000" dirty="0" smtClean="0"/>
              <a:t>, </a:t>
            </a:r>
            <a:r>
              <a:rPr lang="tr-TR" sz="1000" dirty="0" err="1" smtClean="0"/>
              <a:t>Zebing</a:t>
            </a:r>
            <a:r>
              <a:rPr lang="tr-TR" sz="1000" dirty="0" smtClean="0"/>
              <a:t>, </a:t>
            </a:r>
            <a:r>
              <a:rPr lang="tr-TR" sz="1000" dirty="0" err="1" smtClean="0"/>
              <a:t>Xiang</a:t>
            </a:r>
            <a:r>
              <a:rPr lang="tr-TR" sz="1000" dirty="0" smtClean="0"/>
              <a:t>, </a:t>
            </a:r>
            <a:r>
              <a:rPr lang="tr-TR" sz="1000" dirty="0" err="1" smtClean="0"/>
              <a:t>Lixiong</a:t>
            </a:r>
            <a:r>
              <a:rPr lang="tr-TR" sz="1000" dirty="0" smtClean="0"/>
              <a:t>, et al. 2016. Assessment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Management in a </a:t>
            </a:r>
            <a:r>
              <a:rPr lang="tr-TR" sz="1000" dirty="0" err="1" smtClean="0"/>
              <a:t>Newly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</a:t>
            </a:r>
            <a:r>
              <a:rPr lang="tr-TR" sz="1000" dirty="0" smtClean="0"/>
              <a:t>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NaturalReserve</a:t>
            </a:r>
            <a:r>
              <a:rPr lang="tr-TR" sz="1000" dirty="0" smtClean="0"/>
              <a:t>, </a:t>
            </a:r>
            <a:r>
              <a:rPr lang="tr-TR" sz="1000" dirty="0" err="1" smtClean="0"/>
              <a:t>China</a:t>
            </a:r>
            <a:r>
              <a:rPr lang="tr-TR" sz="1000" dirty="0" smtClean="0"/>
              <a:t> Journal of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Research</a:t>
            </a:r>
            <a:r>
              <a:rPr lang="tr-TR" sz="1000" dirty="0" smtClean="0"/>
              <a:t>, 32(2) : 374-386."</a:t>
            </a:r>
          </a:p>
          <a:p>
            <a:r>
              <a:rPr lang="tr-TR" sz="1000" dirty="0" smtClean="0"/>
              <a:t>G. </a:t>
            </a:r>
            <a:r>
              <a:rPr lang="tr-TR" sz="1000" dirty="0" err="1" smtClean="0"/>
              <a:t>Zhang</a:t>
            </a:r>
            <a:r>
              <a:rPr lang="tr-TR" sz="1000" dirty="0" smtClean="0"/>
              <a:t> et al.2016.  </a:t>
            </a:r>
            <a:r>
              <a:rPr lang="tr-TR" sz="1000" dirty="0" err="1" smtClean="0"/>
              <a:t>Heavy</a:t>
            </a:r>
            <a:r>
              <a:rPr lang="tr-TR" sz="1000" dirty="0" smtClean="0"/>
              <a:t> </a:t>
            </a:r>
            <a:r>
              <a:rPr lang="tr-TR" sz="1000" dirty="0" err="1" smtClean="0"/>
              <a:t>metals</a:t>
            </a:r>
            <a:r>
              <a:rPr lang="tr-TR" sz="1000" dirty="0" smtClean="0"/>
              <a:t> in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along</a:t>
            </a:r>
            <a:r>
              <a:rPr lang="tr-TR" sz="1000" dirty="0" smtClean="0"/>
              <a:t> a </a:t>
            </a:r>
            <a:r>
              <a:rPr lang="tr-TR" sz="1000" dirty="0" err="1" smtClean="0"/>
              <a:t>wetland-forming</a:t>
            </a:r>
            <a:r>
              <a:rPr lang="tr-TR" sz="1000" dirty="0" smtClean="0"/>
              <a:t> </a:t>
            </a:r>
            <a:r>
              <a:rPr lang="tr-TR" sz="1000" dirty="0" err="1" smtClean="0"/>
              <a:t>chronosequence</a:t>
            </a:r>
            <a:r>
              <a:rPr lang="tr-TR" sz="1000" dirty="0" smtClean="0"/>
              <a:t> in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Yellow</a:t>
            </a:r>
            <a:r>
              <a:rPr lang="tr-TR" sz="1000" dirty="0" smtClean="0"/>
              <a:t> </a:t>
            </a:r>
            <a:r>
              <a:rPr lang="tr-TR" sz="1000" dirty="0" err="1" smtClean="0"/>
              <a:t>River</a:t>
            </a:r>
            <a:r>
              <a:rPr lang="tr-TR" sz="1000" dirty="0" smtClean="0"/>
              <a:t> Delta of </a:t>
            </a:r>
            <a:r>
              <a:rPr lang="tr-TR" sz="1000" dirty="0" err="1" smtClean="0"/>
              <a:t>China</a:t>
            </a:r>
            <a:r>
              <a:rPr lang="tr-TR" sz="1000" dirty="0" smtClean="0"/>
              <a:t>: </a:t>
            </a:r>
            <a:r>
              <a:rPr lang="tr-TR" sz="1000" dirty="0" err="1" smtClean="0"/>
              <a:t>Levels</a:t>
            </a:r>
            <a:r>
              <a:rPr lang="tr-TR" sz="1000" dirty="0" smtClean="0"/>
              <a:t>, </a:t>
            </a:r>
            <a:r>
              <a:rPr lang="tr-TR" sz="1000" dirty="0" err="1" smtClean="0"/>
              <a:t>sources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toxic</a:t>
            </a:r>
            <a:r>
              <a:rPr lang="tr-TR" sz="1000" dirty="0" smtClean="0"/>
              <a:t> </a:t>
            </a:r>
            <a:r>
              <a:rPr lang="tr-TR" sz="1000" dirty="0" err="1" smtClean="0"/>
              <a:t>risks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Indicators</a:t>
            </a:r>
            <a:r>
              <a:rPr lang="tr-TR" sz="1000" dirty="0" smtClean="0"/>
              <a:t> 69 (2016) 331–339</a:t>
            </a:r>
          </a:p>
          <a:p>
            <a:r>
              <a:rPr lang="tr-TR" sz="1000" dirty="0" smtClean="0"/>
              <a:t>J.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 et al. 2017.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mitigate</a:t>
            </a:r>
            <a:r>
              <a:rPr lang="tr-TR" sz="1000" dirty="0" smtClean="0"/>
              <a:t> </a:t>
            </a:r>
            <a:r>
              <a:rPr lang="tr-TR" sz="1000" dirty="0" err="1" smtClean="0"/>
              <a:t>nitrateand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</a:t>
            </a:r>
            <a:r>
              <a:rPr lang="tr-TR" sz="1000" dirty="0" smtClean="0"/>
              <a:t> </a:t>
            </a:r>
            <a:r>
              <a:rPr lang="tr-TR" sz="1000" dirty="0" err="1" smtClean="0"/>
              <a:t>pollution</a:t>
            </a:r>
            <a:r>
              <a:rPr lang="tr-TR" sz="1000" dirty="0" smtClean="0"/>
              <a:t> in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drained</a:t>
            </a:r>
            <a:r>
              <a:rPr lang="tr-TR" sz="1000" dirty="0" smtClean="0"/>
              <a:t> </a:t>
            </a:r>
            <a:r>
              <a:rPr lang="tr-TR" sz="1000" dirty="0" err="1" smtClean="0"/>
              <a:t>watershed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Engineering</a:t>
            </a:r>
            <a:r>
              <a:rPr lang="tr-TR" sz="1000" dirty="0" smtClean="0"/>
              <a:t> 103 (2017) 415–425.</a:t>
            </a:r>
          </a:p>
          <a:p>
            <a:r>
              <a:rPr lang="tr-TR" sz="1000" dirty="0" err="1" smtClean="0"/>
              <a:t>Mander</a:t>
            </a:r>
            <a:r>
              <a:rPr lang="tr-TR" sz="1000" dirty="0" smtClean="0"/>
              <a:t>, Ü.,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, J., </a:t>
            </a:r>
            <a:r>
              <a:rPr lang="tr-TR" sz="1000" dirty="0" err="1" smtClean="0"/>
              <a:t>Kasak</a:t>
            </a:r>
            <a:r>
              <a:rPr lang="tr-TR" sz="1000" dirty="0" smtClean="0"/>
              <a:t>, K., </a:t>
            </a:r>
            <a:r>
              <a:rPr lang="tr-TR" sz="1000" dirty="0" err="1" smtClean="0"/>
              <a:t>Mitsch</a:t>
            </a:r>
            <a:r>
              <a:rPr lang="tr-TR" sz="1000" dirty="0" smtClean="0"/>
              <a:t>, W.J., 2014. </a:t>
            </a:r>
            <a:r>
              <a:rPr lang="tr-TR" sz="1000" dirty="0" err="1" smtClean="0"/>
              <a:t>Climate</a:t>
            </a:r>
            <a:r>
              <a:rPr lang="tr-TR" sz="1000" dirty="0" smtClean="0"/>
              <a:t> </a:t>
            </a:r>
            <a:r>
              <a:rPr lang="tr-TR" sz="1000" dirty="0" err="1" smtClean="0"/>
              <a:t>regulation</a:t>
            </a:r>
            <a:r>
              <a:rPr lang="tr-TR" sz="1000" dirty="0" smtClean="0"/>
              <a:t> </a:t>
            </a:r>
            <a:r>
              <a:rPr lang="tr-TR" sz="1000" dirty="0" err="1" smtClean="0"/>
              <a:t>byfree</a:t>
            </a:r>
            <a:r>
              <a:rPr lang="tr-TR" sz="1000" dirty="0" smtClean="0"/>
              <a:t>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surface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createdriverine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. </a:t>
            </a:r>
            <a:r>
              <a:rPr lang="tr-TR" sz="1000" dirty="0" err="1" smtClean="0"/>
              <a:t>Ecol</a:t>
            </a:r>
            <a:r>
              <a:rPr lang="tr-TR" sz="1000" dirty="0" smtClean="0"/>
              <a:t>. </a:t>
            </a:r>
            <a:r>
              <a:rPr lang="tr-TR" sz="1000" dirty="0" err="1" smtClean="0"/>
              <a:t>Eng</a:t>
            </a:r>
            <a:r>
              <a:rPr lang="tr-TR" sz="1000" dirty="0" smtClean="0"/>
              <a:t>. 72, 103–115</a:t>
            </a:r>
          </a:p>
          <a:p>
            <a:r>
              <a:rPr lang="tr-TR" sz="1000" dirty="0" smtClean="0"/>
              <a:t>Fikirdeşici-Ergen, Ş et al. 2018. Bioremediation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medium</a:t>
            </a:r>
            <a:r>
              <a:rPr lang="tr-TR" sz="1000" dirty="0" smtClean="0"/>
              <a:t> </a:t>
            </a:r>
            <a:r>
              <a:rPr lang="tr-TR" sz="1000" dirty="0" err="1" smtClean="0"/>
              <a:t>using</a:t>
            </a:r>
            <a:r>
              <a:rPr lang="tr-TR" sz="1000" dirty="0" smtClean="0"/>
              <a:t> Lemna </a:t>
            </a:r>
            <a:r>
              <a:rPr lang="tr-TR" sz="1000" dirty="0" err="1" smtClean="0"/>
              <a:t>minor</a:t>
            </a:r>
            <a:r>
              <a:rPr lang="tr-TR" sz="1000" dirty="0" smtClean="0"/>
              <a:t>, Daphnia </a:t>
            </a:r>
            <a:r>
              <a:rPr lang="tr-TR" sz="1000" dirty="0" err="1" smtClean="0"/>
              <a:t>magna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their</a:t>
            </a:r>
            <a:r>
              <a:rPr lang="tr-TR" sz="1000" dirty="0" smtClean="0"/>
              <a:t> </a:t>
            </a:r>
            <a:r>
              <a:rPr lang="tr-TR" sz="1000" dirty="0" err="1" smtClean="0"/>
              <a:t>consortium</a:t>
            </a:r>
            <a:r>
              <a:rPr lang="tr-TR" sz="1000" dirty="0" smtClean="0"/>
              <a:t>. </a:t>
            </a:r>
            <a:r>
              <a:rPr lang="tr-TR" sz="1000" dirty="0" err="1" smtClean="0"/>
              <a:t>Chemistry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Ecology</a:t>
            </a:r>
            <a:r>
              <a:rPr lang="tr-TR" sz="1000" dirty="0" smtClean="0"/>
              <a:t>. 34(1):43-55</a:t>
            </a:r>
          </a:p>
          <a:p>
            <a:r>
              <a:rPr lang="tr-TR" sz="1000" dirty="0" smtClean="0"/>
              <a:t>Fikirdeşici-Ergen, Ş </a:t>
            </a:r>
            <a:r>
              <a:rPr lang="tr-TR" sz="1000" dirty="0" err="1" smtClean="0"/>
              <a:t>and</a:t>
            </a:r>
            <a:r>
              <a:rPr lang="tr-TR" sz="1000" dirty="0" smtClean="0"/>
              <a:t> Üçüncü-Tunca, E. 2018. </a:t>
            </a:r>
            <a:r>
              <a:rPr lang="tr-TR" sz="1000" dirty="0" err="1" smtClean="0"/>
              <a:t>Nanotoxicity</a:t>
            </a:r>
            <a:r>
              <a:rPr lang="tr-TR" sz="1000" dirty="0" smtClean="0"/>
              <a:t> </a:t>
            </a:r>
            <a:r>
              <a:rPr lang="tr-TR" sz="1000" dirty="0" err="1" smtClean="0"/>
              <a:t>Modelling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Removal </a:t>
            </a:r>
            <a:r>
              <a:rPr lang="tr-TR" sz="1000" dirty="0" err="1" smtClean="0"/>
              <a:t>Efficiencies</a:t>
            </a:r>
            <a:r>
              <a:rPr lang="tr-TR" sz="1000" dirty="0" smtClean="0"/>
              <a:t> of </a:t>
            </a:r>
            <a:r>
              <a:rPr lang="tr-TR" sz="1000" dirty="0" err="1" smtClean="0"/>
              <a:t>ZnONP</a:t>
            </a:r>
            <a:r>
              <a:rPr lang="tr-TR" sz="1000" dirty="0" smtClean="0"/>
              <a:t>, International Journal of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20(1):16-26</a:t>
            </a:r>
          </a:p>
          <a:p>
            <a:r>
              <a:rPr lang="tr-TR" sz="1000" dirty="0" smtClean="0"/>
              <a:t>Yakup Sedat VELIOGLU, Şeyda FİKİRDEŞİCİ-ERGEN, Pelin AKSU, Ahmet ALTINDAĞ. 2018. Effects of </a:t>
            </a:r>
            <a:r>
              <a:rPr lang="tr-TR" sz="1000" dirty="0" err="1" smtClean="0"/>
              <a:t>Ozone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on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Degradation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Toxicity of </a:t>
            </a:r>
            <a:r>
              <a:rPr lang="tr-TR" sz="1000" dirty="0" err="1" smtClean="0"/>
              <a:t>Several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Pesticides</a:t>
            </a:r>
            <a:r>
              <a:rPr lang="tr-TR" sz="1000" dirty="0" smtClean="0"/>
              <a:t> in </a:t>
            </a:r>
            <a:r>
              <a:rPr lang="tr-TR" sz="1000" dirty="0" err="1" smtClean="0"/>
              <a:t>Different</a:t>
            </a:r>
            <a:r>
              <a:rPr lang="tr-TR" sz="1000" dirty="0" smtClean="0"/>
              <a:t> </a:t>
            </a:r>
            <a:r>
              <a:rPr lang="tr-TR" sz="1000" dirty="0" err="1" smtClean="0"/>
              <a:t>Groups</a:t>
            </a:r>
            <a:r>
              <a:rPr lang="tr-TR" sz="1000" dirty="0" smtClean="0"/>
              <a:t>, Journal of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24(2):245-255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4002955187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</TotalTime>
  <Words>292</Words>
  <Application>Microsoft Office PowerPoint</Application>
  <PresentationFormat>Geniş ekran</PresentationFormat>
  <Paragraphs>29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StarSymbol</vt:lpstr>
      <vt:lpstr>Times New Roman</vt:lpstr>
      <vt:lpstr>Trebuchet MS</vt:lpstr>
      <vt:lpstr>Geçmişe bakış</vt:lpstr>
      <vt:lpstr>SEUE1003 WATER LITERACY</vt:lpstr>
      <vt:lpstr> Our important wetlands and their past to present conditions</vt:lpstr>
      <vt:lpstr>PowerPoint Sunusu</vt:lpstr>
      <vt:lpstr>PowerPoint Sunusu</vt:lpstr>
      <vt:lpstr>PowerPoint Sunusu</vt:lpstr>
      <vt:lpstr>PowerPoint Sunusu</vt:lpstr>
      <vt:lpstr>   References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hp_ergen</dc:creator>
  <cp:lastModifiedBy>hp_ergen</cp:lastModifiedBy>
  <cp:revision>12</cp:revision>
  <dcterms:created xsi:type="dcterms:W3CDTF">2020-10-02T09:02:57Z</dcterms:created>
  <dcterms:modified xsi:type="dcterms:W3CDTF">2020-10-02T13:34:01Z</dcterms:modified>
</cp:coreProperties>
</file>