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Default Extension="png" ContentType="image/png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2979" y="40589"/>
            <a:ext cx="775804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#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#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#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#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#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1951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6465" y="40589"/>
            <a:ext cx="723455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549" y="1890674"/>
            <a:ext cx="7517130" cy="1125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173173" y="4808087"/>
            <a:ext cx="417829" cy="16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#</a:t>
            </a:fld>
            <a:r>
              <a:rPr dirty="0" spc="-40"/>
              <a:t>/77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107.png"/><Relationship Id="rId4" Type="http://schemas.openxmlformats.org/officeDocument/2006/relationships/image" Target="../media/image108.jp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99.png"/><Relationship Id="rId4" Type="http://schemas.openxmlformats.org/officeDocument/2006/relationships/image" Target="../media/image109.png"/><Relationship Id="rId5" Type="http://schemas.openxmlformats.org/officeDocument/2006/relationships/image" Target="../media/image110.jp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111.png"/><Relationship Id="rId4" Type="http://schemas.openxmlformats.org/officeDocument/2006/relationships/image" Target="../media/image112.jpg"/><Relationship Id="rId5" Type="http://schemas.openxmlformats.org/officeDocument/2006/relationships/image" Target="../media/image113.jp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114.png"/><Relationship Id="rId4" Type="http://schemas.openxmlformats.org/officeDocument/2006/relationships/image" Target="../media/image115.jpg"/><Relationship Id="rId5" Type="http://schemas.openxmlformats.org/officeDocument/2006/relationships/image" Target="../media/image112.jp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116.png"/><Relationship Id="rId4" Type="http://schemas.openxmlformats.org/officeDocument/2006/relationships/image" Target="../media/image112.jpg"/><Relationship Id="rId5" Type="http://schemas.openxmlformats.org/officeDocument/2006/relationships/image" Target="../media/image117.jpg"/><Relationship Id="rId6" Type="http://schemas.openxmlformats.org/officeDocument/2006/relationships/image" Target="../media/image118.jp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116.png"/><Relationship Id="rId4" Type="http://schemas.openxmlformats.org/officeDocument/2006/relationships/image" Target="../media/image112.jpg"/><Relationship Id="rId5" Type="http://schemas.openxmlformats.org/officeDocument/2006/relationships/image" Target="../media/image119.jpg"/><Relationship Id="rId6" Type="http://schemas.openxmlformats.org/officeDocument/2006/relationships/image" Target="../media/image120.jp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112.jpg"/><Relationship Id="rId4" Type="http://schemas.openxmlformats.org/officeDocument/2006/relationships/image" Target="../media/image116.png"/><Relationship Id="rId5" Type="http://schemas.openxmlformats.org/officeDocument/2006/relationships/image" Target="../media/image121.jpg"/><Relationship Id="rId6" Type="http://schemas.openxmlformats.org/officeDocument/2006/relationships/image" Target="../media/image122.jp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123.jpg"/><Relationship Id="rId4" Type="http://schemas.openxmlformats.org/officeDocument/2006/relationships/image" Target="../media/image99.png"/><Relationship Id="rId5" Type="http://schemas.openxmlformats.org/officeDocument/2006/relationships/image" Target="../media/image124.jp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99.png"/><Relationship Id="rId4" Type="http://schemas.openxmlformats.org/officeDocument/2006/relationships/image" Target="../media/image125.jpg"/><Relationship Id="rId5" Type="http://schemas.openxmlformats.org/officeDocument/2006/relationships/image" Target="../media/image12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99.png"/><Relationship Id="rId4" Type="http://schemas.openxmlformats.org/officeDocument/2006/relationships/image" Target="../media/image127.jpg"/><Relationship Id="rId5" Type="http://schemas.openxmlformats.org/officeDocument/2006/relationships/image" Target="../media/image128.pn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99.png"/><Relationship Id="rId4" Type="http://schemas.openxmlformats.org/officeDocument/2006/relationships/image" Target="../media/image129.jpg"/><Relationship Id="rId5" Type="http://schemas.openxmlformats.org/officeDocument/2006/relationships/image" Target="../media/image130.jp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99.png"/><Relationship Id="rId4" Type="http://schemas.openxmlformats.org/officeDocument/2006/relationships/image" Target="../media/image131.jpg"/><Relationship Id="rId5" Type="http://schemas.openxmlformats.org/officeDocument/2006/relationships/image" Target="../media/image132.jp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99.png"/><Relationship Id="rId4" Type="http://schemas.openxmlformats.org/officeDocument/2006/relationships/image" Target="../media/image133.jpg"/><Relationship Id="rId5" Type="http://schemas.openxmlformats.org/officeDocument/2006/relationships/image" Target="../media/image134.jp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99.png"/><Relationship Id="rId4" Type="http://schemas.openxmlformats.org/officeDocument/2006/relationships/image" Target="../media/image135.jpg"/><Relationship Id="rId5" Type="http://schemas.openxmlformats.org/officeDocument/2006/relationships/image" Target="../media/image136.jp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jpg"/><Relationship Id="rId3" Type="http://schemas.openxmlformats.org/officeDocument/2006/relationships/image" Target="../media/image138.jp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9.jp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0.jp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1.jp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Relationship Id="rId3" Type="http://schemas.openxmlformats.org/officeDocument/2006/relationships/image" Target="../media/image79.pn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jp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0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2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3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4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5.jp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6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99.png"/><Relationship Id="rId4" Type="http://schemas.openxmlformats.org/officeDocument/2006/relationships/image" Target="../media/image100.jp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99.png"/><Relationship Id="rId4" Type="http://schemas.openxmlformats.org/officeDocument/2006/relationships/image" Target="../media/image101.jp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99.png"/><Relationship Id="rId4" Type="http://schemas.openxmlformats.org/officeDocument/2006/relationships/image" Target="../media/image102.pn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28114" y="4796033"/>
            <a:ext cx="26289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5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/</a:t>
            </a:r>
            <a:r>
              <a:rPr dirty="0" sz="1000" spc="-50">
                <a:latin typeface="Arial"/>
                <a:cs typeface="Arial"/>
              </a:rPr>
              <a:t>77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586" y="500049"/>
            <a:ext cx="7704848" cy="2585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26502" y="3582042"/>
            <a:ext cx="669099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50" b="1">
                <a:latin typeface="Arial"/>
                <a:cs typeface="Arial"/>
              </a:rPr>
              <a:t>Türk </a:t>
            </a:r>
            <a:r>
              <a:rPr dirty="0" sz="2800" spc="-170" b="1">
                <a:latin typeface="Arial"/>
                <a:cs typeface="Arial"/>
              </a:rPr>
              <a:t>İnşaat </a:t>
            </a:r>
            <a:r>
              <a:rPr dirty="0" sz="2800" spc="-200" b="1">
                <a:latin typeface="Arial"/>
                <a:cs typeface="Arial"/>
              </a:rPr>
              <a:t>Sektöründe </a:t>
            </a:r>
            <a:r>
              <a:rPr dirty="0" sz="2800" spc="-204" b="1">
                <a:latin typeface="Arial"/>
                <a:cs typeface="Arial"/>
              </a:rPr>
              <a:t>Teknolojik</a:t>
            </a:r>
            <a:r>
              <a:rPr dirty="0" sz="2800" spc="25" b="1">
                <a:latin typeface="Arial"/>
                <a:cs typeface="Arial"/>
              </a:rPr>
              <a:t> </a:t>
            </a:r>
            <a:r>
              <a:rPr dirty="0" sz="2800" spc="-190" b="1">
                <a:latin typeface="Arial"/>
                <a:cs typeface="Arial"/>
              </a:rPr>
              <a:t>Gelişmeler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2951" y="4640995"/>
            <a:ext cx="202692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55">
                <a:latin typeface="Arial"/>
                <a:cs typeface="Arial"/>
              </a:rPr>
              <a:t>Dr. </a:t>
            </a:r>
            <a:r>
              <a:rPr dirty="0" sz="2000" spc="-90">
                <a:latin typeface="Arial"/>
                <a:cs typeface="Arial"/>
              </a:rPr>
              <a:t>Mustafa </a:t>
            </a:r>
            <a:r>
              <a:rPr dirty="0" sz="2000" spc="-190">
                <a:latin typeface="Arial"/>
                <a:cs typeface="Arial"/>
              </a:rPr>
              <a:t>YILMAZ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40" y="40589"/>
            <a:ext cx="9213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5"/>
              <a:t>G</a:t>
            </a:r>
            <a:r>
              <a:rPr dirty="0" spc="-45"/>
              <a:t>İ</a:t>
            </a:r>
            <a:r>
              <a:rPr dirty="0" spc="-395"/>
              <a:t>R</a:t>
            </a:r>
            <a:r>
              <a:rPr dirty="0" spc="-160"/>
              <a:t>İ</a:t>
            </a:r>
            <a:r>
              <a:rPr dirty="0" spc="-625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724383"/>
            <a:ext cx="8832850" cy="1277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4965" marR="5080" indent="-342900">
              <a:lnSpc>
                <a:spcPct val="1141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 sz="2400" spc="-185">
                <a:latin typeface="Arial"/>
                <a:cs typeface="Arial"/>
              </a:rPr>
              <a:t>Bu </a:t>
            </a:r>
            <a:r>
              <a:rPr dirty="0" sz="2400" spc="-55">
                <a:latin typeface="Arial"/>
                <a:cs typeface="Arial"/>
              </a:rPr>
              <a:t>türden </a:t>
            </a:r>
            <a:r>
              <a:rPr dirty="0" sz="2400" spc="-45">
                <a:latin typeface="Arial"/>
                <a:cs typeface="Arial"/>
              </a:rPr>
              <a:t>giyilebilir </a:t>
            </a:r>
            <a:r>
              <a:rPr dirty="0" sz="2400" spc="-55">
                <a:latin typeface="Arial"/>
                <a:cs typeface="Arial"/>
              </a:rPr>
              <a:t>teknolojinin </a:t>
            </a:r>
            <a:r>
              <a:rPr dirty="0" sz="2400" spc="-95">
                <a:latin typeface="Arial"/>
                <a:cs typeface="Arial"/>
              </a:rPr>
              <a:t>kullanıcılarına </a:t>
            </a:r>
            <a:r>
              <a:rPr dirty="0" sz="2400" spc="-125">
                <a:latin typeface="Arial"/>
                <a:cs typeface="Arial"/>
              </a:rPr>
              <a:t>sunduğu </a:t>
            </a:r>
            <a:r>
              <a:rPr dirty="0" sz="2400" spc="-105">
                <a:latin typeface="Arial"/>
                <a:cs typeface="Arial"/>
              </a:rPr>
              <a:t>karşılıklı  </a:t>
            </a:r>
            <a:r>
              <a:rPr dirty="0" sz="2400" spc="-40">
                <a:latin typeface="Arial"/>
                <a:cs typeface="Arial"/>
              </a:rPr>
              <a:t>iletişim </a:t>
            </a:r>
            <a:r>
              <a:rPr dirty="0" sz="2400" spc="-90">
                <a:latin typeface="Arial"/>
                <a:cs typeface="Arial"/>
              </a:rPr>
              <a:t>imkânlarının </a:t>
            </a:r>
            <a:r>
              <a:rPr dirty="0" sz="2400" spc="-85">
                <a:latin typeface="Arial"/>
                <a:cs typeface="Arial"/>
              </a:rPr>
              <a:t>gelişimi </a:t>
            </a:r>
            <a:r>
              <a:rPr dirty="0" sz="2400" spc="-45">
                <a:latin typeface="Arial"/>
                <a:cs typeface="Arial"/>
              </a:rPr>
              <a:t>ile </a:t>
            </a:r>
            <a:r>
              <a:rPr dirty="0" sz="2400" spc="-120">
                <a:latin typeface="Arial"/>
                <a:cs typeface="Arial"/>
              </a:rPr>
              <a:t>bilgisayarda </a:t>
            </a:r>
            <a:r>
              <a:rPr dirty="0" sz="2400" spc="-90">
                <a:latin typeface="Arial"/>
                <a:cs typeface="Arial"/>
              </a:rPr>
              <a:t>yaratılan </a:t>
            </a:r>
            <a:r>
              <a:rPr dirty="0" sz="2400" spc="-135">
                <a:latin typeface="Arial"/>
                <a:cs typeface="Arial"/>
              </a:rPr>
              <a:t>üç </a:t>
            </a:r>
            <a:r>
              <a:rPr dirty="0" sz="2400" spc="-45">
                <a:latin typeface="Arial"/>
                <a:cs typeface="Arial"/>
              </a:rPr>
              <a:t>boyutlu  </a:t>
            </a:r>
            <a:r>
              <a:rPr dirty="0" sz="2400" spc="-145">
                <a:latin typeface="Arial"/>
                <a:cs typeface="Arial"/>
              </a:rPr>
              <a:t>sanal </a:t>
            </a:r>
            <a:r>
              <a:rPr dirty="0" sz="2400" spc="-60">
                <a:latin typeface="Arial"/>
                <a:cs typeface="Arial"/>
              </a:rPr>
              <a:t>ortam </a:t>
            </a:r>
            <a:r>
              <a:rPr dirty="0" sz="2400" spc="-75">
                <a:latin typeface="Arial"/>
                <a:cs typeface="Arial"/>
              </a:rPr>
              <a:t>dinamik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100">
                <a:latin typeface="Arial"/>
                <a:cs typeface="Arial"/>
              </a:rPr>
              <a:t>hale</a:t>
            </a:r>
            <a:r>
              <a:rPr dirty="0" sz="2400" spc="-195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getirilmiştir.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591" y="2026526"/>
            <a:ext cx="7103097" cy="2759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82" y="1000112"/>
            <a:ext cx="8716010" cy="500380"/>
            <a:chOff x="214282" y="1000112"/>
            <a:chExt cx="8716010" cy="500380"/>
          </a:xfrm>
        </p:grpSpPr>
        <p:sp>
          <p:nvSpPr>
            <p:cNvPr id="5" name="object 5"/>
            <p:cNvSpPr/>
            <p:nvPr/>
          </p:nvSpPr>
          <p:spPr>
            <a:xfrm>
              <a:off x="214282" y="1000112"/>
              <a:ext cx="8715430" cy="500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1109662"/>
              <a:ext cx="2133592" cy="2476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16512" y="1628416"/>
            <a:ext cx="6088060" cy="2521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82" y="1000112"/>
            <a:ext cx="8716010" cy="500380"/>
            <a:chOff x="214282" y="1000112"/>
            <a:chExt cx="8716010" cy="500380"/>
          </a:xfrm>
        </p:grpSpPr>
        <p:sp>
          <p:nvSpPr>
            <p:cNvPr id="5" name="object 5"/>
            <p:cNvSpPr/>
            <p:nvPr/>
          </p:nvSpPr>
          <p:spPr>
            <a:xfrm>
              <a:off x="214282" y="1000112"/>
              <a:ext cx="8715430" cy="500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1071549"/>
              <a:ext cx="2057392" cy="2857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445132" y="1652653"/>
            <a:ext cx="7107420" cy="23151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82" y="1000112"/>
            <a:ext cx="8716010" cy="500380"/>
            <a:chOff x="214282" y="1000112"/>
            <a:chExt cx="8716010" cy="500380"/>
          </a:xfrm>
        </p:grpSpPr>
        <p:sp>
          <p:nvSpPr>
            <p:cNvPr id="5" name="object 5"/>
            <p:cNvSpPr/>
            <p:nvPr/>
          </p:nvSpPr>
          <p:spPr>
            <a:xfrm>
              <a:off x="214282" y="1000112"/>
              <a:ext cx="8715430" cy="500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1071549"/>
              <a:ext cx="4972042" cy="323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423649" y="1730768"/>
            <a:ext cx="8335009" cy="3183255"/>
            <a:chOff x="423649" y="1730768"/>
            <a:chExt cx="8335009" cy="3183255"/>
          </a:xfrm>
        </p:grpSpPr>
        <p:sp>
          <p:nvSpPr>
            <p:cNvPr id="8" name="object 8"/>
            <p:cNvSpPr/>
            <p:nvPr/>
          </p:nvSpPr>
          <p:spPr>
            <a:xfrm>
              <a:off x="423649" y="1730768"/>
              <a:ext cx="3002508" cy="3182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28862" y="2214562"/>
              <a:ext cx="6329565" cy="20716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82" y="1000112"/>
            <a:ext cx="8716010" cy="500380"/>
            <a:chOff x="214282" y="1000112"/>
            <a:chExt cx="8716010" cy="500380"/>
          </a:xfrm>
        </p:grpSpPr>
        <p:sp>
          <p:nvSpPr>
            <p:cNvPr id="5" name="object 5"/>
            <p:cNvSpPr/>
            <p:nvPr/>
          </p:nvSpPr>
          <p:spPr>
            <a:xfrm>
              <a:off x="214282" y="1000112"/>
              <a:ext cx="8715430" cy="500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2881" y="1114412"/>
              <a:ext cx="3400425" cy="3143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286512" y="1071549"/>
              <a:ext cx="2590800" cy="2952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857224" y="1571614"/>
            <a:ext cx="6715175" cy="34115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82" y="1000112"/>
            <a:ext cx="8716010" cy="3929379"/>
            <a:chOff x="214282" y="1000112"/>
            <a:chExt cx="8716010" cy="3929379"/>
          </a:xfrm>
        </p:grpSpPr>
        <p:sp>
          <p:nvSpPr>
            <p:cNvPr id="5" name="object 5"/>
            <p:cNvSpPr/>
            <p:nvPr/>
          </p:nvSpPr>
          <p:spPr>
            <a:xfrm>
              <a:off x="214282" y="1000112"/>
              <a:ext cx="8715430" cy="500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2887" y="1071549"/>
              <a:ext cx="4257675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28724" y="1537106"/>
              <a:ext cx="5357850" cy="33920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286512" y="1071549"/>
              <a:ext cx="2590800" cy="2952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82" y="1000112"/>
            <a:ext cx="8716010" cy="500380"/>
            <a:chOff x="214282" y="1000112"/>
            <a:chExt cx="8716010" cy="500380"/>
          </a:xfrm>
        </p:grpSpPr>
        <p:sp>
          <p:nvSpPr>
            <p:cNvPr id="5" name="object 5"/>
            <p:cNvSpPr/>
            <p:nvPr/>
          </p:nvSpPr>
          <p:spPr>
            <a:xfrm>
              <a:off x="214282" y="1000112"/>
              <a:ext cx="8715430" cy="500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1071549"/>
              <a:ext cx="1733542" cy="381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286512" y="1071549"/>
              <a:ext cx="2590800" cy="2952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214282" y="1571614"/>
            <a:ext cx="4232051" cy="3143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53140" y="1571614"/>
            <a:ext cx="4176572" cy="3143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82" y="1000112"/>
            <a:ext cx="8716010" cy="500380"/>
            <a:chOff x="214282" y="1000112"/>
            <a:chExt cx="8716010" cy="500380"/>
          </a:xfrm>
        </p:grpSpPr>
        <p:sp>
          <p:nvSpPr>
            <p:cNvPr id="5" name="object 5"/>
            <p:cNvSpPr/>
            <p:nvPr/>
          </p:nvSpPr>
          <p:spPr>
            <a:xfrm>
              <a:off x="214282" y="1000112"/>
              <a:ext cx="8715430" cy="500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1071549"/>
              <a:ext cx="1733542" cy="381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286512" y="1071549"/>
              <a:ext cx="2590800" cy="2952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214282" y="1571618"/>
            <a:ext cx="4143400" cy="3123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14875" y="1571623"/>
            <a:ext cx="4143400" cy="31233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82" y="1000112"/>
            <a:ext cx="8716010" cy="500380"/>
            <a:chOff x="214282" y="1000112"/>
            <a:chExt cx="8716010" cy="500380"/>
          </a:xfrm>
        </p:grpSpPr>
        <p:sp>
          <p:nvSpPr>
            <p:cNvPr id="5" name="object 5"/>
            <p:cNvSpPr/>
            <p:nvPr/>
          </p:nvSpPr>
          <p:spPr>
            <a:xfrm>
              <a:off x="214282" y="1000112"/>
              <a:ext cx="8715430" cy="500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286512" y="1071549"/>
              <a:ext cx="2590800" cy="295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4282" y="1071549"/>
              <a:ext cx="1733542" cy="381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285719" y="1571618"/>
            <a:ext cx="4143400" cy="31145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14875" y="1571617"/>
            <a:ext cx="4143400" cy="30872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82" y="1000112"/>
            <a:ext cx="8716010" cy="500380"/>
            <a:chOff x="214282" y="1000112"/>
            <a:chExt cx="8716010" cy="500380"/>
          </a:xfrm>
        </p:grpSpPr>
        <p:sp>
          <p:nvSpPr>
            <p:cNvPr id="5" name="object 5"/>
            <p:cNvSpPr/>
            <p:nvPr/>
          </p:nvSpPr>
          <p:spPr>
            <a:xfrm>
              <a:off x="214282" y="1000112"/>
              <a:ext cx="8715430" cy="500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981975" y="1123950"/>
              <a:ext cx="876300" cy="3047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4282" y="1071549"/>
              <a:ext cx="4972042" cy="323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357158" y="1714493"/>
            <a:ext cx="8534391" cy="2390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82" y="1000112"/>
            <a:ext cx="8716010" cy="500380"/>
            <a:chOff x="214282" y="1000112"/>
            <a:chExt cx="8716010" cy="500380"/>
          </a:xfrm>
        </p:grpSpPr>
        <p:sp>
          <p:nvSpPr>
            <p:cNvPr id="5" name="object 5"/>
            <p:cNvSpPr/>
            <p:nvPr/>
          </p:nvSpPr>
          <p:spPr>
            <a:xfrm>
              <a:off x="214282" y="1000112"/>
              <a:ext cx="8715430" cy="500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1071549"/>
              <a:ext cx="4972042" cy="323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877200" y="1071549"/>
              <a:ext cx="981075" cy="2952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500037" y="1609091"/>
            <a:ext cx="6929485" cy="30343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40" y="40589"/>
            <a:ext cx="9213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5"/>
              <a:t>G</a:t>
            </a:r>
            <a:r>
              <a:rPr dirty="0" spc="-45"/>
              <a:t>İ</a:t>
            </a:r>
            <a:r>
              <a:rPr dirty="0" spc="-395"/>
              <a:t>R</a:t>
            </a:r>
            <a:r>
              <a:rPr dirty="0" spc="-160"/>
              <a:t>İ</a:t>
            </a:r>
            <a:r>
              <a:rPr dirty="0" spc="-625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724383"/>
            <a:ext cx="8831580" cy="1277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4965" marR="5080" indent="-342900">
              <a:lnSpc>
                <a:spcPct val="1141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 sz="2400" spc="-140">
                <a:latin typeface="Arial"/>
                <a:cs typeface="Arial"/>
              </a:rPr>
              <a:t>Gerçekmiş </a:t>
            </a:r>
            <a:r>
              <a:rPr dirty="0" sz="2400" spc="-120">
                <a:latin typeface="Arial"/>
                <a:cs typeface="Arial"/>
              </a:rPr>
              <a:t>hissi </a:t>
            </a:r>
            <a:r>
              <a:rPr dirty="0" sz="2400" spc="-110">
                <a:latin typeface="Arial"/>
                <a:cs typeface="Arial"/>
              </a:rPr>
              <a:t>uyandıran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130">
                <a:latin typeface="Arial"/>
                <a:cs typeface="Arial"/>
              </a:rPr>
              <a:t>üç </a:t>
            </a:r>
            <a:r>
              <a:rPr dirty="0" sz="2400" spc="-45">
                <a:latin typeface="Arial"/>
                <a:cs typeface="Arial"/>
              </a:rPr>
              <a:t>boyutlu </a:t>
            </a:r>
            <a:r>
              <a:rPr dirty="0" sz="2400" spc="-90">
                <a:latin typeface="Arial"/>
                <a:cs typeface="Arial"/>
              </a:rPr>
              <a:t>benzetim </a:t>
            </a:r>
            <a:r>
              <a:rPr dirty="0" sz="2400" spc="-55">
                <a:latin typeface="Arial"/>
                <a:cs typeface="Arial"/>
              </a:rPr>
              <a:t>modelleri </a:t>
            </a:r>
            <a:r>
              <a:rPr dirty="0" sz="2400" spc="-45">
                <a:latin typeface="Arial"/>
                <a:cs typeface="Arial"/>
              </a:rPr>
              <a:t>ile  </a:t>
            </a:r>
            <a:r>
              <a:rPr dirty="0" sz="2400" spc="-90">
                <a:latin typeface="Arial"/>
                <a:cs typeface="Arial"/>
              </a:rPr>
              <a:t>yaratılan </a:t>
            </a:r>
            <a:r>
              <a:rPr dirty="0" sz="2400" spc="-145">
                <a:latin typeface="Arial"/>
                <a:cs typeface="Arial"/>
              </a:rPr>
              <a:t>“</a:t>
            </a:r>
            <a:r>
              <a:rPr dirty="0" sz="2400" spc="-145" b="1">
                <a:solidFill>
                  <a:srgbClr val="FF0000"/>
                </a:solidFill>
                <a:latin typeface="Arial"/>
                <a:cs typeface="Arial"/>
              </a:rPr>
              <a:t>sanal </a:t>
            </a:r>
            <a:r>
              <a:rPr dirty="0" sz="2400" spc="-150" b="1">
                <a:solidFill>
                  <a:srgbClr val="FF0000"/>
                </a:solidFill>
                <a:latin typeface="Arial"/>
                <a:cs typeface="Arial"/>
              </a:rPr>
              <a:t>gerçeklik</a:t>
            </a:r>
            <a:r>
              <a:rPr dirty="0" sz="2400" spc="-150">
                <a:latin typeface="Arial"/>
                <a:cs typeface="Arial"/>
              </a:rPr>
              <a:t>” </a:t>
            </a:r>
            <a:r>
              <a:rPr dirty="0" sz="2400" spc="-140">
                <a:latin typeface="Arial"/>
                <a:cs typeface="Arial"/>
              </a:rPr>
              <a:t>algısı, </a:t>
            </a:r>
            <a:r>
              <a:rPr dirty="0" sz="2400" spc="-70">
                <a:solidFill>
                  <a:srgbClr val="C00000"/>
                </a:solidFill>
                <a:latin typeface="Arial"/>
                <a:cs typeface="Arial"/>
              </a:rPr>
              <a:t>proje geliştirme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35">
                <a:solidFill>
                  <a:srgbClr val="C00000"/>
                </a:solidFill>
                <a:latin typeface="Arial"/>
                <a:cs typeface="Arial"/>
              </a:rPr>
              <a:t>pazarlama 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aşamasında </a:t>
            </a:r>
            <a:r>
              <a:rPr dirty="0" sz="2400" spc="-45">
                <a:latin typeface="Arial"/>
                <a:cs typeface="Arial"/>
              </a:rPr>
              <a:t>etkin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105">
                <a:latin typeface="Arial"/>
                <a:cs typeface="Arial"/>
              </a:rPr>
              <a:t>şekilde</a:t>
            </a:r>
            <a:r>
              <a:rPr dirty="0" sz="2400" spc="-23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kullanılmaktadır.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5663" y="2139708"/>
            <a:ext cx="6042507" cy="2787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82" y="1000112"/>
            <a:ext cx="8716010" cy="500380"/>
            <a:chOff x="214282" y="1000112"/>
            <a:chExt cx="8716010" cy="500380"/>
          </a:xfrm>
        </p:grpSpPr>
        <p:sp>
          <p:nvSpPr>
            <p:cNvPr id="5" name="object 5"/>
            <p:cNvSpPr/>
            <p:nvPr/>
          </p:nvSpPr>
          <p:spPr>
            <a:xfrm>
              <a:off x="214282" y="1000112"/>
              <a:ext cx="8715430" cy="500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1071549"/>
              <a:ext cx="4972042" cy="323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00962" y="1142987"/>
              <a:ext cx="1343025" cy="2857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343767" y="1710779"/>
            <a:ext cx="8348561" cy="25829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82" y="1000112"/>
            <a:ext cx="8716010" cy="500380"/>
            <a:chOff x="214282" y="1000112"/>
            <a:chExt cx="8716010" cy="500380"/>
          </a:xfrm>
        </p:grpSpPr>
        <p:sp>
          <p:nvSpPr>
            <p:cNvPr id="5" name="object 5"/>
            <p:cNvSpPr/>
            <p:nvPr/>
          </p:nvSpPr>
          <p:spPr>
            <a:xfrm>
              <a:off x="214282" y="1000112"/>
              <a:ext cx="8715430" cy="500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1071549"/>
              <a:ext cx="4972042" cy="323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001025" y="1142987"/>
              <a:ext cx="847725" cy="2571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285719" y="1643061"/>
            <a:ext cx="8424753" cy="25717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82" y="1000112"/>
            <a:ext cx="8716010" cy="500380"/>
            <a:chOff x="214282" y="1000112"/>
            <a:chExt cx="8716010" cy="500380"/>
          </a:xfrm>
        </p:grpSpPr>
        <p:sp>
          <p:nvSpPr>
            <p:cNvPr id="5" name="object 5"/>
            <p:cNvSpPr/>
            <p:nvPr/>
          </p:nvSpPr>
          <p:spPr>
            <a:xfrm>
              <a:off x="214282" y="1000112"/>
              <a:ext cx="8715430" cy="500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1071549"/>
              <a:ext cx="4972042" cy="323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915312" y="1152525"/>
              <a:ext cx="942962" cy="2762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303639" y="1581540"/>
            <a:ext cx="8250711" cy="2839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82" y="1000112"/>
            <a:ext cx="8716010" cy="500380"/>
            <a:chOff x="214282" y="1000112"/>
            <a:chExt cx="8716010" cy="500380"/>
          </a:xfrm>
        </p:grpSpPr>
        <p:sp>
          <p:nvSpPr>
            <p:cNvPr id="5" name="object 5"/>
            <p:cNvSpPr/>
            <p:nvPr/>
          </p:nvSpPr>
          <p:spPr>
            <a:xfrm>
              <a:off x="214282" y="1000112"/>
              <a:ext cx="8715430" cy="500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1071549"/>
              <a:ext cx="4972042" cy="323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429525" y="1152525"/>
              <a:ext cx="1466850" cy="2762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214282" y="1571618"/>
            <a:ext cx="8562967" cy="2990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82" y="1000112"/>
            <a:ext cx="8716010" cy="500380"/>
            <a:chOff x="214282" y="1000112"/>
            <a:chExt cx="8716010" cy="500380"/>
          </a:xfrm>
        </p:grpSpPr>
        <p:sp>
          <p:nvSpPr>
            <p:cNvPr id="5" name="object 5"/>
            <p:cNvSpPr/>
            <p:nvPr/>
          </p:nvSpPr>
          <p:spPr>
            <a:xfrm>
              <a:off x="214282" y="1000112"/>
              <a:ext cx="8715430" cy="500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1071549"/>
              <a:ext cx="4972042" cy="323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858150" y="1142987"/>
              <a:ext cx="981075" cy="2476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434548" y="1785937"/>
            <a:ext cx="8423726" cy="208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527608"/>
            <a:ext cx="8629015" cy="2768600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55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algn="just" marL="12700" marR="5080" indent="21590">
              <a:lnSpc>
                <a:spcPct val="100899"/>
              </a:lnSpc>
              <a:spcBef>
                <a:spcPts val="635"/>
              </a:spcBef>
              <a:buChar char="•"/>
              <a:tabLst>
                <a:tab pos="437515" algn="l"/>
              </a:tabLst>
            </a:pPr>
            <a:r>
              <a:rPr dirty="0" sz="2400" spc="-190">
                <a:latin typeface="Arial"/>
                <a:cs typeface="Arial"/>
              </a:rPr>
              <a:t>Sanal </a:t>
            </a:r>
            <a:r>
              <a:rPr dirty="0" sz="2400" spc="-105">
                <a:latin typeface="Arial"/>
                <a:cs typeface="Arial"/>
              </a:rPr>
              <a:t>gerçeklik uygulamaları </a:t>
            </a:r>
            <a:r>
              <a:rPr dirty="0" sz="2400" spc="-40">
                <a:latin typeface="Arial"/>
                <a:cs typeface="Arial"/>
              </a:rPr>
              <a:t>ile </a:t>
            </a:r>
            <a:r>
              <a:rPr dirty="0" sz="2400" spc="-60">
                <a:latin typeface="Arial"/>
                <a:cs typeface="Arial"/>
              </a:rPr>
              <a:t>oluşturulan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120">
                <a:latin typeface="Arial"/>
                <a:cs typeface="Arial"/>
              </a:rPr>
              <a:t>3 </a:t>
            </a:r>
            <a:r>
              <a:rPr dirty="0" sz="2400" spc="-45">
                <a:latin typeface="Arial"/>
                <a:cs typeface="Arial"/>
              </a:rPr>
              <a:t>boyutlu </a:t>
            </a:r>
            <a:r>
              <a:rPr dirty="0" sz="2400" spc="-85">
                <a:latin typeface="Arial"/>
                <a:cs typeface="Arial"/>
              </a:rPr>
              <a:t>bina  planlarına </a:t>
            </a:r>
            <a:r>
              <a:rPr dirty="0" sz="2400" spc="-125">
                <a:latin typeface="Arial"/>
                <a:cs typeface="Arial"/>
              </a:rPr>
              <a:t>tesisat </a:t>
            </a:r>
            <a:r>
              <a:rPr dirty="0" sz="2400" spc="-120">
                <a:latin typeface="Arial"/>
                <a:cs typeface="Arial"/>
              </a:rPr>
              <a:t>şemaları </a:t>
            </a:r>
            <a:r>
              <a:rPr dirty="0" sz="2400" spc="-135">
                <a:latin typeface="Arial"/>
                <a:cs typeface="Arial"/>
              </a:rPr>
              <a:t>da </a:t>
            </a:r>
            <a:r>
              <a:rPr dirty="0" sz="2400" spc="-95">
                <a:latin typeface="Arial"/>
                <a:cs typeface="Arial"/>
              </a:rPr>
              <a:t>işlenerek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130">
                <a:latin typeface="Arial"/>
                <a:cs typeface="Arial"/>
              </a:rPr>
              <a:t>kılavuz </a:t>
            </a:r>
            <a:r>
              <a:rPr dirty="0" sz="2400" spc="-65">
                <a:latin typeface="Arial"/>
                <a:cs typeface="Arial"/>
              </a:rPr>
              <a:t>oluşturulmakta </a:t>
            </a:r>
            <a:r>
              <a:rPr dirty="0" sz="2400" spc="-140">
                <a:latin typeface="Arial"/>
                <a:cs typeface="Arial"/>
              </a:rPr>
              <a:t>ve  </a:t>
            </a:r>
            <a:r>
              <a:rPr dirty="0" sz="2400" spc="-35">
                <a:latin typeface="Arial"/>
                <a:cs typeface="Arial"/>
              </a:rPr>
              <a:t>tüm </a:t>
            </a:r>
            <a:r>
              <a:rPr dirty="0" sz="2400" spc="-85">
                <a:latin typeface="Arial"/>
                <a:cs typeface="Arial"/>
              </a:rPr>
              <a:t>bina </a:t>
            </a:r>
            <a:r>
              <a:rPr dirty="0" sz="2400" spc="-95">
                <a:latin typeface="Arial"/>
                <a:cs typeface="Arial"/>
              </a:rPr>
              <a:t>kullanıcılarına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140">
                <a:latin typeface="Arial"/>
                <a:cs typeface="Arial"/>
              </a:rPr>
              <a:t>kılavuza </a:t>
            </a:r>
            <a:r>
              <a:rPr dirty="0" sz="2400" spc="-40">
                <a:latin typeface="Arial"/>
                <a:cs typeface="Arial"/>
              </a:rPr>
              <a:t>internetten  </a:t>
            </a:r>
            <a:r>
              <a:rPr dirty="0" sz="2400" spc="-70">
                <a:latin typeface="Arial"/>
                <a:cs typeface="Arial"/>
              </a:rPr>
              <a:t>erişim </a:t>
            </a:r>
            <a:r>
              <a:rPr dirty="0" sz="2400" spc="-105">
                <a:latin typeface="Arial"/>
                <a:cs typeface="Arial"/>
              </a:rPr>
              <a:t>imkânı  </a:t>
            </a:r>
            <a:r>
              <a:rPr dirty="0" sz="2400" spc="-70">
                <a:latin typeface="Arial"/>
                <a:cs typeface="Arial"/>
              </a:rPr>
              <a:t>verilmektedir. </a:t>
            </a:r>
            <a:r>
              <a:rPr dirty="0" sz="2400" spc="-130">
                <a:latin typeface="Arial"/>
                <a:cs typeface="Arial"/>
              </a:rPr>
              <a:t>Her </a:t>
            </a:r>
            <a:r>
              <a:rPr dirty="0" sz="2400" spc="-20">
                <a:latin typeface="Arial"/>
                <a:cs typeface="Arial"/>
              </a:rPr>
              <a:t>türlü </a:t>
            </a:r>
            <a:r>
              <a:rPr dirty="0" sz="2400" spc="-95">
                <a:latin typeface="Arial"/>
                <a:cs typeface="Arial"/>
              </a:rPr>
              <a:t>tesisatın </a:t>
            </a:r>
            <a:r>
              <a:rPr dirty="0" sz="2400" spc="-85">
                <a:latin typeface="Arial"/>
                <a:cs typeface="Arial"/>
              </a:rPr>
              <a:t>tam </a:t>
            </a:r>
            <a:r>
              <a:rPr dirty="0" sz="2400" spc="-70">
                <a:latin typeface="Arial"/>
                <a:cs typeface="Arial"/>
              </a:rPr>
              <a:t>koordinatlarının </a:t>
            </a:r>
            <a:r>
              <a:rPr dirty="0" sz="2400" spc="-55">
                <a:latin typeface="Arial"/>
                <a:cs typeface="Arial"/>
              </a:rPr>
              <a:t>verildiği </a:t>
            </a:r>
            <a:r>
              <a:rPr dirty="0" sz="2400" spc="-85">
                <a:latin typeface="Arial"/>
                <a:cs typeface="Arial"/>
              </a:rPr>
              <a:t>böyle 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120">
                <a:latin typeface="Arial"/>
                <a:cs typeface="Arial"/>
              </a:rPr>
              <a:t>tesisat </a:t>
            </a:r>
            <a:r>
              <a:rPr dirty="0" sz="2400" spc="-85">
                <a:latin typeface="Arial"/>
                <a:cs typeface="Arial"/>
              </a:rPr>
              <a:t>haritası </a:t>
            </a:r>
            <a:r>
              <a:rPr dirty="0" sz="2400" spc="-40">
                <a:latin typeface="Arial"/>
                <a:cs typeface="Arial"/>
              </a:rPr>
              <a:t>ile </a:t>
            </a:r>
            <a:r>
              <a:rPr dirty="0" sz="2400" spc="-155">
                <a:latin typeface="Arial"/>
                <a:cs typeface="Arial"/>
              </a:rPr>
              <a:t>arıza </a:t>
            </a:r>
            <a:r>
              <a:rPr dirty="0" sz="2400" spc="-55">
                <a:latin typeface="Arial"/>
                <a:cs typeface="Arial"/>
              </a:rPr>
              <a:t>tespiti </a:t>
            </a:r>
            <a:r>
              <a:rPr dirty="0" sz="2400" spc="-120">
                <a:latin typeface="Arial"/>
                <a:cs typeface="Arial"/>
              </a:rPr>
              <a:t>kolaylaşmakta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20">
                <a:latin typeface="Arial"/>
                <a:cs typeface="Arial"/>
              </a:rPr>
              <a:t>bakım </a:t>
            </a:r>
            <a:r>
              <a:rPr dirty="0" sz="2400" spc="-85">
                <a:latin typeface="Arial"/>
                <a:cs typeface="Arial"/>
              </a:rPr>
              <a:t>onarım  </a:t>
            </a:r>
            <a:r>
              <a:rPr dirty="0" sz="2400" spc="-40">
                <a:latin typeface="Arial"/>
                <a:cs typeface="Arial"/>
              </a:rPr>
              <a:t>etkinliği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artmaktadır.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685" y="3393152"/>
            <a:ext cx="4559350" cy="1554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92077" y="3003797"/>
            <a:ext cx="2708148" cy="1975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844" y="1000129"/>
            <a:ext cx="6189756" cy="4071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282" y="1000112"/>
            <a:ext cx="7786730" cy="4020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4091" y="40589"/>
            <a:ext cx="414147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40"/>
              <a:t>SONUÇLAR </a:t>
            </a:r>
            <a:r>
              <a:rPr dirty="0" spc="-240"/>
              <a:t>ve</a:t>
            </a:r>
            <a:r>
              <a:rPr dirty="0" spc="-380"/>
              <a:t> </a:t>
            </a:r>
            <a:r>
              <a:rPr dirty="0" spc="-420"/>
              <a:t>ÖNERİLER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634" y="1042708"/>
            <a:ext cx="8628380" cy="3696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6350" indent="22225">
              <a:lnSpc>
                <a:spcPct val="103499"/>
              </a:lnSpc>
              <a:buChar char="•"/>
              <a:tabLst>
                <a:tab pos="369570" algn="l"/>
              </a:tabLst>
            </a:pPr>
            <a:r>
              <a:rPr dirty="0" sz="2400" spc="-100">
                <a:latin typeface="Arial"/>
                <a:cs typeface="Arial"/>
              </a:rPr>
              <a:t>Bilgi </a:t>
            </a:r>
            <a:r>
              <a:rPr dirty="0" sz="2400" spc="-50">
                <a:latin typeface="Arial"/>
                <a:cs typeface="Arial"/>
              </a:rPr>
              <a:t>teknolojileri </a:t>
            </a:r>
            <a:r>
              <a:rPr dirty="0" sz="2400" spc="-130">
                <a:latin typeface="Arial"/>
                <a:cs typeface="Arial"/>
              </a:rPr>
              <a:t>çok </a:t>
            </a:r>
            <a:r>
              <a:rPr dirty="0" sz="2400" spc="-110">
                <a:latin typeface="Arial"/>
                <a:cs typeface="Arial"/>
              </a:rPr>
              <a:t>hızlı </a:t>
            </a:r>
            <a:r>
              <a:rPr dirty="0" sz="2400" spc="-100">
                <a:latin typeface="Arial"/>
                <a:cs typeface="Arial"/>
              </a:rPr>
              <a:t>gelişmekte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00">
                <a:latin typeface="Arial"/>
                <a:cs typeface="Arial"/>
              </a:rPr>
              <a:t>inşaat </a:t>
            </a:r>
            <a:r>
              <a:rPr dirty="0" sz="2400" spc="-90">
                <a:latin typeface="Arial"/>
                <a:cs typeface="Arial"/>
              </a:rPr>
              <a:t>sektörü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105">
                <a:latin typeface="Arial"/>
                <a:cs typeface="Arial"/>
              </a:rPr>
              <a:t>gelişime  </a:t>
            </a:r>
            <a:r>
              <a:rPr dirty="0" sz="2400" spc="-170">
                <a:latin typeface="Arial"/>
                <a:cs typeface="Arial"/>
              </a:rPr>
              <a:t>ayak </a:t>
            </a:r>
            <a:r>
              <a:rPr dirty="0" sz="2400" spc="-95">
                <a:latin typeface="Arial"/>
                <a:cs typeface="Arial"/>
              </a:rPr>
              <a:t>uydurmakta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çalışmaktadır.</a:t>
            </a:r>
            <a:endParaRPr sz="2400">
              <a:latin typeface="Arial"/>
              <a:cs typeface="Arial"/>
            </a:endParaRPr>
          </a:p>
          <a:p>
            <a:pPr algn="just" marL="12700" marR="7620" indent="22225">
              <a:lnSpc>
                <a:spcPct val="100000"/>
              </a:lnSpc>
              <a:buChar char="•"/>
              <a:tabLst>
                <a:tab pos="368935" algn="l"/>
              </a:tabLst>
            </a:pPr>
            <a:r>
              <a:rPr dirty="0" sz="2400" spc="-185">
                <a:latin typeface="Arial"/>
                <a:cs typeface="Arial"/>
              </a:rPr>
              <a:t>Bu </a:t>
            </a:r>
            <a:r>
              <a:rPr dirty="0" sz="2400" spc="-50">
                <a:latin typeface="Arial"/>
                <a:cs typeface="Arial"/>
              </a:rPr>
              <a:t>teknolojilerin </a:t>
            </a:r>
            <a:r>
              <a:rPr dirty="0" sz="2400" spc="-114">
                <a:latin typeface="Arial"/>
                <a:cs typeface="Arial"/>
              </a:rPr>
              <a:t>bazıları </a:t>
            </a:r>
            <a:r>
              <a:rPr dirty="0" sz="2400" spc="-125">
                <a:latin typeface="Arial"/>
                <a:cs typeface="Arial"/>
              </a:rPr>
              <a:t>henüz </a:t>
            </a:r>
            <a:r>
              <a:rPr dirty="0" sz="2400" spc="-120">
                <a:latin typeface="Arial"/>
                <a:cs typeface="Arial"/>
              </a:rPr>
              <a:t>gelişme </a:t>
            </a:r>
            <a:r>
              <a:rPr dirty="0" sz="2400" spc="-135">
                <a:latin typeface="Arial"/>
                <a:cs typeface="Arial"/>
              </a:rPr>
              <a:t>safhasında, </a:t>
            </a:r>
            <a:r>
              <a:rPr dirty="0" sz="2400" spc="-114">
                <a:latin typeface="Arial"/>
                <a:cs typeface="Arial"/>
              </a:rPr>
              <a:t>bazıları </a:t>
            </a:r>
            <a:r>
              <a:rPr dirty="0" sz="2400" spc="-135">
                <a:latin typeface="Arial"/>
                <a:cs typeface="Arial"/>
              </a:rPr>
              <a:t>ise  </a:t>
            </a:r>
            <a:r>
              <a:rPr dirty="0" sz="2400" spc="-145">
                <a:latin typeface="Arial"/>
                <a:cs typeface="Arial"/>
              </a:rPr>
              <a:t>yüksek </a:t>
            </a:r>
            <a:r>
              <a:rPr dirty="0" sz="2400" spc="-70">
                <a:latin typeface="Arial"/>
                <a:cs typeface="Arial"/>
              </a:rPr>
              <a:t>teknolojiye </a:t>
            </a:r>
            <a:r>
              <a:rPr dirty="0" sz="2400" spc="-75">
                <a:latin typeface="Arial"/>
                <a:cs typeface="Arial"/>
              </a:rPr>
              <a:t>yatırım </a:t>
            </a:r>
            <a:r>
              <a:rPr dirty="0" sz="2400" spc="-135">
                <a:latin typeface="Arial"/>
                <a:cs typeface="Arial"/>
              </a:rPr>
              <a:t>yapan </a:t>
            </a:r>
            <a:r>
              <a:rPr dirty="0" sz="2400" spc="-60">
                <a:latin typeface="Arial"/>
                <a:cs typeface="Arial"/>
              </a:rPr>
              <a:t>firmalar </a:t>
            </a:r>
            <a:r>
              <a:rPr dirty="0" sz="2400" spc="-80">
                <a:latin typeface="Arial"/>
                <a:cs typeface="Arial"/>
              </a:rPr>
              <a:t>tarafından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kullanılmaktadır.</a:t>
            </a:r>
            <a:endParaRPr sz="2400">
              <a:latin typeface="Arial"/>
              <a:cs typeface="Arial"/>
            </a:endParaRPr>
          </a:p>
          <a:p>
            <a:pPr algn="just" marL="12700" marR="5715" indent="22225">
              <a:lnSpc>
                <a:spcPct val="100000"/>
              </a:lnSpc>
              <a:buChar char="•"/>
              <a:tabLst>
                <a:tab pos="368935" algn="l"/>
              </a:tabLst>
            </a:pPr>
            <a:r>
              <a:rPr dirty="0" sz="2400" spc="-130">
                <a:latin typeface="Arial"/>
                <a:cs typeface="Arial"/>
              </a:rPr>
              <a:t>Ülkemizde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65">
                <a:latin typeface="Arial"/>
                <a:cs typeface="Arial"/>
              </a:rPr>
              <a:t>teknolojilerden </a:t>
            </a:r>
            <a:r>
              <a:rPr dirty="0" sz="2400" spc="-130">
                <a:latin typeface="Arial"/>
                <a:cs typeface="Arial"/>
              </a:rPr>
              <a:t>çok </a:t>
            </a:r>
            <a:r>
              <a:rPr dirty="0" sz="2400" spc="-114">
                <a:latin typeface="Arial"/>
                <a:cs typeface="Arial"/>
              </a:rPr>
              <a:t>küçük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70">
                <a:latin typeface="Arial"/>
                <a:cs typeface="Arial"/>
              </a:rPr>
              <a:t>bölümü </a:t>
            </a:r>
            <a:r>
              <a:rPr dirty="0" sz="2400" spc="-95">
                <a:latin typeface="Arial"/>
                <a:cs typeface="Arial"/>
              </a:rPr>
              <a:t>günlük </a:t>
            </a:r>
            <a:r>
              <a:rPr dirty="0" sz="2400" spc="-100">
                <a:latin typeface="Arial"/>
                <a:cs typeface="Arial"/>
              </a:rPr>
              <a:t>inşaat  </a:t>
            </a:r>
            <a:r>
              <a:rPr dirty="0" sz="2400" spc="-95">
                <a:latin typeface="Arial"/>
                <a:cs typeface="Arial"/>
              </a:rPr>
              <a:t>süreçlerine entegre </a:t>
            </a:r>
            <a:r>
              <a:rPr dirty="0" sz="2400" spc="-100">
                <a:latin typeface="Arial"/>
                <a:cs typeface="Arial"/>
              </a:rPr>
              <a:t>olmuş</a:t>
            </a:r>
            <a:r>
              <a:rPr dirty="0" sz="2400" spc="-95">
                <a:latin typeface="Arial"/>
                <a:cs typeface="Arial"/>
              </a:rPr>
              <a:t> durumdadır.</a:t>
            </a:r>
            <a:endParaRPr sz="2400">
              <a:latin typeface="Arial"/>
              <a:cs typeface="Arial"/>
            </a:endParaRPr>
          </a:p>
          <a:p>
            <a:pPr algn="just" marL="12700" marR="5080" indent="22225">
              <a:lnSpc>
                <a:spcPct val="100000"/>
              </a:lnSpc>
              <a:buChar char="•"/>
              <a:tabLst>
                <a:tab pos="368935" algn="l"/>
              </a:tabLst>
            </a:pPr>
            <a:r>
              <a:rPr dirty="0" sz="2400" spc="-130">
                <a:latin typeface="Arial"/>
                <a:cs typeface="Arial"/>
              </a:rPr>
              <a:t>Ülke </a:t>
            </a:r>
            <a:r>
              <a:rPr dirty="0" sz="2400" spc="-100">
                <a:latin typeface="Arial"/>
                <a:cs typeface="Arial"/>
              </a:rPr>
              <a:t>olarak kendi </a:t>
            </a:r>
            <a:r>
              <a:rPr dirty="0" sz="2400" spc="-55">
                <a:latin typeface="Arial"/>
                <a:cs typeface="Arial"/>
              </a:rPr>
              <a:t>teknolojilerimizi </a:t>
            </a:r>
            <a:r>
              <a:rPr dirty="0" sz="2400" spc="-75">
                <a:latin typeface="Arial"/>
                <a:cs typeface="Arial"/>
              </a:rPr>
              <a:t>geliştirebilmemiz </a:t>
            </a:r>
            <a:r>
              <a:rPr dirty="0" sz="2400" spc="-160">
                <a:latin typeface="Arial"/>
                <a:cs typeface="Arial"/>
              </a:rPr>
              <a:t>ancak  </a:t>
            </a:r>
            <a:r>
              <a:rPr dirty="0" sz="2400" spc="-120">
                <a:latin typeface="Arial"/>
                <a:cs typeface="Arial"/>
              </a:rPr>
              <a:t>akademik </a:t>
            </a:r>
            <a:r>
              <a:rPr dirty="0" sz="2400" spc="-100">
                <a:latin typeface="Arial"/>
                <a:cs typeface="Arial"/>
              </a:rPr>
              <a:t>olarak </a:t>
            </a:r>
            <a:r>
              <a:rPr dirty="0" sz="2400" spc="-40">
                <a:latin typeface="Arial"/>
                <a:cs typeface="Arial"/>
              </a:rPr>
              <a:t>alt </a:t>
            </a:r>
            <a:r>
              <a:rPr dirty="0" sz="2400" spc="-130">
                <a:latin typeface="Arial"/>
                <a:cs typeface="Arial"/>
              </a:rPr>
              <a:t>yapıyı </a:t>
            </a:r>
            <a:r>
              <a:rPr dirty="0" sz="2400" spc="-160">
                <a:latin typeface="Arial"/>
                <a:cs typeface="Arial"/>
              </a:rPr>
              <a:t>sağlamamız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100">
                <a:latin typeface="Arial"/>
                <a:cs typeface="Arial"/>
              </a:rPr>
              <a:t>konularda </a:t>
            </a:r>
            <a:r>
              <a:rPr dirty="0" sz="2400" spc="-75">
                <a:latin typeface="Arial"/>
                <a:cs typeface="Arial"/>
              </a:rPr>
              <a:t>tartışma  </a:t>
            </a:r>
            <a:r>
              <a:rPr dirty="0" sz="2400" spc="-55">
                <a:latin typeface="Arial"/>
                <a:cs typeface="Arial"/>
              </a:rPr>
              <a:t>ortamları oluşturup </a:t>
            </a:r>
            <a:r>
              <a:rPr dirty="0" sz="2400" spc="-90">
                <a:latin typeface="Arial"/>
                <a:cs typeface="Arial"/>
              </a:rPr>
              <a:t>sektörü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125">
                <a:latin typeface="Arial"/>
                <a:cs typeface="Arial"/>
              </a:rPr>
              <a:t>bağlamda </a:t>
            </a:r>
            <a:r>
              <a:rPr dirty="0" sz="2400" spc="-114">
                <a:latin typeface="Arial"/>
                <a:cs typeface="Arial"/>
              </a:rPr>
              <a:t>canlandırmamızla </a:t>
            </a:r>
            <a:r>
              <a:rPr dirty="0" sz="2400" spc="-85">
                <a:latin typeface="Arial"/>
                <a:cs typeface="Arial"/>
              </a:rPr>
              <a:t>mümkün  </a:t>
            </a:r>
            <a:r>
              <a:rPr dirty="0" sz="2400" spc="-105">
                <a:latin typeface="Arial"/>
                <a:cs typeface="Arial"/>
              </a:rPr>
              <a:t>olacaktır.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4091" y="40589"/>
            <a:ext cx="414147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40"/>
              <a:t>SONUÇLAR </a:t>
            </a:r>
            <a:r>
              <a:rPr dirty="0" spc="-240"/>
              <a:t>ve</a:t>
            </a:r>
            <a:r>
              <a:rPr dirty="0" spc="-380"/>
              <a:t> </a:t>
            </a:r>
            <a:r>
              <a:rPr dirty="0" spc="-420"/>
              <a:t>ÖNERİLER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939" y="1208061"/>
            <a:ext cx="8627745" cy="3317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1590" marR="5080" indent="13335">
              <a:lnSpc>
                <a:spcPct val="100000"/>
              </a:lnSpc>
              <a:spcBef>
                <a:spcPts val="100"/>
              </a:spcBef>
              <a:buChar char="•"/>
              <a:tabLst>
                <a:tab pos="309245" algn="l"/>
              </a:tabLst>
            </a:pPr>
            <a:r>
              <a:rPr dirty="0" sz="2400" spc="-105">
                <a:latin typeface="Arial"/>
                <a:cs typeface="Arial"/>
              </a:rPr>
              <a:t>Bilgi </a:t>
            </a:r>
            <a:r>
              <a:rPr dirty="0" sz="2400" spc="-45">
                <a:latin typeface="Arial"/>
                <a:cs typeface="Arial"/>
              </a:rPr>
              <a:t>teknolojilerini </a:t>
            </a:r>
            <a:r>
              <a:rPr dirty="0" sz="2400" spc="-140">
                <a:latin typeface="Arial"/>
                <a:cs typeface="Arial"/>
              </a:rPr>
              <a:t>yakalamak </a:t>
            </a:r>
            <a:r>
              <a:rPr dirty="0" sz="2400" spc="-160">
                <a:latin typeface="Arial"/>
                <a:cs typeface="Arial"/>
              </a:rPr>
              <a:t>veya </a:t>
            </a:r>
            <a:r>
              <a:rPr dirty="0" sz="2400" spc="-125">
                <a:latin typeface="Arial"/>
                <a:cs typeface="Arial"/>
              </a:rPr>
              <a:t>kopyalamakla </a:t>
            </a:r>
            <a:r>
              <a:rPr dirty="0" sz="2400" spc="-170">
                <a:latin typeface="Arial"/>
                <a:cs typeface="Arial"/>
              </a:rPr>
              <a:t>sadece </a:t>
            </a:r>
            <a:r>
              <a:rPr dirty="0" sz="2400" spc="-75">
                <a:latin typeface="Arial"/>
                <a:cs typeface="Arial"/>
              </a:rPr>
              <a:t>dünün  teknolojisine </a:t>
            </a:r>
            <a:r>
              <a:rPr dirty="0" sz="2400" spc="-120">
                <a:latin typeface="Arial"/>
                <a:cs typeface="Arial"/>
              </a:rPr>
              <a:t>sahip </a:t>
            </a:r>
            <a:r>
              <a:rPr dirty="0" sz="2400" spc="-90">
                <a:latin typeface="Arial"/>
                <a:cs typeface="Arial"/>
              </a:rPr>
              <a:t>olunabileceği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unutulmamalıdır.</a:t>
            </a:r>
            <a:endParaRPr sz="2400">
              <a:latin typeface="Arial"/>
              <a:cs typeface="Arial"/>
            </a:endParaRPr>
          </a:p>
          <a:p>
            <a:pPr algn="just" marL="12700" marR="6985" indent="22225">
              <a:lnSpc>
                <a:spcPct val="100000"/>
              </a:lnSpc>
              <a:buChar char="•"/>
              <a:tabLst>
                <a:tab pos="264160" algn="l"/>
              </a:tabLst>
            </a:pPr>
            <a:r>
              <a:rPr dirty="0" sz="2400" spc="-75">
                <a:latin typeface="Arial"/>
                <a:cs typeface="Arial"/>
              </a:rPr>
              <a:t>Sürdürülebilir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100">
                <a:latin typeface="Arial"/>
                <a:cs typeface="Arial"/>
              </a:rPr>
              <a:t>inşaat </a:t>
            </a:r>
            <a:r>
              <a:rPr dirty="0" sz="2400" spc="-95">
                <a:latin typeface="Arial"/>
                <a:cs typeface="Arial"/>
              </a:rPr>
              <a:t>sektörü </a:t>
            </a:r>
            <a:r>
              <a:rPr dirty="0" sz="2400" spc="-100">
                <a:latin typeface="Arial"/>
                <a:cs typeface="Arial"/>
              </a:rPr>
              <a:t>kendi </a:t>
            </a:r>
            <a:r>
              <a:rPr dirty="0" sz="2400" spc="-65">
                <a:latin typeface="Arial"/>
                <a:cs typeface="Arial"/>
              </a:rPr>
              <a:t>teknolojimizi </a:t>
            </a:r>
            <a:r>
              <a:rPr dirty="0" sz="2400" spc="-90">
                <a:latin typeface="Arial"/>
                <a:cs typeface="Arial"/>
              </a:rPr>
              <a:t>geliştirmemize 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25">
                <a:latin typeface="Arial"/>
                <a:cs typeface="Arial"/>
              </a:rPr>
              <a:t>dünyada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120">
                <a:latin typeface="Arial"/>
                <a:cs typeface="Arial"/>
              </a:rPr>
              <a:t>alanda </a:t>
            </a:r>
            <a:r>
              <a:rPr dirty="0" sz="2400" spc="-40">
                <a:latin typeface="Arial"/>
                <a:cs typeface="Arial"/>
              </a:rPr>
              <a:t>liderler </a:t>
            </a:r>
            <a:r>
              <a:rPr dirty="0" sz="2400" spc="-150">
                <a:latin typeface="Arial"/>
                <a:cs typeface="Arial"/>
              </a:rPr>
              <a:t>arasına </a:t>
            </a:r>
            <a:r>
              <a:rPr dirty="0" sz="2400" spc="-110">
                <a:latin typeface="Arial"/>
                <a:cs typeface="Arial"/>
              </a:rPr>
              <a:t>girmemize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bağlıdır.</a:t>
            </a:r>
            <a:endParaRPr sz="2400">
              <a:latin typeface="Arial"/>
              <a:cs typeface="Arial"/>
            </a:endParaRPr>
          </a:p>
          <a:p>
            <a:pPr algn="just" marL="12700" marR="5715" indent="22225">
              <a:lnSpc>
                <a:spcPct val="100000"/>
              </a:lnSpc>
              <a:buChar char="•"/>
              <a:tabLst>
                <a:tab pos="280035" algn="l"/>
              </a:tabLst>
            </a:pPr>
            <a:r>
              <a:rPr dirty="0" sz="2400" spc="-204">
                <a:latin typeface="Arial"/>
                <a:cs typeface="Arial"/>
              </a:rPr>
              <a:t>Yabancı </a:t>
            </a:r>
            <a:r>
              <a:rPr dirty="0" sz="2400" spc="-100">
                <a:latin typeface="Arial"/>
                <a:cs typeface="Arial"/>
              </a:rPr>
              <a:t>inşaat </a:t>
            </a:r>
            <a:r>
              <a:rPr dirty="0" sz="2400" spc="-50">
                <a:latin typeface="Arial"/>
                <a:cs typeface="Arial"/>
              </a:rPr>
              <a:t>firmaları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55">
                <a:latin typeface="Arial"/>
                <a:cs typeface="Arial"/>
              </a:rPr>
              <a:t>teknolojiler </a:t>
            </a:r>
            <a:r>
              <a:rPr dirty="0" sz="2400" spc="-150">
                <a:latin typeface="Arial"/>
                <a:cs typeface="Arial"/>
              </a:rPr>
              <a:t>sayesinde </a:t>
            </a:r>
            <a:r>
              <a:rPr dirty="0" sz="2400" spc="-165">
                <a:latin typeface="Arial"/>
                <a:cs typeface="Arial"/>
              </a:rPr>
              <a:t>uzak </a:t>
            </a:r>
            <a:r>
              <a:rPr dirty="0" sz="2400" spc="-125">
                <a:latin typeface="Arial"/>
                <a:cs typeface="Arial"/>
              </a:rPr>
              <a:t>pazarlarda  </a:t>
            </a:r>
            <a:r>
              <a:rPr dirty="0" sz="2400" spc="-85">
                <a:latin typeface="Arial"/>
                <a:cs typeface="Arial"/>
              </a:rPr>
              <a:t>(bizim </a:t>
            </a:r>
            <a:r>
              <a:rPr dirty="0" sz="2400" spc="-90">
                <a:latin typeface="Arial"/>
                <a:cs typeface="Arial"/>
              </a:rPr>
              <a:t>iç </a:t>
            </a:r>
            <a:r>
              <a:rPr dirty="0" sz="2400" spc="-145">
                <a:latin typeface="Arial"/>
                <a:cs typeface="Arial"/>
              </a:rPr>
              <a:t>pazarımız </a:t>
            </a:r>
            <a:r>
              <a:rPr dirty="0" sz="2400" spc="-65">
                <a:latin typeface="Arial"/>
                <a:cs typeface="Arial"/>
              </a:rPr>
              <a:t>dâhil) </a:t>
            </a:r>
            <a:r>
              <a:rPr dirty="0" sz="2400" spc="-90">
                <a:latin typeface="Arial"/>
                <a:cs typeface="Arial"/>
              </a:rPr>
              <a:t>avantajlı </a:t>
            </a:r>
            <a:r>
              <a:rPr dirty="0" sz="2400" spc="-85">
                <a:latin typeface="Arial"/>
                <a:cs typeface="Arial"/>
              </a:rPr>
              <a:t>duruma </a:t>
            </a:r>
            <a:r>
              <a:rPr dirty="0" sz="2400" spc="-90">
                <a:latin typeface="Arial"/>
                <a:cs typeface="Arial"/>
              </a:rPr>
              <a:t>gelmekteler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135">
                <a:latin typeface="Arial"/>
                <a:cs typeface="Arial"/>
              </a:rPr>
              <a:t>yüzden  </a:t>
            </a:r>
            <a:r>
              <a:rPr dirty="0" sz="2400" spc="-100">
                <a:latin typeface="Arial"/>
                <a:cs typeface="Arial"/>
              </a:rPr>
              <a:t>kendi inşaat </a:t>
            </a:r>
            <a:r>
              <a:rPr dirty="0" sz="2400" spc="-105">
                <a:latin typeface="Arial"/>
                <a:cs typeface="Arial"/>
              </a:rPr>
              <a:t>sektörümüz </a:t>
            </a:r>
            <a:r>
              <a:rPr dirty="0" sz="2400" spc="-160">
                <a:latin typeface="Arial"/>
                <a:cs typeface="Arial"/>
              </a:rPr>
              <a:t>güç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kaybetmektedir.</a:t>
            </a:r>
            <a:endParaRPr sz="2400">
              <a:latin typeface="Arial"/>
              <a:cs typeface="Arial"/>
            </a:endParaRPr>
          </a:p>
          <a:p>
            <a:pPr algn="just" marL="20955" marR="8255" indent="13970">
              <a:lnSpc>
                <a:spcPct val="100000"/>
              </a:lnSpc>
              <a:buChar char="•"/>
              <a:tabLst>
                <a:tab pos="309880" algn="l"/>
              </a:tabLst>
            </a:pPr>
            <a:r>
              <a:rPr dirty="0" sz="2400" spc="-105">
                <a:latin typeface="Arial"/>
                <a:cs typeface="Arial"/>
              </a:rPr>
              <a:t>Ülkemizin </a:t>
            </a:r>
            <a:r>
              <a:rPr dirty="0" sz="2400" spc="-190">
                <a:latin typeface="Arial"/>
                <a:cs typeface="Arial"/>
              </a:rPr>
              <a:t>geç </a:t>
            </a:r>
            <a:r>
              <a:rPr dirty="0" sz="2400" spc="-120">
                <a:latin typeface="Arial"/>
                <a:cs typeface="Arial"/>
              </a:rPr>
              <a:t>kalmadan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100">
                <a:latin typeface="Arial"/>
                <a:cs typeface="Arial"/>
              </a:rPr>
              <a:t>alanlarda </a:t>
            </a:r>
            <a:r>
              <a:rPr dirty="0" sz="2400" spc="-75">
                <a:latin typeface="Arial"/>
                <a:cs typeface="Arial"/>
              </a:rPr>
              <a:t>yatırım </a:t>
            </a:r>
            <a:r>
              <a:rPr dirty="0" sz="2400" spc="-155">
                <a:latin typeface="Arial"/>
                <a:cs typeface="Arial"/>
              </a:rPr>
              <a:t>yapması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00">
                <a:latin typeface="Arial"/>
                <a:cs typeface="Arial"/>
              </a:rPr>
              <a:t>kendi  </a:t>
            </a:r>
            <a:r>
              <a:rPr dirty="0" sz="2400" spc="-65">
                <a:latin typeface="Arial"/>
                <a:cs typeface="Arial"/>
              </a:rPr>
              <a:t>teknolojisini </a:t>
            </a:r>
            <a:r>
              <a:rPr dirty="0" sz="2400" spc="-75">
                <a:latin typeface="Arial"/>
                <a:cs typeface="Arial"/>
              </a:rPr>
              <a:t>üreten </a:t>
            </a:r>
            <a:r>
              <a:rPr dirty="0" sz="2400" spc="-40">
                <a:latin typeface="Arial"/>
                <a:cs typeface="Arial"/>
              </a:rPr>
              <a:t>lider </a:t>
            </a:r>
            <a:r>
              <a:rPr dirty="0" sz="2400" spc="-80">
                <a:latin typeface="Arial"/>
                <a:cs typeface="Arial"/>
              </a:rPr>
              <a:t>ülkeler </a:t>
            </a:r>
            <a:r>
              <a:rPr dirty="0" sz="2400" spc="-150">
                <a:latin typeface="Arial"/>
                <a:cs typeface="Arial"/>
              </a:rPr>
              <a:t>arasına </a:t>
            </a:r>
            <a:r>
              <a:rPr dirty="0" sz="2400" spc="-100">
                <a:latin typeface="Arial"/>
                <a:cs typeface="Arial"/>
              </a:rPr>
              <a:t>girmesi</a:t>
            </a:r>
            <a:r>
              <a:rPr dirty="0" sz="2400" spc="8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gerekmektedir.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40" y="40589"/>
            <a:ext cx="9213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5"/>
              <a:t>G</a:t>
            </a:r>
            <a:r>
              <a:rPr dirty="0" spc="-45"/>
              <a:t>İ</a:t>
            </a:r>
            <a:r>
              <a:rPr dirty="0" spc="-395"/>
              <a:t>R</a:t>
            </a:r>
            <a:r>
              <a:rPr dirty="0" spc="-160"/>
              <a:t>İ</a:t>
            </a:r>
            <a:r>
              <a:rPr dirty="0" spc="-625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724369"/>
            <a:ext cx="8833485" cy="2110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3535">
              <a:lnSpc>
                <a:spcPct val="113999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dirty="0" sz="2400" spc="-150">
                <a:latin typeface="Arial"/>
                <a:cs typeface="Arial"/>
              </a:rPr>
              <a:t>Başlangıçta </a:t>
            </a:r>
            <a:r>
              <a:rPr dirty="0" sz="2400" spc="-145">
                <a:latin typeface="Arial"/>
                <a:cs typeface="Arial"/>
              </a:rPr>
              <a:t>sanal </a:t>
            </a:r>
            <a:r>
              <a:rPr dirty="0" sz="2400" spc="-105">
                <a:latin typeface="Arial"/>
                <a:cs typeface="Arial"/>
              </a:rPr>
              <a:t>âlemde </a:t>
            </a:r>
            <a:r>
              <a:rPr dirty="0" sz="2400" spc="-60">
                <a:latin typeface="Arial"/>
                <a:cs typeface="Arial"/>
              </a:rPr>
              <a:t>oluşturulan </a:t>
            </a:r>
            <a:r>
              <a:rPr dirty="0" sz="2400" spc="-130">
                <a:latin typeface="Arial"/>
                <a:cs typeface="Arial"/>
              </a:rPr>
              <a:t>üç </a:t>
            </a:r>
            <a:r>
              <a:rPr dirty="0" sz="2400" spc="-45">
                <a:latin typeface="Arial"/>
                <a:cs typeface="Arial"/>
              </a:rPr>
              <a:t>boyutlu </a:t>
            </a:r>
            <a:r>
              <a:rPr dirty="0" sz="2400" spc="-90">
                <a:latin typeface="Arial"/>
                <a:cs typeface="Arial"/>
              </a:rPr>
              <a:t>benzetim  </a:t>
            </a:r>
            <a:r>
              <a:rPr dirty="0" sz="2400" spc="-65">
                <a:latin typeface="Arial"/>
                <a:cs typeface="Arial"/>
              </a:rPr>
              <a:t>modellerinde </a:t>
            </a:r>
            <a:r>
              <a:rPr dirty="0" sz="2400" spc="-105">
                <a:latin typeface="Arial"/>
                <a:cs typeface="Arial"/>
              </a:rPr>
              <a:t>gerçeklik </a:t>
            </a:r>
            <a:r>
              <a:rPr dirty="0" sz="2400" spc="-100">
                <a:latin typeface="Arial"/>
                <a:cs typeface="Arial"/>
              </a:rPr>
              <a:t>hissini </a:t>
            </a:r>
            <a:r>
              <a:rPr dirty="0" sz="2400" spc="-45">
                <a:latin typeface="Arial"/>
                <a:cs typeface="Arial"/>
              </a:rPr>
              <a:t>arttırmak </a:t>
            </a:r>
            <a:r>
              <a:rPr dirty="0" sz="2400" spc="-60">
                <a:latin typeface="Arial"/>
                <a:cs typeface="Arial"/>
              </a:rPr>
              <a:t>için </a:t>
            </a:r>
            <a:r>
              <a:rPr dirty="0" sz="2400" spc="-55">
                <a:latin typeface="Arial"/>
                <a:cs typeface="Arial"/>
              </a:rPr>
              <a:t>geliştirilen </a:t>
            </a:r>
            <a:r>
              <a:rPr dirty="0" sz="2400" spc="-45">
                <a:latin typeface="Arial"/>
                <a:cs typeface="Arial"/>
              </a:rPr>
              <a:t>giyilebilir  </a:t>
            </a:r>
            <a:r>
              <a:rPr dirty="0" sz="2400" spc="-55">
                <a:latin typeface="Arial"/>
                <a:cs typeface="Arial"/>
              </a:rPr>
              <a:t>teknolojiler </a:t>
            </a:r>
            <a:r>
              <a:rPr dirty="0" sz="2400" spc="-105">
                <a:latin typeface="Arial"/>
                <a:cs typeface="Arial"/>
              </a:rPr>
              <a:t>yardımıyla </a:t>
            </a:r>
            <a:r>
              <a:rPr dirty="0" sz="2400" spc="-145">
                <a:latin typeface="Arial"/>
                <a:cs typeface="Arial"/>
              </a:rPr>
              <a:t>gerçek </a:t>
            </a:r>
            <a:r>
              <a:rPr dirty="0" sz="2400" spc="-110">
                <a:latin typeface="Arial"/>
                <a:cs typeface="Arial"/>
              </a:rPr>
              <a:t>dünyanın, </a:t>
            </a:r>
            <a:r>
              <a:rPr dirty="0" sz="2400" spc="-145">
                <a:latin typeface="Arial"/>
                <a:cs typeface="Arial"/>
              </a:rPr>
              <a:t>sanal </a:t>
            </a:r>
            <a:r>
              <a:rPr dirty="0" sz="2400" spc="-120">
                <a:latin typeface="Arial"/>
                <a:cs typeface="Arial"/>
              </a:rPr>
              <a:t>dünyadan </a:t>
            </a:r>
            <a:r>
              <a:rPr dirty="0" sz="2400" spc="-85">
                <a:latin typeface="Arial"/>
                <a:cs typeface="Arial"/>
              </a:rPr>
              <a:t>aktarılan  </a:t>
            </a:r>
            <a:r>
              <a:rPr dirty="0" sz="2400" spc="-50">
                <a:latin typeface="Arial"/>
                <a:cs typeface="Arial"/>
              </a:rPr>
              <a:t>bilgilerle </a:t>
            </a:r>
            <a:r>
              <a:rPr dirty="0" sz="2400" spc="-85">
                <a:latin typeface="Arial"/>
                <a:cs typeface="Arial"/>
              </a:rPr>
              <a:t>zenginleştirilmesi </a:t>
            </a:r>
            <a:r>
              <a:rPr dirty="0" sz="2400" spc="-114">
                <a:latin typeface="Arial"/>
                <a:cs typeface="Arial"/>
              </a:rPr>
              <a:t>anlamına</a:t>
            </a:r>
            <a:r>
              <a:rPr dirty="0" sz="2400" spc="434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gelen </a:t>
            </a:r>
            <a:r>
              <a:rPr dirty="0" sz="2400" spc="-90">
                <a:latin typeface="Arial"/>
                <a:cs typeface="Arial"/>
              </a:rPr>
              <a:t>“</a:t>
            </a:r>
            <a:r>
              <a:rPr dirty="0" sz="2400" spc="-90" b="1">
                <a:solidFill>
                  <a:srgbClr val="FF0000"/>
                </a:solidFill>
                <a:latin typeface="Arial"/>
                <a:cs typeface="Arial"/>
              </a:rPr>
              <a:t>arttırılmış </a:t>
            </a:r>
            <a:r>
              <a:rPr dirty="0" sz="2400" spc="-150" b="1">
                <a:solidFill>
                  <a:srgbClr val="FF0000"/>
                </a:solidFill>
                <a:latin typeface="Arial"/>
                <a:cs typeface="Arial"/>
              </a:rPr>
              <a:t>gerçeklik</a:t>
            </a:r>
            <a:r>
              <a:rPr dirty="0" sz="2400" spc="-150">
                <a:latin typeface="Arial"/>
                <a:cs typeface="Arial"/>
              </a:rPr>
              <a:t>”  </a:t>
            </a:r>
            <a:r>
              <a:rPr dirty="0" sz="2400" spc="-70">
                <a:latin typeface="Arial"/>
                <a:cs typeface="Arial"/>
              </a:rPr>
              <a:t>teknolojisi </a:t>
            </a:r>
            <a:r>
              <a:rPr dirty="0" sz="2400" spc="-55">
                <a:latin typeface="Arial"/>
                <a:cs typeface="Arial"/>
              </a:rPr>
              <a:t>bilgi </a:t>
            </a:r>
            <a:r>
              <a:rPr dirty="0" sz="2400" spc="-75">
                <a:latin typeface="Arial"/>
                <a:cs typeface="Arial"/>
              </a:rPr>
              <a:t>teknolojisine </a:t>
            </a:r>
            <a:r>
              <a:rPr dirty="0" sz="2400" spc="-120">
                <a:latin typeface="Arial"/>
                <a:cs typeface="Arial"/>
              </a:rPr>
              <a:t>apayrı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155">
                <a:latin typeface="Arial"/>
                <a:cs typeface="Arial"/>
              </a:rPr>
              <a:t>bakış </a:t>
            </a:r>
            <a:r>
              <a:rPr dirty="0" sz="2400" spc="-175">
                <a:latin typeface="Arial"/>
                <a:cs typeface="Arial"/>
              </a:rPr>
              <a:t>açısı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kazandırmıştır.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1723" y="2931795"/>
            <a:ext cx="4662309" cy="2036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98573" y="4796033"/>
            <a:ext cx="39243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5">
                <a:latin typeface="Arial"/>
                <a:cs typeface="Arial"/>
              </a:rPr>
              <a:t>120/77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2951" y="4640995"/>
            <a:ext cx="202692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55">
                <a:latin typeface="Arial"/>
                <a:cs typeface="Arial"/>
              </a:rPr>
              <a:t>Dr. </a:t>
            </a:r>
            <a:r>
              <a:rPr dirty="0" sz="2000" spc="-90">
                <a:latin typeface="Arial"/>
                <a:cs typeface="Arial"/>
              </a:rPr>
              <a:t>Mustafa </a:t>
            </a:r>
            <a:r>
              <a:rPr dirty="0" sz="2000" spc="-190">
                <a:latin typeface="Arial"/>
                <a:cs typeface="Arial"/>
              </a:rPr>
              <a:t>YILMAZ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43037" y="571500"/>
            <a:ext cx="5401792" cy="3608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393" y="752563"/>
            <a:ext cx="8949055" cy="42221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460375" marR="8255" indent="-447675">
              <a:lnSpc>
                <a:spcPct val="100000"/>
              </a:lnSpc>
              <a:spcBef>
                <a:spcPts val="95"/>
              </a:spcBef>
              <a:buFont typeface="Arial"/>
              <a:buAutoNum type="arabicPlain"/>
              <a:tabLst>
                <a:tab pos="461009" algn="l"/>
              </a:tabLst>
            </a:pPr>
            <a:r>
              <a:rPr dirty="0" sz="2000" spc="-275">
                <a:latin typeface="Arial"/>
                <a:cs typeface="Arial"/>
              </a:rPr>
              <a:t>W</a:t>
            </a:r>
            <a:r>
              <a:rPr dirty="0" sz="2000" spc="-275">
                <a:latin typeface="Arial"/>
                <a:cs typeface="Arial"/>
              </a:rPr>
              <a:t>CED </a:t>
            </a:r>
            <a:r>
              <a:rPr dirty="0" sz="2000" spc="-160">
                <a:latin typeface="Arial"/>
                <a:cs typeface="Arial"/>
              </a:rPr>
              <a:t>UN </a:t>
            </a:r>
            <a:r>
              <a:rPr dirty="0" sz="2000" spc="-90">
                <a:latin typeface="Arial"/>
                <a:cs typeface="Arial"/>
              </a:rPr>
              <a:t>(1989) </a:t>
            </a:r>
            <a:r>
              <a:rPr dirty="0" sz="2000" spc="-65">
                <a:latin typeface="Arial"/>
                <a:cs typeface="Arial"/>
              </a:rPr>
              <a:t>World </a:t>
            </a:r>
            <a:r>
              <a:rPr dirty="0" sz="2000" spc="-114">
                <a:latin typeface="Arial"/>
                <a:cs typeface="Arial"/>
              </a:rPr>
              <a:t>Commission </a:t>
            </a:r>
            <a:r>
              <a:rPr dirty="0" sz="2000" spc="-65">
                <a:latin typeface="Arial"/>
                <a:cs typeface="Arial"/>
              </a:rPr>
              <a:t>on </a:t>
            </a:r>
            <a:r>
              <a:rPr dirty="0" sz="2000" spc="-85">
                <a:latin typeface="Arial"/>
                <a:cs typeface="Arial"/>
              </a:rPr>
              <a:t>Environment </a:t>
            </a:r>
            <a:r>
              <a:rPr dirty="0" sz="2000" spc="-95">
                <a:latin typeface="Arial"/>
                <a:cs typeface="Arial"/>
              </a:rPr>
              <a:t>and </a:t>
            </a:r>
            <a:r>
              <a:rPr dirty="0" sz="2000" spc="-75">
                <a:latin typeface="Arial"/>
                <a:cs typeface="Arial"/>
              </a:rPr>
              <a:t>Development: </a:t>
            </a:r>
            <a:r>
              <a:rPr dirty="0" sz="2000" spc="-100">
                <a:latin typeface="Arial"/>
                <a:cs typeface="Arial"/>
              </a:rPr>
              <a:t>Our  </a:t>
            </a:r>
            <a:r>
              <a:rPr dirty="0" sz="2000" spc="-85">
                <a:latin typeface="Arial"/>
                <a:cs typeface="Arial"/>
              </a:rPr>
              <a:t>common </a:t>
            </a:r>
            <a:r>
              <a:rPr dirty="0" sz="2000" spc="-40">
                <a:latin typeface="Arial"/>
                <a:cs typeface="Arial"/>
              </a:rPr>
              <a:t>future, </a:t>
            </a:r>
            <a:r>
              <a:rPr dirty="0" sz="2000" spc="-60">
                <a:latin typeface="Arial"/>
                <a:cs typeface="Arial"/>
              </a:rPr>
              <a:t>United </a:t>
            </a:r>
            <a:r>
              <a:rPr dirty="0" sz="2000" spc="-90">
                <a:latin typeface="Arial"/>
                <a:cs typeface="Arial"/>
              </a:rPr>
              <a:t>Nations </a:t>
            </a:r>
            <a:r>
              <a:rPr dirty="0" sz="2000" spc="-110">
                <a:latin typeface="Arial"/>
                <a:cs typeface="Arial"/>
              </a:rPr>
              <a:t>General </a:t>
            </a:r>
            <a:r>
              <a:rPr dirty="0" sz="2000" spc="-120">
                <a:latin typeface="Arial"/>
                <a:cs typeface="Arial"/>
              </a:rPr>
              <a:t>Assembly </a:t>
            </a:r>
            <a:r>
              <a:rPr dirty="0" sz="2000" spc="-70">
                <a:latin typeface="Arial"/>
                <a:cs typeface="Arial"/>
              </a:rPr>
              <a:t>document </a:t>
            </a:r>
            <a:r>
              <a:rPr dirty="0" sz="2000" spc="-35">
                <a:latin typeface="Arial"/>
                <a:cs typeface="Arial"/>
              </a:rPr>
              <a:t>A/42/ </a:t>
            </a:r>
            <a:r>
              <a:rPr dirty="0" sz="2000" spc="-90">
                <a:latin typeface="Arial"/>
                <a:cs typeface="Arial"/>
              </a:rPr>
              <a:t>427, Oxford  </a:t>
            </a:r>
            <a:r>
              <a:rPr dirty="0" sz="2000" spc="-70">
                <a:latin typeface="Arial"/>
                <a:cs typeface="Arial"/>
              </a:rPr>
              <a:t>University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55">
                <a:latin typeface="Arial"/>
                <a:cs typeface="Arial"/>
              </a:rPr>
              <a:t>Press.</a:t>
            </a:r>
            <a:endParaRPr sz="2000">
              <a:latin typeface="Arial"/>
              <a:cs typeface="Arial"/>
            </a:endParaRPr>
          </a:p>
          <a:p>
            <a:pPr algn="just" marL="460375" marR="10795" indent="-447040">
              <a:lnSpc>
                <a:spcPts val="2400"/>
              </a:lnSpc>
              <a:spcBef>
                <a:spcPts val="80"/>
              </a:spcBef>
              <a:buAutoNum type="arabicPlain"/>
              <a:tabLst>
                <a:tab pos="461009" algn="l"/>
              </a:tabLst>
            </a:pPr>
            <a:r>
              <a:rPr dirty="0" sz="2000" spc="-125">
                <a:latin typeface="Arial"/>
                <a:cs typeface="Arial"/>
              </a:rPr>
              <a:t>Hoşkara, </a:t>
            </a:r>
            <a:r>
              <a:rPr dirty="0" sz="2000" spc="-210">
                <a:latin typeface="Arial"/>
                <a:cs typeface="Arial"/>
              </a:rPr>
              <a:t>E. </a:t>
            </a:r>
            <a:r>
              <a:rPr dirty="0" sz="2000" spc="-85">
                <a:latin typeface="Arial"/>
                <a:cs typeface="Arial"/>
              </a:rPr>
              <a:t>(2007). </a:t>
            </a:r>
            <a:r>
              <a:rPr dirty="0" sz="2000" spc="-110">
                <a:latin typeface="Arial"/>
                <a:cs typeface="Arial"/>
              </a:rPr>
              <a:t>Ülkesel Koşullara </a:t>
            </a:r>
            <a:r>
              <a:rPr dirty="0" sz="2000" spc="-120">
                <a:latin typeface="Arial"/>
                <a:cs typeface="Arial"/>
              </a:rPr>
              <a:t>Uygun </a:t>
            </a:r>
            <a:r>
              <a:rPr dirty="0" sz="2000" spc="-60">
                <a:latin typeface="Arial"/>
                <a:cs typeface="Arial"/>
              </a:rPr>
              <a:t>Sürdürülebilir </a:t>
            </a:r>
            <a:r>
              <a:rPr dirty="0" sz="2000" spc="-175">
                <a:latin typeface="Arial"/>
                <a:cs typeface="Arial"/>
              </a:rPr>
              <a:t>Yapım </a:t>
            </a:r>
            <a:r>
              <a:rPr dirty="0" sz="2000" spc="-65">
                <a:latin typeface="Arial"/>
                <a:cs typeface="Arial"/>
              </a:rPr>
              <a:t>İçin </a:t>
            </a:r>
            <a:r>
              <a:rPr dirty="0" sz="2000" spc="-80">
                <a:latin typeface="Arial"/>
                <a:cs typeface="Arial"/>
              </a:rPr>
              <a:t>Stratejik  </a:t>
            </a:r>
            <a:r>
              <a:rPr dirty="0" sz="2000" spc="-110">
                <a:latin typeface="Arial"/>
                <a:cs typeface="Arial"/>
              </a:rPr>
              <a:t>Yönetim </a:t>
            </a:r>
            <a:r>
              <a:rPr dirty="0" sz="2000" spc="-40">
                <a:latin typeface="Arial"/>
                <a:cs typeface="Arial"/>
              </a:rPr>
              <a:t>Modeli, </a:t>
            </a:r>
            <a:r>
              <a:rPr dirty="0" sz="2000" spc="-85">
                <a:latin typeface="Arial"/>
                <a:cs typeface="Arial"/>
              </a:rPr>
              <a:t>(Doktora </a:t>
            </a:r>
            <a:r>
              <a:rPr dirty="0" sz="2000" spc="-145">
                <a:latin typeface="Arial"/>
                <a:cs typeface="Arial"/>
              </a:rPr>
              <a:t>Tezi). </a:t>
            </a:r>
            <a:r>
              <a:rPr dirty="0" sz="2000" spc="-70">
                <a:latin typeface="Arial"/>
                <a:cs typeface="Arial"/>
              </a:rPr>
              <a:t>İstanbul </a:t>
            </a:r>
            <a:r>
              <a:rPr dirty="0" sz="2000" spc="-130">
                <a:latin typeface="Arial"/>
                <a:cs typeface="Arial"/>
              </a:rPr>
              <a:t>Teknik </a:t>
            </a:r>
            <a:r>
              <a:rPr dirty="0" sz="2000" spc="-85">
                <a:latin typeface="Arial"/>
                <a:cs typeface="Arial"/>
              </a:rPr>
              <a:t>Üniversitesi </a:t>
            </a:r>
            <a:r>
              <a:rPr dirty="0" sz="2000" spc="-170">
                <a:latin typeface="Arial"/>
                <a:cs typeface="Arial"/>
              </a:rPr>
              <a:t>Fen </a:t>
            </a:r>
            <a:r>
              <a:rPr dirty="0" sz="2000" spc="-40">
                <a:latin typeface="Arial"/>
                <a:cs typeface="Arial"/>
              </a:rPr>
              <a:t>Bilimleri  </a:t>
            </a:r>
            <a:r>
              <a:rPr dirty="0" sz="2000" spc="-100">
                <a:latin typeface="Arial"/>
                <a:cs typeface="Arial"/>
              </a:rPr>
              <a:t>Enstitüsü,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İstanbul.</a:t>
            </a:r>
            <a:endParaRPr sz="2000">
              <a:latin typeface="Arial"/>
              <a:cs typeface="Arial"/>
            </a:endParaRPr>
          </a:p>
          <a:p>
            <a:pPr algn="just" marL="459740" indent="-447675">
              <a:lnSpc>
                <a:spcPts val="2320"/>
              </a:lnSpc>
              <a:buAutoNum type="arabicPlain"/>
              <a:tabLst>
                <a:tab pos="460375" algn="l"/>
              </a:tabLst>
            </a:pPr>
            <a:r>
              <a:rPr dirty="0" sz="2000" spc="-135">
                <a:latin typeface="Arial"/>
                <a:cs typeface="Arial"/>
              </a:rPr>
              <a:t>Oktay, </a:t>
            </a:r>
            <a:r>
              <a:rPr dirty="0" sz="2000" spc="-150">
                <a:latin typeface="Arial"/>
                <a:cs typeface="Arial"/>
              </a:rPr>
              <a:t>B. </a:t>
            </a:r>
            <a:r>
              <a:rPr dirty="0" sz="2000" spc="-85">
                <a:latin typeface="Arial"/>
                <a:cs typeface="Arial"/>
              </a:rPr>
              <a:t>(2005). </a:t>
            </a:r>
            <a:r>
              <a:rPr dirty="0" sz="2000" spc="-180">
                <a:latin typeface="Arial"/>
                <a:cs typeface="Arial"/>
              </a:rPr>
              <a:t>A </a:t>
            </a:r>
            <a:r>
              <a:rPr dirty="0" sz="2000" spc="-45">
                <a:latin typeface="Arial"/>
                <a:cs typeface="Arial"/>
              </a:rPr>
              <a:t>Model </a:t>
            </a:r>
            <a:r>
              <a:rPr dirty="0" sz="2000" spc="-30">
                <a:latin typeface="Arial"/>
                <a:cs typeface="Arial"/>
              </a:rPr>
              <a:t>for </a:t>
            </a:r>
            <a:r>
              <a:rPr dirty="0" sz="2000" spc="-85">
                <a:latin typeface="Arial"/>
                <a:cs typeface="Arial"/>
              </a:rPr>
              <a:t>Measuring </a:t>
            </a:r>
            <a:r>
              <a:rPr dirty="0" sz="2000" spc="-65">
                <a:latin typeface="Arial"/>
                <a:cs typeface="Arial"/>
              </a:rPr>
              <a:t>the </a:t>
            </a:r>
            <a:r>
              <a:rPr dirty="0" sz="2000" spc="-80">
                <a:latin typeface="Arial"/>
                <a:cs typeface="Arial"/>
              </a:rPr>
              <a:t>Sustainability </a:t>
            </a:r>
            <a:r>
              <a:rPr dirty="0" sz="2000" spc="-20">
                <a:latin typeface="Arial"/>
                <a:cs typeface="Arial"/>
              </a:rPr>
              <a:t>of </a:t>
            </a:r>
            <a:r>
              <a:rPr dirty="0" sz="2000" spc="-75">
                <a:latin typeface="Arial"/>
                <a:cs typeface="Arial"/>
              </a:rPr>
              <a:t>Historic</a:t>
            </a:r>
            <a:r>
              <a:rPr dirty="0" sz="2000" spc="28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Urban</a:t>
            </a:r>
            <a:endParaRPr sz="2000">
              <a:latin typeface="Arial"/>
              <a:cs typeface="Arial"/>
            </a:endParaRPr>
          </a:p>
          <a:p>
            <a:pPr algn="just" marL="460375" marR="5080" indent="-635">
              <a:lnSpc>
                <a:spcPct val="100000"/>
              </a:lnSpc>
            </a:pPr>
            <a:r>
              <a:rPr dirty="0" sz="2000" spc="-75">
                <a:latin typeface="Arial"/>
                <a:cs typeface="Arial"/>
              </a:rPr>
              <a:t>Quarters: </a:t>
            </a:r>
            <a:r>
              <a:rPr dirty="0" sz="2000" spc="-100">
                <a:latin typeface="Arial"/>
                <a:cs typeface="Arial"/>
              </a:rPr>
              <a:t>Comparative </a:t>
            </a:r>
            <a:r>
              <a:rPr dirty="0" sz="2000" spc="-220">
                <a:latin typeface="Arial"/>
                <a:cs typeface="Arial"/>
              </a:rPr>
              <a:t>Case </a:t>
            </a:r>
            <a:r>
              <a:rPr dirty="0" sz="2000" spc="-120">
                <a:latin typeface="Arial"/>
                <a:cs typeface="Arial"/>
              </a:rPr>
              <a:t>Studies </a:t>
            </a:r>
            <a:r>
              <a:rPr dirty="0" sz="2000" spc="-20">
                <a:latin typeface="Arial"/>
                <a:cs typeface="Arial"/>
              </a:rPr>
              <a:t>of </a:t>
            </a:r>
            <a:r>
              <a:rPr dirty="0" sz="2000" spc="-120">
                <a:latin typeface="Arial"/>
                <a:cs typeface="Arial"/>
              </a:rPr>
              <a:t>Kyrenia </a:t>
            </a:r>
            <a:r>
              <a:rPr dirty="0" sz="2000" spc="-95">
                <a:latin typeface="Arial"/>
                <a:cs typeface="Arial"/>
              </a:rPr>
              <a:t>and </a:t>
            </a:r>
            <a:r>
              <a:rPr dirty="0" sz="2000" spc="-150">
                <a:latin typeface="Arial"/>
                <a:cs typeface="Arial"/>
              </a:rPr>
              <a:t>Famagusta </a:t>
            </a:r>
            <a:r>
              <a:rPr dirty="0" sz="2000" spc="-35">
                <a:latin typeface="Arial"/>
                <a:cs typeface="Arial"/>
              </a:rPr>
              <a:t>in </a:t>
            </a:r>
            <a:r>
              <a:rPr dirty="0" sz="2000" spc="-30">
                <a:latin typeface="Arial"/>
                <a:cs typeface="Arial"/>
              </a:rPr>
              <a:t>North </a:t>
            </a:r>
            <a:r>
              <a:rPr dirty="0" sz="2000" spc="-125">
                <a:latin typeface="Arial"/>
                <a:cs typeface="Arial"/>
              </a:rPr>
              <a:t>Cyprus,  </a:t>
            </a:r>
            <a:r>
              <a:rPr dirty="0" sz="2000" spc="-165">
                <a:latin typeface="Arial"/>
                <a:cs typeface="Arial"/>
              </a:rPr>
              <a:t>(PhD </a:t>
            </a:r>
            <a:r>
              <a:rPr dirty="0" sz="2000" spc="-125">
                <a:latin typeface="Arial"/>
                <a:cs typeface="Arial"/>
              </a:rPr>
              <a:t>Thesis), </a:t>
            </a:r>
            <a:r>
              <a:rPr dirty="0" sz="2000" spc="-130">
                <a:latin typeface="Arial"/>
                <a:cs typeface="Arial"/>
              </a:rPr>
              <a:t>Famagusta: </a:t>
            </a:r>
            <a:r>
              <a:rPr dirty="0" sz="2000" spc="-135">
                <a:latin typeface="Arial"/>
                <a:cs typeface="Arial"/>
              </a:rPr>
              <a:t>Eastern </a:t>
            </a:r>
            <a:r>
              <a:rPr dirty="0" sz="2000" spc="-65">
                <a:latin typeface="Arial"/>
                <a:cs typeface="Arial"/>
              </a:rPr>
              <a:t>Mediterranean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University.</a:t>
            </a:r>
            <a:endParaRPr sz="2000">
              <a:latin typeface="Arial"/>
              <a:cs typeface="Arial"/>
            </a:endParaRPr>
          </a:p>
          <a:p>
            <a:pPr algn="just" marL="460375" marR="6350" indent="-447675">
              <a:lnSpc>
                <a:spcPct val="100000"/>
              </a:lnSpc>
              <a:buAutoNum type="arabicPlain" startAt="4"/>
              <a:tabLst>
                <a:tab pos="460375" algn="l"/>
              </a:tabLst>
            </a:pPr>
            <a:r>
              <a:rPr dirty="0" sz="2000" spc="-160">
                <a:latin typeface="Arial"/>
                <a:cs typeface="Arial"/>
              </a:rPr>
              <a:t>Vyas, </a:t>
            </a:r>
            <a:r>
              <a:rPr dirty="0" sz="2000" spc="-175">
                <a:latin typeface="Arial"/>
                <a:cs typeface="Arial"/>
              </a:rPr>
              <a:t>S., </a:t>
            </a:r>
            <a:r>
              <a:rPr dirty="0" sz="2000" spc="-95">
                <a:latin typeface="Arial"/>
                <a:cs typeface="Arial"/>
              </a:rPr>
              <a:t>Ahmed, </a:t>
            </a:r>
            <a:r>
              <a:rPr dirty="0" sz="2000" spc="-180">
                <a:latin typeface="Arial"/>
                <a:cs typeface="Arial"/>
              </a:rPr>
              <a:t>S., </a:t>
            </a:r>
            <a:r>
              <a:rPr dirty="0" sz="2000" spc="-145">
                <a:latin typeface="Arial"/>
                <a:cs typeface="Arial"/>
              </a:rPr>
              <a:t>Parashar, </a:t>
            </a:r>
            <a:r>
              <a:rPr dirty="0" sz="2000" spc="-95">
                <a:latin typeface="Arial"/>
                <a:cs typeface="Arial"/>
              </a:rPr>
              <a:t>A., </a:t>
            </a:r>
            <a:r>
              <a:rPr dirty="0" sz="2000" spc="-85">
                <a:latin typeface="Arial"/>
                <a:cs typeface="Arial"/>
              </a:rPr>
              <a:t>(2014). </a:t>
            </a:r>
            <a:r>
              <a:rPr dirty="0" sz="2000" spc="-325">
                <a:latin typeface="Arial"/>
                <a:cs typeface="Arial"/>
              </a:rPr>
              <a:t>BEE </a:t>
            </a:r>
            <a:r>
              <a:rPr dirty="0" sz="2000" spc="-105">
                <a:latin typeface="Arial"/>
                <a:cs typeface="Arial"/>
              </a:rPr>
              <a:t>(Bureau </a:t>
            </a:r>
            <a:r>
              <a:rPr dirty="0" sz="2000" spc="-20">
                <a:latin typeface="Arial"/>
                <a:cs typeface="Arial"/>
              </a:rPr>
              <a:t>of </a:t>
            </a:r>
            <a:r>
              <a:rPr dirty="0" sz="2000" spc="-75">
                <a:latin typeface="Arial"/>
                <a:cs typeface="Arial"/>
              </a:rPr>
              <a:t>energyefficiency) </a:t>
            </a:r>
            <a:r>
              <a:rPr dirty="0" sz="2000" spc="-95">
                <a:latin typeface="Arial"/>
                <a:cs typeface="Arial"/>
              </a:rPr>
              <a:t>and  </a:t>
            </a:r>
            <a:r>
              <a:rPr dirty="0" sz="2000" spc="-125">
                <a:latin typeface="Arial"/>
                <a:cs typeface="Arial"/>
              </a:rPr>
              <a:t>Green </a:t>
            </a:r>
            <a:r>
              <a:rPr dirty="0" sz="2000" spc="-90">
                <a:latin typeface="Arial"/>
                <a:cs typeface="Arial"/>
              </a:rPr>
              <a:t>Buildings, </a:t>
            </a:r>
            <a:r>
              <a:rPr dirty="0" sz="2000" spc="-55">
                <a:latin typeface="Arial"/>
                <a:cs typeface="Arial"/>
              </a:rPr>
              <a:t>International </a:t>
            </a:r>
            <a:r>
              <a:rPr dirty="0" sz="2000" spc="-100">
                <a:latin typeface="Arial"/>
                <a:cs typeface="Arial"/>
              </a:rPr>
              <a:t>Journal </a:t>
            </a:r>
            <a:r>
              <a:rPr dirty="0" sz="2000" spc="-20">
                <a:latin typeface="Arial"/>
                <a:cs typeface="Arial"/>
              </a:rPr>
              <a:t>of </a:t>
            </a:r>
            <a:r>
              <a:rPr dirty="0" sz="2000" spc="-145">
                <a:latin typeface="Arial"/>
                <a:cs typeface="Arial"/>
              </a:rPr>
              <a:t>Research, </a:t>
            </a:r>
            <a:r>
              <a:rPr dirty="0" sz="2000" spc="-80">
                <a:latin typeface="Arial"/>
                <a:cs typeface="Arial"/>
              </a:rPr>
              <a:t>1, </a:t>
            </a:r>
            <a:r>
              <a:rPr dirty="0" sz="2000" spc="-100">
                <a:latin typeface="Arial"/>
                <a:cs typeface="Arial"/>
              </a:rPr>
              <a:t>23</a:t>
            </a:r>
            <a:r>
              <a:rPr dirty="0" sz="2000" spc="7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-32.</a:t>
            </a:r>
            <a:endParaRPr sz="2000">
              <a:latin typeface="Arial"/>
              <a:cs typeface="Arial"/>
            </a:endParaRPr>
          </a:p>
          <a:p>
            <a:pPr algn="just" marL="459740" marR="13335" indent="-447675">
              <a:lnSpc>
                <a:spcPct val="100000"/>
              </a:lnSpc>
              <a:buAutoNum type="arabicPlain" startAt="4"/>
              <a:tabLst>
                <a:tab pos="460375" algn="l"/>
              </a:tabLst>
            </a:pPr>
            <a:r>
              <a:rPr dirty="0" sz="2000" spc="-100">
                <a:latin typeface="Arial"/>
                <a:cs typeface="Arial"/>
              </a:rPr>
              <a:t>Dixon, </a:t>
            </a:r>
            <a:r>
              <a:rPr dirty="0" sz="2000" spc="-145">
                <a:latin typeface="Arial"/>
                <a:cs typeface="Arial"/>
              </a:rPr>
              <a:t>W., </a:t>
            </a:r>
            <a:r>
              <a:rPr dirty="0" sz="2000" spc="-85">
                <a:latin typeface="Arial"/>
                <a:cs typeface="Arial"/>
              </a:rPr>
              <a:t>(2010). </a:t>
            </a:r>
            <a:r>
              <a:rPr dirty="0" sz="2000" spc="-170" i="1">
                <a:latin typeface="Arial"/>
                <a:cs typeface="Arial"/>
              </a:rPr>
              <a:t>The </a:t>
            </a:r>
            <a:r>
              <a:rPr dirty="0" sz="2000" spc="-95" i="1">
                <a:latin typeface="Arial"/>
                <a:cs typeface="Arial"/>
              </a:rPr>
              <a:t>Impacts </a:t>
            </a:r>
            <a:r>
              <a:rPr dirty="0" sz="2000" spc="-35" i="1">
                <a:latin typeface="Arial"/>
                <a:cs typeface="Arial"/>
              </a:rPr>
              <a:t>of </a:t>
            </a:r>
            <a:r>
              <a:rPr dirty="0" sz="2000" spc="-95" i="1">
                <a:latin typeface="Arial"/>
                <a:cs typeface="Arial"/>
              </a:rPr>
              <a:t>Construction </a:t>
            </a:r>
            <a:r>
              <a:rPr dirty="0" sz="2000" spc="-90" i="1">
                <a:latin typeface="Arial"/>
                <a:cs typeface="Arial"/>
              </a:rPr>
              <a:t>and </a:t>
            </a:r>
            <a:r>
              <a:rPr dirty="0" sz="2000" spc="-85" i="1">
                <a:latin typeface="Arial"/>
                <a:cs typeface="Arial"/>
              </a:rPr>
              <a:t>the </a:t>
            </a:r>
            <a:r>
              <a:rPr dirty="0" sz="2000" spc="-55" i="1">
                <a:latin typeface="Arial"/>
                <a:cs typeface="Arial"/>
              </a:rPr>
              <a:t>Built </a:t>
            </a:r>
            <a:r>
              <a:rPr dirty="0" sz="2000" spc="-90" i="1">
                <a:latin typeface="Arial"/>
                <a:cs typeface="Arial"/>
              </a:rPr>
              <a:t>Environment, </a:t>
            </a:r>
            <a:r>
              <a:rPr dirty="0" sz="2000" spc="-70">
                <a:latin typeface="Arial"/>
                <a:cs typeface="Arial"/>
              </a:rPr>
              <a:t>Briefing  </a:t>
            </a:r>
            <a:r>
              <a:rPr dirty="0" sz="2000" spc="-90">
                <a:latin typeface="Arial"/>
                <a:cs typeface="Arial"/>
              </a:rPr>
              <a:t>Notes, </a:t>
            </a:r>
            <a:r>
              <a:rPr dirty="0" sz="2000" spc="-35">
                <a:latin typeface="Arial"/>
                <a:cs typeface="Arial"/>
              </a:rPr>
              <a:t>Willmott-dixon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Group.</a:t>
            </a:r>
            <a:endParaRPr sz="2000">
              <a:latin typeface="Arial"/>
              <a:cs typeface="Arial"/>
            </a:endParaRPr>
          </a:p>
          <a:p>
            <a:pPr algn="r" marR="443865">
              <a:lnSpc>
                <a:spcPct val="100000"/>
              </a:lnSpc>
              <a:spcBef>
                <a:spcPts val="645"/>
              </a:spcBef>
            </a:pPr>
            <a:r>
              <a:rPr dirty="0" sz="1000" spc="-50">
                <a:latin typeface="Arial"/>
                <a:cs typeface="Arial"/>
              </a:rPr>
              <a:t>12</a:t>
            </a:r>
            <a:r>
              <a:rPr dirty="0" sz="1000" spc="5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/</a:t>
            </a:r>
            <a:r>
              <a:rPr dirty="0" sz="1000" spc="-50">
                <a:latin typeface="Arial"/>
                <a:cs typeface="Arial"/>
              </a:rPr>
              <a:t>77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1951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10127" y="40589"/>
            <a:ext cx="185229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70"/>
              <a:t>K</a:t>
            </a:r>
            <a:r>
              <a:rPr dirty="0" spc="-640"/>
              <a:t>A</a:t>
            </a:r>
            <a:r>
              <a:rPr dirty="0" spc="-350"/>
              <a:t>YNA</a:t>
            </a:r>
            <a:r>
              <a:rPr dirty="0" spc="-690"/>
              <a:t>K</a:t>
            </a:r>
            <a:r>
              <a:rPr dirty="0" spc="-500"/>
              <a:t>ÇA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0127" y="40589"/>
            <a:ext cx="185229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70"/>
              <a:t>K</a:t>
            </a:r>
            <a:r>
              <a:rPr dirty="0" spc="-640"/>
              <a:t>A</a:t>
            </a:r>
            <a:r>
              <a:rPr dirty="0" spc="-350"/>
              <a:t>YNA</a:t>
            </a:r>
            <a:r>
              <a:rPr dirty="0" spc="-690"/>
              <a:t>K</a:t>
            </a:r>
            <a:r>
              <a:rPr dirty="0" spc="-500"/>
              <a:t>ÇA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647" y="752563"/>
            <a:ext cx="8949690" cy="3377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460375" marR="6985" indent="-447675">
              <a:lnSpc>
                <a:spcPct val="100000"/>
              </a:lnSpc>
              <a:spcBef>
                <a:spcPts val="95"/>
              </a:spcBef>
              <a:buAutoNum type="arabicPlain" startAt="6"/>
              <a:tabLst>
                <a:tab pos="461009" algn="l"/>
              </a:tabLst>
            </a:pPr>
            <a:r>
              <a:rPr dirty="0" sz="2000" spc="-105">
                <a:latin typeface="Arial"/>
                <a:cs typeface="Arial"/>
              </a:rPr>
              <a:t>Bostancıoğlu </a:t>
            </a:r>
            <a:r>
              <a:rPr dirty="0" sz="2000" spc="-160">
                <a:latin typeface="Arial"/>
                <a:cs typeface="Arial"/>
              </a:rPr>
              <a:t>E., </a:t>
            </a:r>
            <a:r>
              <a:rPr dirty="0" sz="2000" spc="-85">
                <a:latin typeface="Arial"/>
                <a:cs typeface="Arial"/>
              </a:rPr>
              <a:t>(2006), </a:t>
            </a:r>
            <a:r>
              <a:rPr dirty="0" sz="2000" spc="-80">
                <a:latin typeface="Arial"/>
                <a:cs typeface="Arial"/>
              </a:rPr>
              <a:t>“Konut </a:t>
            </a:r>
            <a:r>
              <a:rPr dirty="0" sz="2000" spc="-85">
                <a:latin typeface="Arial"/>
                <a:cs typeface="Arial"/>
              </a:rPr>
              <a:t>Binalarının </a:t>
            </a:r>
            <a:r>
              <a:rPr dirty="0" sz="2000" spc="-155">
                <a:latin typeface="Arial"/>
                <a:cs typeface="Arial"/>
              </a:rPr>
              <a:t>Ön </a:t>
            </a:r>
            <a:r>
              <a:rPr dirty="0" sz="2000" spc="-135">
                <a:latin typeface="Arial"/>
                <a:cs typeface="Arial"/>
              </a:rPr>
              <a:t>Tasarımında </a:t>
            </a:r>
            <a:r>
              <a:rPr dirty="0" sz="2000" spc="-85">
                <a:latin typeface="Arial"/>
                <a:cs typeface="Arial"/>
              </a:rPr>
              <a:t>Bir </a:t>
            </a:r>
            <a:r>
              <a:rPr dirty="0" sz="2000" spc="-50">
                <a:latin typeface="Arial"/>
                <a:cs typeface="Arial"/>
              </a:rPr>
              <a:t>Maliyet </a:t>
            </a:r>
            <a:r>
              <a:rPr dirty="0" sz="2000" spc="-125">
                <a:latin typeface="Arial"/>
                <a:cs typeface="Arial"/>
              </a:rPr>
              <a:t>Tahmin  </a:t>
            </a:r>
            <a:r>
              <a:rPr dirty="0" sz="2000" spc="-45">
                <a:latin typeface="Arial"/>
                <a:cs typeface="Arial"/>
              </a:rPr>
              <a:t>Modeli”, </a:t>
            </a:r>
            <a:r>
              <a:rPr dirty="0" sz="2000" spc="-250">
                <a:latin typeface="Arial"/>
                <a:cs typeface="Arial"/>
              </a:rPr>
              <a:t>DEÜ </a:t>
            </a:r>
            <a:r>
              <a:rPr dirty="0" sz="2000" spc="-60">
                <a:latin typeface="Arial"/>
                <a:cs typeface="Arial"/>
              </a:rPr>
              <a:t>Mühendislik </a:t>
            </a:r>
            <a:r>
              <a:rPr dirty="0" sz="2000" spc="-110">
                <a:latin typeface="Arial"/>
                <a:cs typeface="Arial"/>
              </a:rPr>
              <a:t>Fakültesi </a:t>
            </a:r>
            <a:r>
              <a:rPr dirty="0" sz="2000" spc="-175">
                <a:latin typeface="Arial"/>
                <a:cs typeface="Arial"/>
              </a:rPr>
              <a:t>Fen </a:t>
            </a:r>
            <a:r>
              <a:rPr dirty="0" sz="2000" spc="-114">
                <a:latin typeface="Arial"/>
                <a:cs typeface="Arial"/>
              </a:rPr>
              <a:t>ve </a:t>
            </a:r>
            <a:r>
              <a:rPr dirty="0" sz="2000" spc="-60">
                <a:latin typeface="Arial"/>
                <a:cs typeface="Arial"/>
              </a:rPr>
              <a:t>Mühendislik </a:t>
            </a:r>
            <a:r>
              <a:rPr dirty="0" sz="2000" spc="-100">
                <a:latin typeface="Arial"/>
                <a:cs typeface="Arial"/>
              </a:rPr>
              <a:t>Dergisi, </a:t>
            </a:r>
            <a:r>
              <a:rPr dirty="0" sz="2000" spc="-60">
                <a:latin typeface="Arial"/>
                <a:cs typeface="Arial"/>
              </a:rPr>
              <a:t>Cilt:8 </a:t>
            </a:r>
            <a:r>
              <a:rPr dirty="0" sz="2000" spc="-155">
                <a:latin typeface="Arial"/>
                <a:cs typeface="Arial"/>
              </a:rPr>
              <a:t>Sayı:3 </a:t>
            </a:r>
            <a:r>
              <a:rPr dirty="0" sz="2000" spc="-110">
                <a:latin typeface="Arial"/>
                <a:cs typeface="Arial"/>
              </a:rPr>
              <a:t>s.27-  </a:t>
            </a:r>
            <a:r>
              <a:rPr dirty="0" sz="2000" spc="-85">
                <a:latin typeface="Arial"/>
                <a:cs typeface="Arial"/>
              </a:rPr>
              <a:t>49.</a:t>
            </a:r>
            <a:endParaRPr sz="2000">
              <a:latin typeface="Arial"/>
              <a:cs typeface="Arial"/>
            </a:endParaRPr>
          </a:p>
          <a:p>
            <a:pPr algn="just" marL="459740" marR="8255" indent="-447040">
              <a:lnSpc>
                <a:spcPts val="2400"/>
              </a:lnSpc>
              <a:spcBef>
                <a:spcPts val="80"/>
              </a:spcBef>
              <a:buAutoNum type="arabicPlain" startAt="6"/>
              <a:tabLst>
                <a:tab pos="461009" algn="l"/>
              </a:tabLst>
            </a:pPr>
            <a:r>
              <a:rPr dirty="0" sz="2000" spc="-105">
                <a:latin typeface="Arial"/>
                <a:cs typeface="Arial"/>
              </a:rPr>
              <a:t>Blanchard </a:t>
            </a:r>
            <a:r>
              <a:rPr dirty="0" sz="2000" spc="-195">
                <a:latin typeface="Arial"/>
                <a:cs typeface="Arial"/>
              </a:rPr>
              <a:t>S.B.</a:t>
            </a:r>
            <a:r>
              <a:rPr dirty="0" sz="2000" spc="165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ve </a:t>
            </a:r>
            <a:r>
              <a:rPr dirty="0" sz="2000" spc="-130">
                <a:latin typeface="Arial"/>
                <a:cs typeface="Arial"/>
              </a:rPr>
              <a:t>Fabrycky </a:t>
            </a:r>
            <a:r>
              <a:rPr dirty="0" sz="2000" spc="-204">
                <a:latin typeface="Arial"/>
                <a:cs typeface="Arial"/>
              </a:rPr>
              <a:t>J.W., </a:t>
            </a:r>
            <a:r>
              <a:rPr dirty="0" sz="2000" spc="-85">
                <a:latin typeface="Arial"/>
                <a:cs typeface="Arial"/>
              </a:rPr>
              <a:t>(2006), </a:t>
            </a:r>
            <a:r>
              <a:rPr dirty="0" sz="2000" spc="-130">
                <a:latin typeface="Arial"/>
                <a:cs typeface="Arial"/>
              </a:rPr>
              <a:t>”Systems </a:t>
            </a:r>
            <a:r>
              <a:rPr dirty="0" sz="2000" spc="-105">
                <a:latin typeface="Arial"/>
                <a:cs typeface="Arial"/>
              </a:rPr>
              <a:t>Engineering </a:t>
            </a:r>
            <a:r>
              <a:rPr dirty="0" sz="2000" spc="-95">
                <a:latin typeface="Arial"/>
                <a:cs typeface="Arial"/>
              </a:rPr>
              <a:t>and </a:t>
            </a:r>
            <a:r>
              <a:rPr dirty="0" sz="2000" spc="-100">
                <a:latin typeface="Arial"/>
                <a:cs typeface="Arial"/>
              </a:rPr>
              <a:t>Analysis”,  </a:t>
            </a:r>
            <a:r>
              <a:rPr dirty="0" sz="2000" spc="-90">
                <a:latin typeface="Arial"/>
                <a:cs typeface="Arial"/>
              </a:rPr>
              <a:t>Prentice Hall </a:t>
            </a:r>
            <a:r>
              <a:rPr dirty="0" sz="2000" spc="-50">
                <a:latin typeface="Arial"/>
                <a:cs typeface="Arial"/>
              </a:rPr>
              <a:t>International </a:t>
            </a:r>
            <a:r>
              <a:rPr dirty="0" sz="2000" spc="-145">
                <a:latin typeface="Arial"/>
                <a:cs typeface="Arial"/>
              </a:rPr>
              <a:t>Series </a:t>
            </a:r>
            <a:r>
              <a:rPr dirty="0" sz="2000" spc="-35">
                <a:latin typeface="Arial"/>
                <a:cs typeface="Arial"/>
              </a:rPr>
              <a:t>in </a:t>
            </a:r>
            <a:r>
              <a:rPr dirty="0" sz="2000" spc="-55">
                <a:latin typeface="Arial"/>
                <a:cs typeface="Arial"/>
              </a:rPr>
              <a:t>Industrial </a:t>
            </a:r>
            <a:r>
              <a:rPr dirty="0" sz="2000" spc="-5">
                <a:latin typeface="Arial"/>
                <a:cs typeface="Arial"/>
              </a:rPr>
              <a:t>&amp; </a:t>
            </a:r>
            <a:r>
              <a:rPr dirty="0" sz="2000" spc="-160">
                <a:latin typeface="Arial"/>
                <a:cs typeface="Arial"/>
              </a:rPr>
              <a:t>Systems </a:t>
            </a:r>
            <a:r>
              <a:rPr dirty="0" sz="2000" spc="-95">
                <a:latin typeface="Arial"/>
                <a:cs typeface="Arial"/>
              </a:rPr>
              <a:t>Engineering, </a:t>
            </a:r>
            <a:r>
              <a:rPr dirty="0" sz="2000" spc="-140">
                <a:latin typeface="Arial"/>
                <a:cs typeface="Arial"/>
              </a:rPr>
              <a:t>Pearson  </a:t>
            </a:r>
            <a:r>
              <a:rPr dirty="0" sz="2000" spc="-105">
                <a:latin typeface="Arial"/>
                <a:cs typeface="Arial"/>
              </a:rPr>
              <a:t>Education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s.63.</a:t>
            </a:r>
            <a:endParaRPr sz="2000">
              <a:latin typeface="Arial"/>
              <a:cs typeface="Arial"/>
            </a:endParaRPr>
          </a:p>
          <a:p>
            <a:pPr algn="just" marL="459740" indent="-447675">
              <a:lnSpc>
                <a:spcPts val="2320"/>
              </a:lnSpc>
              <a:buAutoNum type="arabicPlain" startAt="6"/>
              <a:tabLst>
                <a:tab pos="460375" algn="l"/>
              </a:tabLst>
            </a:pPr>
            <a:r>
              <a:rPr dirty="0" sz="2000" spc="-105">
                <a:latin typeface="Arial"/>
                <a:cs typeface="Arial"/>
              </a:rPr>
              <a:t>Kurmann, </a:t>
            </a:r>
            <a:r>
              <a:rPr dirty="0" sz="2000" spc="-160">
                <a:latin typeface="Arial"/>
                <a:cs typeface="Arial"/>
              </a:rPr>
              <a:t>D. </a:t>
            </a:r>
            <a:r>
              <a:rPr dirty="0" sz="2000" spc="-85">
                <a:latin typeface="Arial"/>
                <a:cs typeface="Arial"/>
              </a:rPr>
              <a:t>(1995), </a:t>
            </a:r>
            <a:r>
              <a:rPr dirty="0" sz="2000" spc="-180">
                <a:latin typeface="Arial"/>
                <a:cs typeface="Arial"/>
              </a:rPr>
              <a:t>A </a:t>
            </a:r>
            <a:r>
              <a:rPr dirty="0" sz="2000" spc="-140">
                <a:latin typeface="Arial"/>
                <a:cs typeface="Arial"/>
              </a:rPr>
              <a:t>Tool </a:t>
            </a:r>
            <a:r>
              <a:rPr dirty="0" sz="2000" spc="-30">
                <a:latin typeface="Arial"/>
                <a:cs typeface="Arial"/>
              </a:rPr>
              <a:t>for </a:t>
            </a:r>
            <a:r>
              <a:rPr dirty="0" sz="2000" spc="-35">
                <a:latin typeface="Arial"/>
                <a:cs typeface="Arial"/>
              </a:rPr>
              <a:t>Intuitive </a:t>
            </a:r>
            <a:r>
              <a:rPr dirty="0" sz="2000" spc="-60">
                <a:latin typeface="Arial"/>
                <a:cs typeface="Arial"/>
              </a:rPr>
              <a:t>Architectural </a:t>
            </a:r>
            <a:r>
              <a:rPr dirty="0" sz="2000" spc="-120">
                <a:latin typeface="Arial"/>
                <a:cs typeface="Arial"/>
              </a:rPr>
              <a:t>Design, </a:t>
            </a:r>
            <a:r>
              <a:rPr dirty="0" sz="2000" spc="-30">
                <a:latin typeface="Arial"/>
                <a:cs typeface="Arial"/>
              </a:rPr>
              <a:t>in: </a:t>
            </a:r>
            <a:r>
              <a:rPr dirty="0" sz="2000" spc="-20">
                <a:latin typeface="Arial"/>
                <a:cs typeface="Arial"/>
              </a:rPr>
              <a:t>M. </a:t>
            </a:r>
            <a:r>
              <a:rPr dirty="0" sz="2000" spc="-175">
                <a:latin typeface="Arial"/>
                <a:cs typeface="Arial"/>
              </a:rPr>
              <a:t>Tan, </a:t>
            </a:r>
            <a:r>
              <a:rPr dirty="0" sz="2000" spc="-200">
                <a:latin typeface="Arial"/>
                <a:cs typeface="Arial"/>
              </a:rPr>
              <a:t>R.</a:t>
            </a:r>
            <a:r>
              <a:rPr dirty="0" sz="2000" spc="-325">
                <a:latin typeface="Arial"/>
                <a:cs typeface="Arial"/>
              </a:rPr>
              <a:t> </a:t>
            </a:r>
            <a:r>
              <a:rPr dirty="0" sz="2000" spc="-204">
                <a:latin typeface="Arial"/>
                <a:cs typeface="Arial"/>
              </a:rPr>
              <a:t>Teh</a:t>
            </a:r>
            <a:endParaRPr sz="2000">
              <a:latin typeface="Arial"/>
              <a:cs typeface="Arial"/>
            </a:endParaRPr>
          </a:p>
          <a:p>
            <a:pPr algn="just" marL="460375">
              <a:lnSpc>
                <a:spcPct val="100000"/>
              </a:lnSpc>
            </a:pPr>
            <a:r>
              <a:rPr dirty="0" sz="2000" spc="-130">
                <a:latin typeface="Arial"/>
                <a:cs typeface="Arial"/>
              </a:rPr>
              <a:t>(Eds.), </a:t>
            </a:r>
            <a:r>
              <a:rPr dirty="0" sz="2000" spc="-240">
                <a:latin typeface="Arial"/>
                <a:cs typeface="Arial"/>
              </a:rPr>
              <a:t>CAAD </a:t>
            </a:r>
            <a:r>
              <a:rPr dirty="0" sz="2000" spc="-105">
                <a:latin typeface="Arial"/>
                <a:cs typeface="Arial"/>
              </a:rPr>
              <a:t>Futures </a:t>
            </a:r>
            <a:r>
              <a:rPr dirty="0" sz="2000" spc="-114">
                <a:latin typeface="Arial"/>
                <a:cs typeface="Arial"/>
              </a:rPr>
              <a:t>’95—The </a:t>
            </a:r>
            <a:r>
              <a:rPr dirty="0" sz="2000" spc="-100">
                <a:latin typeface="Arial"/>
                <a:cs typeface="Arial"/>
              </a:rPr>
              <a:t>Global </a:t>
            </a:r>
            <a:r>
              <a:rPr dirty="0" sz="2000" spc="-135">
                <a:latin typeface="Arial"/>
                <a:cs typeface="Arial"/>
              </a:rPr>
              <a:t>Design </a:t>
            </a:r>
            <a:r>
              <a:rPr dirty="0" sz="2000" spc="-85">
                <a:latin typeface="Arial"/>
                <a:cs typeface="Arial"/>
              </a:rPr>
              <a:t>Studio, </a:t>
            </a:r>
            <a:r>
              <a:rPr dirty="0" sz="2000" spc="-60">
                <a:latin typeface="Arial"/>
                <a:cs typeface="Arial"/>
              </a:rPr>
              <a:t>pp. </a:t>
            </a:r>
            <a:r>
              <a:rPr dirty="0" sz="2000" spc="-105">
                <a:latin typeface="Arial"/>
                <a:cs typeface="Arial"/>
              </a:rPr>
              <a:t>323– </a:t>
            </a:r>
            <a:r>
              <a:rPr dirty="0" sz="2000" spc="-90">
                <a:latin typeface="Arial"/>
                <a:cs typeface="Arial"/>
              </a:rPr>
              <a:t>330,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Singapore.</a:t>
            </a:r>
            <a:endParaRPr sz="2000">
              <a:latin typeface="Arial"/>
              <a:cs typeface="Arial"/>
            </a:endParaRPr>
          </a:p>
          <a:p>
            <a:pPr algn="just" marL="461009" marR="5080" indent="-447675">
              <a:lnSpc>
                <a:spcPct val="100000"/>
              </a:lnSpc>
              <a:buAutoNum type="arabicPlain" startAt="9"/>
              <a:tabLst>
                <a:tab pos="461645" algn="l"/>
              </a:tabLst>
            </a:pPr>
            <a:r>
              <a:rPr dirty="0" sz="2000" spc="-55">
                <a:latin typeface="Arial"/>
                <a:cs typeface="Arial"/>
              </a:rPr>
              <a:t>Nimeroff, </a:t>
            </a:r>
            <a:r>
              <a:rPr dirty="0" sz="2000" spc="-195">
                <a:latin typeface="Arial"/>
                <a:cs typeface="Arial"/>
              </a:rPr>
              <a:t>J.S., </a:t>
            </a:r>
            <a:r>
              <a:rPr dirty="0" sz="2000" spc="-85">
                <a:latin typeface="Arial"/>
                <a:cs typeface="Arial"/>
              </a:rPr>
              <a:t>Simoncelli, </a:t>
            </a:r>
            <a:r>
              <a:rPr dirty="0" sz="2000" spc="-160">
                <a:latin typeface="Arial"/>
                <a:cs typeface="Arial"/>
              </a:rPr>
              <a:t>E., </a:t>
            </a:r>
            <a:r>
              <a:rPr dirty="0" sz="2000" spc="-110">
                <a:latin typeface="Arial"/>
                <a:cs typeface="Arial"/>
              </a:rPr>
              <a:t>Badler, </a:t>
            </a:r>
            <a:r>
              <a:rPr dirty="0" sz="2000" spc="-55">
                <a:latin typeface="Arial"/>
                <a:cs typeface="Arial"/>
              </a:rPr>
              <a:t>I., </a:t>
            </a:r>
            <a:r>
              <a:rPr dirty="0" sz="2000" spc="-135">
                <a:latin typeface="Arial"/>
                <a:cs typeface="Arial"/>
              </a:rPr>
              <a:t>Dorsey, </a:t>
            </a:r>
            <a:r>
              <a:rPr dirty="0" sz="2000" spc="-165">
                <a:latin typeface="Arial"/>
                <a:cs typeface="Arial"/>
              </a:rPr>
              <a:t>J., </a:t>
            </a:r>
            <a:r>
              <a:rPr dirty="0" sz="2000" spc="-85">
                <a:latin typeface="Arial"/>
                <a:cs typeface="Arial"/>
              </a:rPr>
              <a:t>(1995), </a:t>
            </a:r>
            <a:r>
              <a:rPr dirty="0" sz="2000" spc="-110">
                <a:latin typeface="Arial"/>
                <a:cs typeface="Arial"/>
              </a:rPr>
              <a:t>Rendering </a:t>
            </a:r>
            <a:r>
              <a:rPr dirty="0" sz="2000" spc="-155">
                <a:latin typeface="Arial"/>
                <a:cs typeface="Arial"/>
              </a:rPr>
              <a:t>spaces </a:t>
            </a:r>
            <a:r>
              <a:rPr dirty="0" sz="2000" spc="-30">
                <a:latin typeface="Arial"/>
                <a:cs typeface="Arial"/>
              </a:rPr>
              <a:t>for  </a:t>
            </a:r>
            <a:r>
              <a:rPr dirty="0" sz="2000" spc="-60">
                <a:latin typeface="Arial"/>
                <a:cs typeface="Arial"/>
              </a:rPr>
              <a:t>architectural </a:t>
            </a:r>
            <a:r>
              <a:rPr dirty="0" sz="2000" spc="-70">
                <a:latin typeface="Arial"/>
                <a:cs typeface="Arial"/>
              </a:rPr>
              <a:t>environments, </a:t>
            </a:r>
            <a:r>
              <a:rPr dirty="0" sz="2000" spc="-125">
                <a:latin typeface="Arial"/>
                <a:cs typeface="Arial"/>
              </a:rPr>
              <a:t>Presence: </a:t>
            </a:r>
            <a:r>
              <a:rPr dirty="0" sz="2000" spc="-105">
                <a:latin typeface="Arial"/>
                <a:cs typeface="Arial"/>
              </a:rPr>
              <a:t>Teleoperators </a:t>
            </a:r>
            <a:r>
              <a:rPr dirty="0" sz="2000" spc="-95">
                <a:latin typeface="Arial"/>
                <a:cs typeface="Arial"/>
              </a:rPr>
              <a:t>and </a:t>
            </a:r>
            <a:r>
              <a:rPr dirty="0" sz="2000" spc="-50">
                <a:latin typeface="Arial"/>
                <a:cs typeface="Arial"/>
              </a:rPr>
              <a:t>Virtual </a:t>
            </a:r>
            <a:r>
              <a:rPr dirty="0" sz="2000" spc="-95">
                <a:latin typeface="Arial"/>
                <a:cs typeface="Arial"/>
              </a:rPr>
              <a:t>Environments </a:t>
            </a:r>
            <a:r>
              <a:rPr dirty="0" sz="2000" spc="-100">
                <a:latin typeface="Arial"/>
                <a:cs typeface="Arial"/>
              </a:rPr>
              <a:t>4  </a:t>
            </a:r>
            <a:r>
              <a:rPr dirty="0" sz="2000" spc="-75">
                <a:latin typeface="Arial"/>
                <a:cs typeface="Arial"/>
              </a:rPr>
              <a:t>(3) </a:t>
            </a:r>
            <a:r>
              <a:rPr dirty="0" sz="2000" spc="-105">
                <a:latin typeface="Arial"/>
                <a:cs typeface="Arial"/>
              </a:rPr>
              <a:t>286–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297.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677" y="4104802"/>
            <a:ext cx="894651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40">
                <a:latin typeface="Arial"/>
                <a:cs typeface="Arial"/>
              </a:rPr>
              <a:t>[10] </a:t>
            </a:r>
            <a:r>
              <a:rPr dirty="0" sz="2000" spc="-145">
                <a:latin typeface="Arial"/>
                <a:cs typeface="Arial"/>
              </a:rPr>
              <a:t>Shinomiya,Y., </a:t>
            </a:r>
            <a:r>
              <a:rPr dirty="0" sz="2000" spc="-35">
                <a:latin typeface="Arial"/>
                <a:cs typeface="Arial"/>
              </a:rPr>
              <a:t>et </a:t>
            </a:r>
            <a:r>
              <a:rPr dirty="0" sz="2000" spc="-65">
                <a:latin typeface="Arial"/>
                <a:cs typeface="Arial"/>
              </a:rPr>
              <a:t>al., </a:t>
            </a:r>
            <a:r>
              <a:rPr dirty="0" sz="2000" spc="-85">
                <a:latin typeface="Arial"/>
                <a:cs typeface="Arial"/>
              </a:rPr>
              <a:t>(1994), </a:t>
            </a:r>
            <a:r>
              <a:rPr dirty="0" sz="2000" spc="-90">
                <a:latin typeface="Arial"/>
                <a:cs typeface="Arial"/>
              </a:rPr>
              <a:t>Soundproof </a:t>
            </a:r>
            <a:r>
              <a:rPr dirty="0" sz="2000" spc="-60">
                <a:latin typeface="Arial"/>
                <a:cs typeface="Arial"/>
              </a:rPr>
              <a:t>simulation </a:t>
            </a:r>
            <a:r>
              <a:rPr dirty="0" sz="2000" spc="-35">
                <a:latin typeface="Arial"/>
                <a:cs typeface="Arial"/>
              </a:rPr>
              <a:t>in </a:t>
            </a:r>
            <a:r>
              <a:rPr dirty="0" sz="2000" spc="-45">
                <a:latin typeface="Arial"/>
                <a:cs typeface="Arial"/>
              </a:rPr>
              <a:t>the </a:t>
            </a:r>
            <a:r>
              <a:rPr dirty="0" sz="2000" spc="-55">
                <a:latin typeface="Arial"/>
                <a:cs typeface="Arial"/>
              </a:rPr>
              <a:t>living </a:t>
            </a:r>
            <a:r>
              <a:rPr dirty="0" sz="2000" spc="-60">
                <a:latin typeface="Arial"/>
                <a:cs typeface="Arial"/>
              </a:rPr>
              <a:t>environment</a:t>
            </a:r>
            <a:r>
              <a:rPr dirty="0" sz="2000" spc="325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using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38864" y="4246068"/>
            <a:ext cx="1583055" cy="728345"/>
          </a:xfrm>
          <a:prstGeom prst="rect">
            <a:avLst/>
          </a:prstGeom>
        </p:spPr>
        <p:txBody>
          <a:bodyPr wrap="square" lIns="0" tIns="1758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  <a:tabLst>
                <a:tab pos="878840" algn="l"/>
              </a:tabLst>
            </a:pPr>
            <a:r>
              <a:rPr dirty="0" sz="2000" spc="-200">
                <a:latin typeface="Arial"/>
                <a:cs typeface="Arial"/>
              </a:rPr>
              <a:t>V</a:t>
            </a:r>
            <a:r>
              <a:rPr dirty="0" sz="2000" spc="5">
                <a:latin typeface="Arial"/>
                <a:cs typeface="Arial"/>
              </a:rPr>
              <a:t>i</a:t>
            </a:r>
            <a:r>
              <a:rPr dirty="0" sz="2000" spc="65">
                <a:latin typeface="Arial"/>
                <a:cs typeface="Arial"/>
              </a:rPr>
              <a:t>r</a:t>
            </a:r>
            <a:r>
              <a:rPr dirty="0" sz="2000" spc="-5">
                <a:latin typeface="Arial"/>
                <a:cs typeface="Arial"/>
              </a:rPr>
              <a:t>t</a:t>
            </a:r>
            <a:r>
              <a:rPr dirty="0" sz="2000" spc="-105">
                <a:latin typeface="Arial"/>
                <a:cs typeface="Arial"/>
              </a:rPr>
              <a:t>ua</a:t>
            </a:r>
            <a:r>
              <a:rPr dirty="0" sz="2000" spc="-5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395">
                <a:latin typeface="Arial"/>
                <a:cs typeface="Arial"/>
              </a:rPr>
              <a:t>R</a:t>
            </a:r>
            <a:r>
              <a:rPr dirty="0" sz="2000" spc="-114">
                <a:latin typeface="Arial"/>
                <a:cs typeface="Arial"/>
              </a:rPr>
              <a:t>e</a:t>
            </a:r>
            <a:r>
              <a:rPr dirty="0" sz="2000" spc="-155">
                <a:latin typeface="Arial"/>
                <a:cs typeface="Arial"/>
              </a:rPr>
              <a:t>a</a:t>
            </a:r>
            <a:r>
              <a:rPr dirty="0" sz="2000" spc="5">
                <a:latin typeface="Arial"/>
                <a:cs typeface="Arial"/>
              </a:rPr>
              <a:t>l</a:t>
            </a:r>
            <a:r>
              <a:rPr dirty="0" sz="2000" spc="55">
                <a:latin typeface="Arial"/>
                <a:cs typeface="Arial"/>
              </a:rPr>
              <a:t>i</a:t>
            </a:r>
            <a:r>
              <a:rPr dirty="0" sz="2000" spc="-5">
                <a:latin typeface="Arial"/>
                <a:cs typeface="Arial"/>
              </a:rPr>
              <a:t>t</a:t>
            </a:r>
            <a:r>
              <a:rPr dirty="0" sz="2000" spc="-95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772160">
              <a:lnSpc>
                <a:spcPct val="100000"/>
              </a:lnSpc>
              <a:spcBef>
                <a:spcPts val="645"/>
              </a:spcBef>
            </a:pPr>
            <a:r>
              <a:rPr dirty="0" sz="1000" spc="-35">
                <a:latin typeface="Arial"/>
                <a:cs typeface="Arial"/>
              </a:rPr>
              <a:t>122/77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137" y="4409551"/>
            <a:ext cx="67532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48360" algn="l"/>
                <a:tab pos="1720214" algn="l"/>
                <a:tab pos="3149600" algn="l"/>
                <a:tab pos="3542665" algn="l"/>
                <a:tab pos="4054475" algn="l"/>
                <a:tab pos="5567045" algn="l"/>
              </a:tabLst>
            </a:pPr>
            <a:r>
              <a:rPr dirty="0" sz="2000" spc="-105">
                <a:latin typeface="Arial"/>
                <a:cs typeface="Arial"/>
              </a:rPr>
              <a:t>v</a:t>
            </a:r>
            <a:r>
              <a:rPr dirty="0" sz="2000" spc="5">
                <a:latin typeface="Arial"/>
                <a:cs typeface="Arial"/>
              </a:rPr>
              <a:t>i</a:t>
            </a:r>
            <a:r>
              <a:rPr dirty="0" sz="2000" spc="65">
                <a:latin typeface="Arial"/>
                <a:cs typeface="Arial"/>
              </a:rPr>
              <a:t>r</a:t>
            </a:r>
            <a:r>
              <a:rPr dirty="0" sz="2000" spc="-5">
                <a:latin typeface="Arial"/>
                <a:cs typeface="Arial"/>
              </a:rPr>
              <a:t>t</a:t>
            </a:r>
            <a:r>
              <a:rPr dirty="0" sz="2000" spc="-60">
                <a:latin typeface="Arial"/>
                <a:cs typeface="Arial"/>
              </a:rPr>
              <a:t>u</a:t>
            </a:r>
            <a:r>
              <a:rPr dirty="0" sz="2000" spc="-155">
                <a:latin typeface="Arial"/>
                <a:cs typeface="Arial"/>
              </a:rPr>
              <a:t>a</a:t>
            </a:r>
            <a:r>
              <a:rPr dirty="0" sz="2000" spc="-5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5">
                <a:latin typeface="Arial"/>
                <a:cs typeface="Arial"/>
              </a:rPr>
              <a:t>r</a:t>
            </a:r>
            <a:r>
              <a:rPr dirty="0" sz="2000" spc="-120">
                <a:latin typeface="Arial"/>
                <a:cs typeface="Arial"/>
              </a:rPr>
              <a:t>e</a:t>
            </a:r>
            <a:r>
              <a:rPr dirty="0" sz="2000" spc="-155">
                <a:latin typeface="Arial"/>
                <a:cs typeface="Arial"/>
              </a:rPr>
              <a:t>a</a:t>
            </a:r>
            <a:r>
              <a:rPr dirty="0" sz="2000" spc="5">
                <a:latin typeface="Arial"/>
                <a:cs typeface="Arial"/>
              </a:rPr>
              <a:t>l</a:t>
            </a:r>
            <a:r>
              <a:rPr dirty="0" sz="2000" spc="6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-150">
                <a:latin typeface="Arial"/>
                <a:cs typeface="Arial"/>
              </a:rPr>
              <a:t>y</a:t>
            </a:r>
            <a:r>
              <a:rPr dirty="0" sz="2000" spc="-60">
                <a:latin typeface="Arial"/>
                <a:cs typeface="Arial"/>
              </a:rPr>
              <a:t>,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310">
                <a:latin typeface="Arial"/>
                <a:cs typeface="Arial"/>
              </a:rPr>
              <a:t>P</a:t>
            </a:r>
            <a:r>
              <a:rPr dirty="0" sz="2000" spc="-25">
                <a:latin typeface="Arial"/>
                <a:cs typeface="Arial"/>
              </a:rPr>
              <a:t>r</a:t>
            </a:r>
            <a:r>
              <a:rPr dirty="0" sz="2000" spc="-60">
                <a:latin typeface="Arial"/>
                <a:cs typeface="Arial"/>
              </a:rPr>
              <a:t>o</a:t>
            </a:r>
            <a:r>
              <a:rPr dirty="0" sz="2000" spc="-155">
                <a:latin typeface="Arial"/>
                <a:cs typeface="Arial"/>
              </a:rPr>
              <a:t>c</a:t>
            </a:r>
            <a:r>
              <a:rPr dirty="0" sz="2000" spc="-114">
                <a:latin typeface="Arial"/>
                <a:cs typeface="Arial"/>
              </a:rPr>
              <a:t>e</a:t>
            </a:r>
            <a:r>
              <a:rPr dirty="0" sz="2000" spc="-120">
                <a:latin typeface="Arial"/>
                <a:cs typeface="Arial"/>
              </a:rPr>
              <a:t>e</a:t>
            </a:r>
            <a:r>
              <a:rPr dirty="0" sz="2000" spc="-60">
                <a:latin typeface="Arial"/>
                <a:cs typeface="Arial"/>
              </a:rPr>
              <a:t>d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60">
                <a:latin typeface="Arial"/>
                <a:cs typeface="Arial"/>
              </a:rPr>
              <a:t>n</a:t>
            </a:r>
            <a:r>
              <a:rPr dirty="0" sz="2000" spc="-175">
                <a:latin typeface="Arial"/>
                <a:cs typeface="Arial"/>
              </a:rPr>
              <a:t>g</a:t>
            </a:r>
            <a:r>
              <a:rPr dirty="0" sz="2000" spc="-22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35">
                <a:latin typeface="Arial"/>
                <a:cs typeface="Arial"/>
              </a:rPr>
              <a:t>o</a:t>
            </a:r>
            <a:r>
              <a:rPr dirty="0" sz="2000" spc="-5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5">
                <a:latin typeface="Arial"/>
                <a:cs typeface="Arial"/>
              </a:rPr>
              <a:t>t</a:t>
            </a:r>
            <a:r>
              <a:rPr dirty="0" sz="2000" spc="-65">
                <a:latin typeface="Arial"/>
                <a:cs typeface="Arial"/>
              </a:rPr>
              <a:t>h</a:t>
            </a:r>
            <a:r>
              <a:rPr dirty="0" sz="2000" spc="-12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40">
                <a:latin typeface="Arial"/>
                <a:cs typeface="Arial"/>
              </a:rPr>
              <a:t>I</a:t>
            </a:r>
            <a:r>
              <a:rPr dirty="0" sz="2000" spc="-40">
                <a:latin typeface="Arial"/>
                <a:cs typeface="Arial"/>
              </a:rPr>
              <a:t>n</a:t>
            </a:r>
            <a:r>
              <a:rPr dirty="0" sz="2000" spc="-25">
                <a:latin typeface="Arial"/>
                <a:cs typeface="Arial"/>
              </a:rPr>
              <a:t>t</a:t>
            </a:r>
            <a:r>
              <a:rPr dirty="0" sz="2000" spc="-75">
                <a:latin typeface="Arial"/>
                <a:cs typeface="Arial"/>
              </a:rPr>
              <a:t>e</a:t>
            </a:r>
            <a:r>
              <a:rPr dirty="0" sz="2000" spc="-50">
                <a:latin typeface="Arial"/>
                <a:cs typeface="Arial"/>
              </a:rPr>
              <a:t>r</a:t>
            </a:r>
            <a:r>
              <a:rPr dirty="0" sz="2000" spc="-60">
                <a:latin typeface="Arial"/>
                <a:cs typeface="Arial"/>
              </a:rPr>
              <a:t>n</a:t>
            </a:r>
            <a:r>
              <a:rPr dirty="0" sz="2000" spc="-12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5">
                <a:latin typeface="Arial"/>
                <a:cs typeface="Arial"/>
              </a:rPr>
              <a:t>i</a:t>
            </a:r>
            <a:r>
              <a:rPr dirty="0" sz="2000" spc="-60">
                <a:latin typeface="Arial"/>
                <a:cs typeface="Arial"/>
              </a:rPr>
              <a:t>o</a:t>
            </a:r>
            <a:r>
              <a:rPr dirty="0" sz="2000" spc="-65">
                <a:latin typeface="Arial"/>
                <a:cs typeface="Arial"/>
              </a:rPr>
              <a:t>n</a:t>
            </a:r>
            <a:r>
              <a:rPr dirty="0" sz="2000" spc="-160">
                <a:latin typeface="Arial"/>
                <a:cs typeface="Arial"/>
              </a:rPr>
              <a:t>a</a:t>
            </a:r>
            <a:r>
              <a:rPr dirty="0" sz="2000" spc="-5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75">
                <a:latin typeface="Arial"/>
                <a:cs typeface="Arial"/>
              </a:rPr>
              <a:t>Co</a:t>
            </a:r>
            <a:r>
              <a:rPr dirty="0" sz="2000" spc="-140">
                <a:latin typeface="Arial"/>
                <a:cs typeface="Arial"/>
              </a:rPr>
              <a:t>n</a:t>
            </a:r>
            <a:r>
              <a:rPr dirty="0" sz="2000" spc="-55">
                <a:latin typeface="Arial"/>
                <a:cs typeface="Arial"/>
              </a:rPr>
              <a:t>f</a:t>
            </a:r>
            <a:r>
              <a:rPr dirty="0" sz="2000" spc="-120">
                <a:latin typeface="Arial"/>
                <a:cs typeface="Arial"/>
              </a:rPr>
              <a:t>e</a:t>
            </a:r>
            <a:r>
              <a:rPr dirty="0" sz="2000" spc="-15">
                <a:latin typeface="Arial"/>
                <a:cs typeface="Arial"/>
              </a:rPr>
              <a:t>r</a:t>
            </a:r>
            <a:r>
              <a:rPr dirty="0" sz="2000" spc="-120">
                <a:latin typeface="Arial"/>
                <a:cs typeface="Arial"/>
              </a:rPr>
              <a:t>e</a:t>
            </a:r>
            <a:r>
              <a:rPr dirty="0" sz="2000" spc="-110">
                <a:latin typeface="Arial"/>
                <a:cs typeface="Arial"/>
              </a:rPr>
              <a:t>nc</a:t>
            </a:r>
            <a:r>
              <a:rPr dirty="0" sz="2000" spc="-80">
                <a:latin typeface="Arial"/>
                <a:cs typeface="Arial"/>
              </a:rPr>
              <a:t>e  </a:t>
            </a:r>
            <a:r>
              <a:rPr dirty="0" sz="2000" spc="-90">
                <a:latin typeface="Arial"/>
                <a:cs typeface="Arial"/>
              </a:rPr>
              <a:t>Environments </a:t>
            </a:r>
            <a:r>
              <a:rPr dirty="0" sz="2000" spc="-35">
                <a:latin typeface="Arial"/>
                <a:cs typeface="Arial"/>
              </a:rPr>
              <a:t>in </a:t>
            </a:r>
            <a:r>
              <a:rPr dirty="0" sz="2000" spc="-65">
                <a:latin typeface="Arial"/>
                <a:cs typeface="Arial"/>
              </a:rPr>
              <a:t>Architecture </a:t>
            </a:r>
            <a:r>
              <a:rPr dirty="0" sz="2000" spc="-95">
                <a:latin typeface="Arial"/>
                <a:cs typeface="Arial"/>
              </a:rPr>
              <a:t>and </a:t>
            </a:r>
            <a:r>
              <a:rPr dirty="0" sz="2000" spc="-120">
                <a:latin typeface="Arial"/>
                <a:cs typeface="Arial"/>
              </a:rPr>
              <a:t>Design, </a:t>
            </a:r>
            <a:r>
              <a:rPr dirty="0" sz="2000" spc="-145">
                <a:latin typeface="Arial"/>
                <a:cs typeface="Arial"/>
              </a:rPr>
              <a:t>Leeds, </a:t>
            </a:r>
            <a:r>
              <a:rPr dirty="0" sz="2000" spc="-90">
                <a:latin typeface="Arial"/>
                <a:cs typeface="Arial"/>
              </a:rPr>
              <a:t>November</a:t>
            </a:r>
            <a:r>
              <a:rPr dirty="0" sz="2000" spc="5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2–3.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78" y="752563"/>
            <a:ext cx="8949690" cy="42221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461645" marR="5080" indent="-447040">
              <a:lnSpc>
                <a:spcPct val="100000"/>
              </a:lnSpc>
              <a:spcBef>
                <a:spcPts val="95"/>
              </a:spcBef>
              <a:buFont typeface="Arial"/>
              <a:buAutoNum type="arabicPlain" startAt="11"/>
              <a:tabLst>
                <a:tab pos="462280" algn="l"/>
              </a:tabLst>
            </a:pPr>
            <a:r>
              <a:rPr dirty="0" sz="2000" spc="-80">
                <a:latin typeface="Arial"/>
                <a:cs typeface="Arial"/>
              </a:rPr>
              <a:t>S</a:t>
            </a:r>
            <a:r>
              <a:rPr dirty="0" sz="2000" spc="-80">
                <a:latin typeface="Arial"/>
                <a:cs typeface="Arial"/>
              </a:rPr>
              <a:t>pearpoint, </a:t>
            </a:r>
            <a:r>
              <a:rPr dirty="0" sz="2000" spc="-105">
                <a:latin typeface="Arial"/>
                <a:cs typeface="Arial"/>
              </a:rPr>
              <a:t>M.J., </a:t>
            </a:r>
            <a:r>
              <a:rPr dirty="0" sz="2000" spc="-85">
                <a:latin typeface="Arial"/>
                <a:cs typeface="Arial"/>
              </a:rPr>
              <a:t>(1994), </a:t>
            </a:r>
            <a:r>
              <a:rPr dirty="0" sz="2000" spc="-50">
                <a:latin typeface="Arial"/>
                <a:cs typeface="Arial"/>
              </a:rPr>
              <a:t>Virtual </a:t>
            </a:r>
            <a:r>
              <a:rPr dirty="0" sz="2000" spc="-100">
                <a:latin typeface="Arial"/>
                <a:cs typeface="Arial"/>
              </a:rPr>
              <a:t>Reality </a:t>
            </a:r>
            <a:r>
              <a:rPr dirty="0" sz="2000" spc="-80">
                <a:latin typeface="Arial"/>
                <a:cs typeface="Arial"/>
              </a:rPr>
              <a:t>Simulation </a:t>
            </a:r>
            <a:r>
              <a:rPr dirty="0" sz="2000" spc="-20">
                <a:latin typeface="Arial"/>
                <a:cs typeface="Arial"/>
              </a:rPr>
              <a:t>of </a:t>
            </a:r>
            <a:r>
              <a:rPr dirty="0" sz="2000" spc="-110">
                <a:latin typeface="Arial"/>
                <a:cs typeface="Arial"/>
              </a:rPr>
              <a:t>Fire </a:t>
            </a:r>
            <a:r>
              <a:rPr dirty="0" sz="2000" spc="-35">
                <a:latin typeface="Arial"/>
                <a:cs typeface="Arial"/>
              </a:rPr>
              <a:t>in </a:t>
            </a:r>
            <a:r>
              <a:rPr dirty="0" sz="2000" spc="-160">
                <a:latin typeface="Arial"/>
                <a:cs typeface="Arial"/>
              </a:rPr>
              <a:t>a </a:t>
            </a:r>
            <a:r>
              <a:rPr dirty="0" sz="2000" spc="-70">
                <a:latin typeface="Arial"/>
                <a:cs typeface="Arial"/>
              </a:rPr>
              <a:t>Dwelling, </a:t>
            </a:r>
            <a:r>
              <a:rPr dirty="0" sz="2000" spc="-110">
                <a:latin typeface="Arial"/>
                <a:cs typeface="Arial"/>
              </a:rPr>
              <a:t>New  </a:t>
            </a:r>
            <a:r>
              <a:rPr dirty="0" sz="2000" spc="-100">
                <a:latin typeface="Arial"/>
                <a:cs typeface="Arial"/>
              </a:rPr>
              <a:t>Horizons, </a:t>
            </a:r>
            <a:r>
              <a:rPr dirty="0" sz="2000" spc="-330">
                <a:latin typeface="Arial"/>
                <a:cs typeface="Arial"/>
              </a:rPr>
              <a:t>BEPAC </a:t>
            </a:r>
            <a:r>
              <a:rPr dirty="0" sz="2000" spc="-130">
                <a:latin typeface="Arial"/>
                <a:cs typeface="Arial"/>
              </a:rPr>
              <a:t>Seminar,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Oxford.</a:t>
            </a:r>
            <a:endParaRPr sz="2000">
              <a:latin typeface="Arial"/>
              <a:cs typeface="Arial"/>
            </a:endParaRPr>
          </a:p>
          <a:p>
            <a:pPr algn="just" marL="461009" marR="6350" indent="-447675">
              <a:lnSpc>
                <a:spcPct val="100000"/>
              </a:lnSpc>
              <a:buFont typeface="Arial"/>
              <a:buAutoNum type="arabicPlain" startAt="11"/>
              <a:tabLst>
                <a:tab pos="518795" algn="l"/>
              </a:tabLst>
            </a:pPr>
            <a:r>
              <a:rPr dirty="0"/>
              <a:t>	</a:t>
            </a:r>
            <a:r>
              <a:rPr dirty="0" sz="2000" spc="-75">
                <a:latin typeface="Arial"/>
                <a:cs typeface="Arial"/>
              </a:rPr>
              <a:t>Ormerod, </a:t>
            </a:r>
            <a:r>
              <a:rPr dirty="0" sz="2000" spc="-30">
                <a:latin typeface="Arial"/>
                <a:cs typeface="Arial"/>
              </a:rPr>
              <a:t>M., </a:t>
            </a:r>
            <a:r>
              <a:rPr dirty="0" sz="2000" spc="-100">
                <a:latin typeface="Arial"/>
                <a:cs typeface="Arial"/>
              </a:rPr>
              <a:t>Aouad, </a:t>
            </a:r>
            <a:r>
              <a:rPr dirty="0" sz="2000" spc="-175">
                <a:latin typeface="Arial"/>
                <a:cs typeface="Arial"/>
              </a:rPr>
              <a:t>G. </a:t>
            </a:r>
            <a:r>
              <a:rPr dirty="0" sz="2000" spc="-60">
                <a:latin typeface="Arial"/>
                <a:cs typeface="Arial"/>
              </a:rPr>
              <a:t>, </a:t>
            </a:r>
            <a:r>
              <a:rPr dirty="0" sz="2000" spc="-85">
                <a:latin typeface="Arial"/>
                <a:cs typeface="Arial"/>
              </a:rPr>
              <a:t>(1997), </a:t>
            </a:r>
            <a:r>
              <a:rPr dirty="0" sz="2000" spc="-145">
                <a:latin typeface="Arial"/>
                <a:cs typeface="Arial"/>
              </a:rPr>
              <a:t>The </a:t>
            </a:r>
            <a:r>
              <a:rPr dirty="0" sz="2000" spc="-90">
                <a:latin typeface="Arial"/>
                <a:cs typeface="Arial"/>
              </a:rPr>
              <a:t>need </a:t>
            </a:r>
            <a:r>
              <a:rPr dirty="0" sz="2000" spc="-30">
                <a:latin typeface="Arial"/>
                <a:cs typeface="Arial"/>
              </a:rPr>
              <a:t>for </a:t>
            </a:r>
            <a:r>
              <a:rPr dirty="0" sz="2000" spc="-85">
                <a:latin typeface="Arial"/>
                <a:cs typeface="Arial"/>
              </a:rPr>
              <a:t>matching </a:t>
            </a:r>
            <a:r>
              <a:rPr dirty="0" sz="2000" spc="-75">
                <a:latin typeface="Arial"/>
                <a:cs typeface="Arial"/>
              </a:rPr>
              <a:t>visualisation </a:t>
            </a:r>
            <a:r>
              <a:rPr dirty="0" sz="2000" spc="-90">
                <a:latin typeface="Arial"/>
                <a:cs typeface="Arial"/>
              </a:rPr>
              <a:t>techniques  </a:t>
            </a:r>
            <a:r>
              <a:rPr dirty="0" sz="2000" spc="-10">
                <a:latin typeface="Arial"/>
                <a:cs typeface="Arial"/>
              </a:rPr>
              <a:t>to </a:t>
            </a:r>
            <a:r>
              <a:rPr dirty="0" sz="2000" spc="-50">
                <a:latin typeface="Arial"/>
                <a:cs typeface="Arial"/>
              </a:rPr>
              <a:t>client </a:t>
            </a:r>
            <a:r>
              <a:rPr dirty="0" sz="2000" spc="-80">
                <a:latin typeface="Arial"/>
                <a:cs typeface="Arial"/>
              </a:rPr>
              <a:t>understanding </a:t>
            </a:r>
            <a:r>
              <a:rPr dirty="0" sz="2000" spc="-35">
                <a:latin typeface="Arial"/>
                <a:cs typeface="Arial"/>
              </a:rPr>
              <a:t>in </a:t>
            </a:r>
            <a:r>
              <a:rPr dirty="0" sz="2000" spc="-65">
                <a:latin typeface="Arial"/>
                <a:cs typeface="Arial"/>
              </a:rPr>
              <a:t>the </a:t>
            </a:r>
            <a:r>
              <a:rPr dirty="0" sz="2000" spc="-229">
                <a:latin typeface="Arial"/>
                <a:cs typeface="Arial"/>
              </a:rPr>
              <a:t>UK </a:t>
            </a:r>
            <a:r>
              <a:rPr dirty="0" sz="2000" spc="-55">
                <a:latin typeface="Arial"/>
                <a:cs typeface="Arial"/>
              </a:rPr>
              <a:t>construction </a:t>
            </a:r>
            <a:r>
              <a:rPr dirty="0" sz="2000" spc="-65">
                <a:latin typeface="Arial"/>
                <a:cs typeface="Arial"/>
              </a:rPr>
              <a:t>industry, </a:t>
            </a:r>
            <a:r>
              <a:rPr dirty="0" sz="2000" spc="-120">
                <a:latin typeface="Arial"/>
                <a:cs typeface="Arial"/>
              </a:rPr>
              <a:t>Proceedings </a:t>
            </a:r>
            <a:r>
              <a:rPr dirty="0" sz="2000" spc="-20">
                <a:latin typeface="Arial"/>
                <a:cs typeface="Arial"/>
              </a:rPr>
              <a:t>of </a:t>
            </a:r>
            <a:r>
              <a:rPr dirty="0" sz="2000" spc="-65">
                <a:latin typeface="Arial"/>
                <a:cs typeface="Arial"/>
              </a:rPr>
              <a:t>the  </a:t>
            </a:r>
            <a:r>
              <a:rPr dirty="0" sz="2000" spc="-50">
                <a:latin typeface="Arial"/>
                <a:cs typeface="Arial"/>
              </a:rPr>
              <a:t>International </a:t>
            </a:r>
            <a:r>
              <a:rPr dirty="0" sz="2000" spc="-114">
                <a:latin typeface="Arial"/>
                <a:cs typeface="Arial"/>
              </a:rPr>
              <a:t>Conference </a:t>
            </a:r>
            <a:r>
              <a:rPr dirty="0" sz="2000" spc="-65">
                <a:latin typeface="Arial"/>
                <a:cs typeface="Arial"/>
              </a:rPr>
              <a:t>on </a:t>
            </a:r>
            <a:r>
              <a:rPr dirty="0" sz="2000" spc="-45">
                <a:latin typeface="Arial"/>
                <a:cs typeface="Arial"/>
              </a:rPr>
              <a:t>Information </a:t>
            </a:r>
            <a:r>
              <a:rPr dirty="0" sz="2000" spc="-80">
                <a:latin typeface="Arial"/>
                <a:cs typeface="Arial"/>
              </a:rPr>
              <a:t>Visualisation </a:t>
            </a:r>
            <a:r>
              <a:rPr dirty="0" sz="2000" spc="-70">
                <a:latin typeface="Arial"/>
                <a:cs typeface="Arial"/>
              </a:rPr>
              <a:t>IV’97, </a:t>
            </a:r>
            <a:r>
              <a:rPr dirty="0" sz="2000" spc="-95">
                <a:latin typeface="Arial"/>
                <a:cs typeface="Arial"/>
              </a:rPr>
              <a:t>London, </a:t>
            </a:r>
            <a:r>
              <a:rPr dirty="0" sz="2000" spc="-110">
                <a:latin typeface="Arial"/>
                <a:cs typeface="Arial"/>
              </a:rPr>
              <a:t>August 27–  </a:t>
            </a:r>
            <a:r>
              <a:rPr dirty="0" sz="2000" spc="-85">
                <a:latin typeface="Arial"/>
                <a:cs typeface="Arial"/>
              </a:rPr>
              <a:t>29, </a:t>
            </a:r>
            <a:r>
              <a:rPr dirty="0" sz="2000" spc="-60">
                <a:latin typeface="Arial"/>
                <a:cs typeface="Arial"/>
              </a:rPr>
              <a:t>pp.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322–328.</a:t>
            </a:r>
            <a:endParaRPr sz="2000">
              <a:latin typeface="Arial"/>
              <a:cs typeface="Arial"/>
            </a:endParaRPr>
          </a:p>
          <a:p>
            <a:pPr algn="just" marL="461009" marR="9525" indent="-447675">
              <a:lnSpc>
                <a:spcPts val="2400"/>
              </a:lnSpc>
              <a:spcBef>
                <a:spcPts val="80"/>
              </a:spcBef>
              <a:buAutoNum type="arabicPlain" startAt="11"/>
              <a:tabLst>
                <a:tab pos="461645" algn="l"/>
              </a:tabLst>
            </a:pPr>
            <a:r>
              <a:rPr dirty="0" sz="2000" spc="-80">
                <a:latin typeface="Arial"/>
                <a:cs typeface="Arial"/>
              </a:rPr>
              <a:t>Adeji-Kumi, </a:t>
            </a:r>
            <a:r>
              <a:rPr dirty="0" sz="2000" spc="-190">
                <a:latin typeface="Arial"/>
                <a:cs typeface="Arial"/>
              </a:rPr>
              <a:t>T., </a:t>
            </a:r>
            <a:r>
              <a:rPr dirty="0" sz="2000" spc="-90">
                <a:latin typeface="Arial"/>
                <a:cs typeface="Arial"/>
              </a:rPr>
              <a:t>Retik, </a:t>
            </a:r>
            <a:r>
              <a:rPr dirty="0" sz="2000" spc="-95">
                <a:latin typeface="Arial"/>
                <a:cs typeface="Arial"/>
              </a:rPr>
              <a:t>A., </a:t>
            </a:r>
            <a:r>
              <a:rPr dirty="0" sz="2000" spc="-85">
                <a:latin typeface="Arial"/>
                <a:cs typeface="Arial"/>
              </a:rPr>
              <a:t>(1997), </a:t>
            </a:r>
            <a:r>
              <a:rPr dirty="0" sz="2000" spc="-180">
                <a:latin typeface="Arial"/>
                <a:cs typeface="Arial"/>
              </a:rPr>
              <a:t>A </a:t>
            </a:r>
            <a:r>
              <a:rPr dirty="0" sz="2000" spc="-75">
                <a:latin typeface="Arial"/>
                <a:cs typeface="Arial"/>
              </a:rPr>
              <a:t>library-based </a:t>
            </a:r>
            <a:r>
              <a:rPr dirty="0" sz="2000" spc="-160">
                <a:latin typeface="Arial"/>
                <a:cs typeface="Arial"/>
              </a:rPr>
              <a:t>4D </a:t>
            </a:r>
            <a:r>
              <a:rPr dirty="0" sz="2000" spc="-75">
                <a:latin typeface="Arial"/>
                <a:cs typeface="Arial"/>
              </a:rPr>
              <a:t>visualisation </a:t>
            </a:r>
            <a:r>
              <a:rPr dirty="0" sz="2000" spc="-20">
                <a:latin typeface="Arial"/>
                <a:cs typeface="Arial"/>
              </a:rPr>
              <a:t>of </a:t>
            </a:r>
            <a:r>
              <a:rPr dirty="0" sz="2000" spc="-55">
                <a:latin typeface="Arial"/>
                <a:cs typeface="Arial"/>
              </a:rPr>
              <a:t>construction  </a:t>
            </a:r>
            <a:r>
              <a:rPr dirty="0" sz="2000" spc="-125">
                <a:latin typeface="Arial"/>
                <a:cs typeface="Arial"/>
              </a:rPr>
              <a:t>processes, </a:t>
            </a:r>
            <a:r>
              <a:rPr dirty="0" sz="2000" spc="-114">
                <a:latin typeface="Arial"/>
                <a:cs typeface="Arial"/>
              </a:rPr>
              <a:t>Proceedings </a:t>
            </a:r>
            <a:r>
              <a:rPr dirty="0" sz="2000" spc="-20">
                <a:latin typeface="Arial"/>
                <a:cs typeface="Arial"/>
              </a:rPr>
              <a:t>of </a:t>
            </a:r>
            <a:r>
              <a:rPr dirty="0" sz="2000" spc="-65">
                <a:latin typeface="Arial"/>
                <a:cs typeface="Arial"/>
              </a:rPr>
              <a:t>the </a:t>
            </a:r>
            <a:r>
              <a:rPr dirty="0" sz="2000" spc="-285">
                <a:latin typeface="Arial"/>
                <a:cs typeface="Arial"/>
              </a:rPr>
              <a:t>IEEE </a:t>
            </a:r>
            <a:r>
              <a:rPr dirty="0" sz="2000" spc="-55">
                <a:latin typeface="Arial"/>
                <a:cs typeface="Arial"/>
              </a:rPr>
              <a:t>International </a:t>
            </a:r>
            <a:r>
              <a:rPr dirty="0" sz="2000" spc="-114">
                <a:latin typeface="Arial"/>
                <a:cs typeface="Arial"/>
              </a:rPr>
              <a:t>Conference </a:t>
            </a:r>
            <a:r>
              <a:rPr dirty="0" sz="2000" spc="-65">
                <a:latin typeface="Arial"/>
                <a:cs typeface="Arial"/>
              </a:rPr>
              <a:t>on </a:t>
            </a:r>
            <a:r>
              <a:rPr dirty="0" sz="2000" spc="-45">
                <a:latin typeface="Arial"/>
                <a:cs typeface="Arial"/>
              </a:rPr>
              <a:t>Information  </a:t>
            </a:r>
            <a:r>
              <a:rPr dirty="0" sz="2000" spc="-85">
                <a:latin typeface="Arial"/>
                <a:cs typeface="Arial"/>
              </a:rPr>
              <a:t>Visualisation </a:t>
            </a:r>
            <a:r>
              <a:rPr dirty="0" sz="2000" spc="-70">
                <a:latin typeface="Arial"/>
                <a:cs typeface="Arial"/>
              </a:rPr>
              <a:t>(IV’97) </a:t>
            </a:r>
            <a:r>
              <a:rPr dirty="0" sz="2000" spc="-95">
                <a:latin typeface="Arial"/>
                <a:cs typeface="Arial"/>
              </a:rPr>
              <a:t>London, </a:t>
            </a:r>
            <a:r>
              <a:rPr dirty="0" sz="2000" spc="-110">
                <a:latin typeface="Arial"/>
                <a:cs typeface="Arial"/>
              </a:rPr>
              <a:t>27– </a:t>
            </a:r>
            <a:r>
              <a:rPr dirty="0" sz="2000" spc="-100">
                <a:latin typeface="Arial"/>
                <a:cs typeface="Arial"/>
              </a:rPr>
              <a:t>29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algn="just" marL="460375" indent="-447675">
              <a:lnSpc>
                <a:spcPts val="2320"/>
              </a:lnSpc>
              <a:buAutoNum type="arabicPlain" startAt="11"/>
              <a:tabLst>
                <a:tab pos="461009" algn="l"/>
              </a:tabLst>
            </a:pPr>
            <a:r>
              <a:rPr dirty="0" sz="2000" spc="-180">
                <a:latin typeface="Arial"/>
                <a:cs typeface="Arial"/>
              </a:rPr>
              <a:t>Day, </a:t>
            </a:r>
            <a:r>
              <a:rPr dirty="0" sz="2000" spc="-95">
                <a:latin typeface="Arial"/>
                <a:cs typeface="Arial"/>
              </a:rPr>
              <a:t>A., </a:t>
            </a:r>
            <a:r>
              <a:rPr dirty="0" sz="2000" spc="-85">
                <a:latin typeface="Arial"/>
                <a:cs typeface="Arial"/>
              </a:rPr>
              <a:t>(1994), </a:t>
            </a:r>
            <a:r>
              <a:rPr dirty="0" sz="2000" spc="-105">
                <a:latin typeface="Arial"/>
                <a:cs typeface="Arial"/>
              </a:rPr>
              <a:t>New </a:t>
            </a:r>
            <a:r>
              <a:rPr dirty="0" sz="2000" spc="-75">
                <a:latin typeface="Arial"/>
                <a:cs typeface="Arial"/>
              </a:rPr>
              <a:t>tools </a:t>
            </a:r>
            <a:r>
              <a:rPr dirty="0" sz="2000" spc="-30">
                <a:latin typeface="Arial"/>
                <a:cs typeface="Arial"/>
              </a:rPr>
              <a:t>for </a:t>
            </a:r>
            <a:r>
              <a:rPr dirty="0" sz="2000" spc="-75">
                <a:latin typeface="Arial"/>
                <a:cs typeface="Arial"/>
              </a:rPr>
              <a:t>urban </a:t>
            </a:r>
            <a:r>
              <a:rPr dirty="0" sz="2000" spc="-100">
                <a:latin typeface="Arial"/>
                <a:cs typeface="Arial"/>
              </a:rPr>
              <a:t>design, </a:t>
            </a:r>
            <a:r>
              <a:rPr dirty="0" sz="2000" spc="-90">
                <a:latin typeface="Arial"/>
                <a:cs typeface="Arial"/>
              </a:rPr>
              <a:t>Urban </a:t>
            </a:r>
            <a:r>
              <a:rPr dirty="0" sz="2000" spc="-135">
                <a:latin typeface="Arial"/>
                <a:cs typeface="Arial"/>
              </a:rPr>
              <a:t>Design </a:t>
            </a:r>
            <a:r>
              <a:rPr dirty="0" sz="2000" spc="-65">
                <a:latin typeface="Arial"/>
                <a:cs typeface="Arial"/>
              </a:rPr>
              <a:t>Quarterly </a:t>
            </a:r>
            <a:r>
              <a:rPr dirty="0" sz="2000" spc="-60">
                <a:latin typeface="Arial"/>
                <a:cs typeface="Arial"/>
              </a:rPr>
              <a:t>, </a:t>
            </a:r>
            <a:r>
              <a:rPr dirty="0" sz="2000" spc="-110">
                <a:latin typeface="Arial"/>
                <a:cs typeface="Arial"/>
              </a:rPr>
              <a:t>20–</a:t>
            </a:r>
            <a:r>
              <a:rPr dirty="0" sz="2000" spc="14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23.</a:t>
            </a:r>
            <a:endParaRPr sz="2000">
              <a:latin typeface="Arial"/>
              <a:cs typeface="Arial"/>
            </a:endParaRPr>
          </a:p>
          <a:p>
            <a:pPr algn="just" marL="459740" marR="6985" indent="-447675">
              <a:lnSpc>
                <a:spcPct val="100000"/>
              </a:lnSpc>
              <a:buAutoNum type="arabicPlain" startAt="11"/>
              <a:tabLst>
                <a:tab pos="460375" algn="l"/>
              </a:tabLst>
            </a:pPr>
            <a:r>
              <a:rPr dirty="0" sz="2000" spc="-100">
                <a:latin typeface="Arial"/>
                <a:cs typeface="Arial"/>
              </a:rPr>
              <a:t>Campbell, </a:t>
            </a:r>
            <a:r>
              <a:rPr dirty="0" sz="2000" spc="-125">
                <a:latin typeface="Arial"/>
                <a:cs typeface="Arial"/>
              </a:rPr>
              <a:t>D., </a:t>
            </a:r>
            <a:r>
              <a:rPr dirty="0" sz="2000" spc="-110">
                <a:latin typeface="Arial"/>
                <a:cs typeface="Arial"/>
              </a:rPr>
              <a:t>Davidson, </a:t>
            </a:r>
            <a:r>
              <a:rPr dirty="0" sz="2000" spc="-165">
                <a:latin typeface="Arial"/>
                <a:cs typeface="Arial"/>
              </a:rPr>
              <a:t>J., </a:t>
            </a:r>
            <a:r>
              <a:rPr dirty="0" sz="2000" spc="-85">
                <a:latin typeface="Arial"/>
                <a:cs typeface="Arial"/>
              </a:rPr>
              <a:t>(1997), Community </a:t>
            </a:r>
            <a:r>
              <a:rPr dirty="0" sz="2000" spc="-95">
                <a:latin typeface="Arial"/>
                <a:cs typeface="Arial"/>
              </a:rPr>
              <a:t>and </a:t>
            </a:r>
            <a:r>
              <a:rPr dirty="0" sz="2000" spc="-85">
                <a:latin typeface="Arial"/>
                <a:cs typeface="Arial"/>
              </a:rPr>
              <a:t>Environmental </a:t>
            </a:r>
            <a:r>
              <a:rPr dirty="0" sz="2000" spc="-135">
                <a:latin typeface="Arial"/>
                <a:cs typeface="Arial"/>
              </a:rPr>
              <a:t>Design </a:t>
            </a:r>
            <a:r>
              <a:rPr dirty="0" sz="2000" spc="-95">
                <a:latin typeface="Arial"/>
                <a:cs typeface="Arial"/>
              </a:rPr>
              <a:t>and  </a:t>
            </a:r>
            <a:r>
              <a:rPr dirty="0" sz="2000" spc="-70">
                <a:latin typeface="Arial"/>
                <a:cs typeface="Arial"/>
              </a:rPr>
              <a:t>Simulation, </a:t>
            </a:r>
            <a:r>
              <a:rPr dirty="0" sz="2000" spc="-114">
                <a:latin typeface="Arial"/>
                <a:cs typeface="Arial"/>
              </a:rPr>
              <a:t>Designing </a:t>
            </a:r>
            <a:r>
              <a:rPr dirty="0" sz="2000" spc="-65">
                <a:latin typeface="Arial"/>
                <a:cs typeface="Arial"/>
              </a:rPr>
              <a:t>the </a:t>
            </a:r>
            <a:r>
              <a:rPr dirty="0" sz="2000" spc="-75">
                <a:latin typeface="Arial"/>
                <a:cs typeface="Arial"/>
              </a:rPr>
              <a:t>Digital </a:t>
            </a:r>
            <a:r>
              <a:rPr dirty="0" sz="2000" spc="-165">
                <a:latin typeface="Arial"/>
                <a:cs typeface="Arial"/>
              </a:rPr>
              <a:t>Space, </a:t>
            </a:r>
            <a:r>
              <a:rPr dirty="0" sz="2000" spc="-140">
                <a:latin typeface="Arial"/>
                <a:cs typeface="Arial"/>
              </a:rPr>
              <a:t>John </a:t>
            </a:r>
            <a:r>
              <a:rPr dirty="0" sz="2000" spc="-75">
                <a:latin typeface="Arial"/>
                <a:cs typeface="Arial"/>
              </a:rPr>
              <a:t>Wiley </a:t>
            </a:r>
            <a:r>
              <a:rPr dirty="0" sz="2000" spc="-5">
                <a:latin typeface="Arial"/>
                <a:cs typeface="Arial"/>
              </a:rPr>
              <a:t>&amp; </a:t>
            </a:r>
            <a:r>
              <a:rPr dirty="0" sz="2000" spc="-165">
                <a:latin typeface="Arial"/>
                <a:cs typeface="Arial"/>
              </a:rPr>
              <a:t>Sons, </a:t>
            </a:r>
            <a:r>
              <a:rPr dirty="0" sz="2000" spc="-105">
                <a:latin typeface="Arial"/>
                <a:cs typeface="Arial"/>
              </a:rPr>
              <a:t>New</a:t>
            </a:r>
            <a:r>
              <a:rPr dirty="0" sz="2000" spc="140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York.</a:t>
            </a:r>
            <a:endParaRPr sz="2000">
              <a:latin typeface="Arial"/>
              <a:cs typeface="Arial"/>
            </a:endParaRPr>
          </a:p>
          <a:p>
            <a:pPr algn="just" marL="459740" indent="-447675">
              <a:lnSpc>
                <a:spcPct val="100000"/>
              </a:lnSpc>
              <a:buAutoNum type="arabicPlain" startAt="11"/>
              <a:tabLst>
                <a:tab pos="460375" algn="l"/>
              </a:tabLst>
            </a:pPr>
            <a:r>
              <a:rPr dirty="0" sz="2000" spc="-90">
                <a:latin typeface="Arial"/>
                <a:cs typeface="Arial"/>
              </a:rPr>
              <a:t>Ervin, </a:t>
            </a:r>
            <a:r>
              <a:rPr dirty="0" sz="2000" spc="-120">
                <a:latin typeface="Arial"/>
                <a:cs typeface="Arial"/>
              </a:rPr>
              <a:t>S.M. </a:t>
            </a:r>
            <a:r>
              <a:rPr dirty="0" sz="2000" spc="-60">
                <a:latin typeface="Arial"/>
                <a:cs typeface="Arial"/>
              </a:rPr>
              <a:t>, </a:t>
            </a:r>
            <a:r>
              <a:rPr dirty="0" sz="2000" spc="-85">
                <a:latin typeface="Arial"/>
                <a:cs typeface="Arial"/>
              </a:rPr>
              <a:t>(1997), </a:t>
            </a:r>
            <a:r>
              <a:rPr dirty="0" sz="2000" spc="-50">
                <a:latin typeface="Arial"/>
                <a:cs typeface="Arial"/>
              </a:rPr>
              <a:t>Virtual </a:t>
            </a:r>
            <a:r>
              <a:rPr dirty="0" sz="2000" spc="-60">
                <a:latin typeface="Arial"/>
                <a:cs typeface="Arial"/>
              </a:rPr>
              <a:t>possibilities, </a:t>
            </a:r>
            <a:r>
              <a:rPr dirty="0" sz="2000" spc="-145">
                <a:latin typeface="Arial"/>
                <a:cs typeface="Arial"/>
              </a:rPr>
              <a:t>Landscape </a:t>
            </a:r>
            <a:r>
              <a:rPr dirty="0" sz="2000" spc="-65">
                <a:latin typeface="Arial"/>
                <a:cs typeface="Arial"/>
              </a:rPr>
              <a:t>Architecture </a:t>
            </a:r>
            <a:r>
              <a:rPr dirty="0" sz="2000" spc="-100">
                <a:latin typeface="Arial"/>
                <a:cs typeface="Arial"/>
              </a:rPr>
              <a:t>87 </a:t>
            </a:r>
            <a:r>
              <a:rPr dirty="0" sz="2000" spc="-75">
                <a:latin typeface="Arial"/>
                <a:cs typeface="Arial"/>
              </a:rPr>
              <a:t>(6)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,46–51.</a:t>
            </a:r>
            <a:endParaRPr sz="2000">
              <a:latin typeface="Arial"/>
              <a:cs typeface="Arial"/>
            </a:endParaRPr>
          </a:p>
          <a:p>
            <a:pPr algn="r" marR="443865">
              <a:lnSpc>
                <a:spcPct val="100000"/>
              </a:lnSpc>
              <a:spcBef>
                <a:spcPts val="645"/>
              </a:spcBef>
            </a:pPr>
            <a:r>
              <a:rPr dirty="0" sz="1000" spc="-50">
                <a:latin typeface="Arial"/>
                <a:cs typeface="Arial"/>
              </a:rPr>
              <a:t>12</a:t>
            </a:r>
            <a:r>
              <a:rPr dirty="0" sz="1000" spc="5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/</a:t>
            </a:r>
            <a:r>
              <a:rPr dirty="0" sz="1000" spc="-50">
                <a:latin typeface="Arial"/>
                <a:cs typeface="Arial"/>
              </a:rPr>
              <a:t>77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1951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10127" y="40589"/>
            <a:ext cx="185229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70"/>
              <a:t>K</a:t>
            </a:r>
            <a:r>
              <a:rPr dirty="0" spc="-640"/>
              <a:t>A</a:t>
            </a:r>
            <a:r>
              <a:rPr dirty="0" spc="-350"/>
              <a:t>YNA</a:t>
            </a:r>
            <a:r>
              <a:rPr dirty="0" spc="-690"/>
              <a:t>K</a:t>
            </a:r>
            <a:r>
              <a:rPr dirty="0" spc="-500"/>
              <a:t>ÇA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98573" y="4796033"/>
            <a:ext cx="39243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5">
                <a:latin typeface="Arial"/>
                <a:cs typeface="Arial"/>
              </a:rPr>
              <a:t>124/77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1951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10127" y="40589"/>
            <a:ext cx="185229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70"/>
              <a:t>K</a:t>
            </a:r>
            <a:r>
              <a:rPr dirty="0" spc="-640"/>
              <a:t>A</a:t>
            </a:r>
            <a:r>
              <a:rPr dirty="0" spc="-350"/>
              <a:t>YNA</a:t>
            </a:r>
            <a:r>
              <a:rPr dirty="0" spc="-690"/>
              <a:t>K</a:t>
            </a:r>
            <a:r>
              <a:rPr dirty="0" spc="-500"/>
              <a:t>ÇA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47" y="752563"/>
            <a:ext cx="8947785" cy="398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460375" marR="6350" indent="-447040">
              <a:lnSpc>
                <a:spcPct val="100000"/>
              </a:lnSpc>
              <a:spcBef>
                <a:spcPts val="95"/>
              </a:spcBef>
              <a:buAutoNum type="arabicPlain" startAt="17"/>
              <a:tabLst>
                <a:tab pos="461009" algn="l"/>
              </a:tabLst>
            </a:pPr>
            <a:r>
              <a:rPr dirty="0" sz="2000" spc="-105">
                <a:latin typeface="Arial"/>
                <a:cs typeface="Arial"/>
              </a:rPr>
              <a:t>Gigante, </a:t>
            </a:r>
            <a:r>
              <a:rPr dirty="0" sz="2000" spc="-60">
                <a:latin typeface="Arial"/>
                <a:cs typeface="Arial"/>
              </a:rPr>
              <a:t>M.A., </a:t>
            </a:r>
            <a:r>
              <a:rPr dirty="0" sz="2000" spc="-85">
                <a:latin typeface="Arial"/>
                <a:cs typeface="Arial"/>
              </a:rPr>
              <a:t>(1993), </a:t>
            </a:r>
            <a:r>
              <a:rPr dirty="0" sz="2000" spc="-50">
                <a:latin typeface="Arial"/>
                <a:cs typeface="Arial"/>
              </a:rPr>
              <a:t>Virtual </a:t>
            </a:r>
            <a:r>
              <a:rPr dirty="0" sz="2000" spc="-80">
                <a:latin typeface="Arial"/>
                <a:cs typeface="Arial"/>
              </a:rPr>
              <a:t>Reality: </a:t>
            </a:r>
            <a:r>
              <a:rPr dirty="0" sz="2000" spc="-110">
                <a:latin typeface="Arial"/>
                <a:cs typeface="Arial"/>
              </a:rPr>
              <a:t>Enabling </a:t>
            </a:r>
            <a:r>
              <a:rPr dirty="0" sz="2000" spc="-120">
                <a:latin typeface="Arial"/>
                <a:cs typeface="Arial"/>
              </a:rPr>
              <a:t>Technologies, </a:t>
            </a:r>
            <a:r>
              <a:rPr dirty="0" sz="2000" spc="-50">
                <a:latin typeface="Arial"/>
                <a:cs typeface="Arial"/>
              </a:rPr>
              <a:t>Virtual </a:t>
            </a:r>
            <a:r>
              <a:rPr dirty="0" sz="2000" spc="-90">
                <a:latin typeface="Arial"/>
                <a:cs typeface="Arial"/>
              </a:rPr>
              <a:t>Reality  </a:t>
            </a:r>
            <a:r>
              <a:rPr dirty="0" sz="2000" spc="-150">
                <a:latin typeface="Arial"/>
                <a:cs typeface="Arial"/>
              </a:rPr>
              <a:t>Systems, </a:t>
            </a:r>
            <a:r>
              <a:rPr dirty="0" sz="2000" spc="-114">
                <a:latin typeface="Arial"/>
                <a:cs typeface="Arial"/>
              </a:rPr>
              <a:t>Academic </a:t>
            </a:r>
            <a:r>
              <a:rPr dirty="0" sz="2000" spc="-155">
                <a:latin typeface="Arial"/>
                <a:cs typeface="Arial"/>
              </a:rPr>
              <a:t>Press,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London.</a:t>
            </a:r>
            <a:endParaRPr sz="2000">
              <a:latin typeface="Arial"/>
              <a:cs typeface="Arial"/>
            </a:endParaRPr>
          </a:p>
          <a:p>
            <a:pPr algn="just" marL="459740" marR="5715" indent="-447675">
              <a:lnSpc>
                <a:spcPct val="100000"/>
              </a:lnSpc>
              <a:buAutoNum type="arabicPlain" startAt="17"/>
              <a:tabLst>
                <a:tab pos="460375" algn="l"/>
              </a:tabLst>
            </a:pPr>
            <a:r>
              <a:rPr dirty="0" sz="2000" spc="-100">
                <a:latin typeface="Arial"/>
                <a:cs typeface="Arial"/>
              </a:rPr>
              <a:t>Grabowski, </a:t>
            </a:r>
            <a:r>
              <a:rPr dirty="0" sz="2000" spc="-150">
                <a:latin typeface="Arial"/>
                <a:cs typeface="Arial"/>
              </a:rPr>
              <a:t>R., </a:t>
            </a:r>
            <a:r>
              <a:rPr dirty="0" sz="2000" spc="-85">
                <a:latin typeface="Arial"/>
                <a:cs typeface="Arial"/>
              </a:rPr>
              <a:t>(1996), </a:t>
            </a:r>
            <a:r>
              <a:rPr dirty="0" sz="2000" spc="-260">
                <a:latin typeface="Arial"/>
                <a:cs typeface="Arial"/>
              </a:rPr>
              <a:t>CAD </a:t>
            </a:r>
            <a:r>
              <a:rPr dirty="0" sz="2000" spc="-100">
                <a:latin typeface="Arial"/>
                <a:cs typeface="Arial"/>
              </a:rPr>
              <a:t>Presentations </a:t>
            </a:r>
            <a:r>
              <a:rPr dirty="0" sz="2000" spc="-125">
                <a:latin typeface="Arial"/>
                <a:cs typeface="Arial"/>
              </a:rPr>
              <a:t>Get </a:t>
            </a:r>
            <a:r>
              <a:rPr dirty="0" sz="2000" spc="-145">
                <a:latin typeface="Arial"/>
                <a:cs typeface="Arial"/>
              </a:rPr>
              <a:t>Real, </a:t>
            </a:r>
            <a:r>
              <a:rPr dirty="0" sz="2000" spc="-65">
                <a:latin typeface="Arial"/>
                <a:cs typeface="Arial"/>
              </a:rPr>
              <a:t>Architectural </a:t>
            </a:r>
            <a:r>
              <a:rPr dirty="0" sz="2000" spc="-140">
                <a:latin typeface="Arial"/>
                <a:cs typeface="Arial"/>
              </a:rPr>
              <a:t>Record </a:t>
            </a:r>
            <a:r>
              <a:rPr dirty="0" sz="2000" spc="-100">
                <a:latin typeface="Arial"/>
                <a:cs typeface="Arial"/>
              </a:rPr>
              <a:t>184 </a:t>
            </a:r>
            <a:r>
              <a:rPr dirty="0" sz="2000" spc="-70">
                <a:latin typeface="Arial"/>
                <a:cs typeface="Arial"/>
              </a:rPr>
              <a:t>(1),  </a:t>
            </a:r>
            <a:r>
              <a:rPr dirty="0" sz="2000" spc="-95">
                <a:latin typeface="Arial"/>
                <a:cs typeface="Arial"/>
              </a:rPr>
              <a:t>36–40.</a:t>
            </a:r>
            <a:endParaRPr sz="2000">
              <a:latin typeface="Arial"/>
              <a:cs typeface="Arial"/>
            </a:endParaRPr>
          </a:p>
          <a:p>
            <a:pPr algn="just" marL="460375" marR="5080" indent="-448309">
              <a:lnSpc>
                <a:spcPct val="100000"/>
              </a:lnSpc>
              <a:buAutoNum type="arabicPlain" startAt="17"/>
              <a:tabLst>
                <a:tab pos="460375" algn="l"/>
              </a:tabLst>
            </a:pPr>
            <a:r>
              <a:rPr dirty="0" sz="2000" spc="-80">
                <a:latin typeface="Arial"/>
                <a:cs typeface="Arial"/>
              </a:rPr>
              <a:t>Hall, </a:t>
            </a:r>
            <a:r>
              <a:rPr dirty="0" sz="2000" spc="-155">
                <a:latin typeface="Arial"/>
                <a:cs typeface="Arial"/>
              </a:rPr>
              <a:t>A.C., </a:t>
            </a:r>
            <a:r>
              <a:rPr dirty="0" sz="2000" spc="-85">
                <a:latin typeface="Arial"/>
                <a:cs typeface="Arial"/>
              </a:rPr>
              <a:t>(1993), </a:t>
            </a:r>
            <a:r>
              <a:rPr dirty="0" sz="2000" spc="-90">
                <a:latin typeface="Arial"/>
                <a:cs typeface="Arial"/>
              </a:rPr>
              <a:t>Computer </a:t>
            </a:r>
            <a:r>
              <a:rPr dirty="0" sz="2000" spc="-80">
                <a:latin typeface="Arial"/>
                <a:cs typeface="Arial"/>
              </a:rPr>
              <a:t>Visualisation </a:t>
            </a:r>
            <a:r>
              <a:rPr dirty="0" sz="2000" spc="-35">
                <a:latin typeface="Arial"/>
                <a:cs typeface="Arial"/>
              </a:rPr>
              <a:t>in </a:t>
            </a:r>
            <a:r>
              <a:rPr dirty="0" sz="2000" spc="-105">
                <a:latin typeface="Arial"/>
                <a:cs typeface="Arial"/>
              </a:rPr>
              <a:t>Planning </a:t>
            </a:r>
            <a:r>
              <a:rPr dirty="0" sz="2000" spc="-65">
                <a:latin typeface="Arial"/>
                <a:cs typeface="Arial"/>
              </a:rPr>
              <a:t>Control, </a:t>
            </a:r>
            <a:r>
              <a:rPr dirty="0" sz="2000" spc="-80">
                <a:latin typeface="Arial"/>
                <a:cs typeface="Arial"/>
              </a:rPr>
              <a:t>Visualisation </a:t>
            </a:r>
            <a:r>
              <a:rPr dirty="0" sz="2000" spc="-95">
                <a:latin typeface="Arial"/>
                <a:cs typeface="Arial"/>
              </a:rPr>
              <a:t>and  </a:t>
            </a:r>
            <a:r>
              <a:rPr dirty="0" sz="2000" spc="-50">
                <a:latin typeface="Arial"/>
                <a:cs typeface="Arial"/>
              </a:rPr>
              <a:t>Intelligent </a:t>
            </a:r>
            <a:r>
              <a:rPr dirty="0" sz="2000" spc="-130">
                <a:latin typeface="Arial"/>
                <a:cs typeface="Arial"/>
              </a:rPr>
              <a:t>Design </a:t>
            </a:r>
            <a:r>
              <a:rPr dirty="0" sz="2000" spc="-35">
                <a:latin typeface="Arial"/>
                <a:cs typeface="Arial"/>
              </a:rPr>
              <a:t>in </a:t>
            </a:r>
            <a:r>
              <a:rPr dirty="0" sz="2000" spc="-105">
                <a:latin typeface="Arial"/>
                <a:cs typeface="Arial"/>
              </a:rPr>
              <a:t>Engineering </a:t>
            </a:r>
            <a:r>
              <a:rPr dirty="0" sz="2000" spc="-95">
                <a:latin typeface="Arial"/>
                <a:cs typeface="Arial"/>
              </a:rPr>
              <a:t>and </a:t>
            </a:r>
            <a:r>
              <a:rPr dirty="0" sz="2000" spc="-55">
                <a:latin typeface="Arial"/>
                <a:cs typeface="Arial"/>
              </a:rPr>
              <a:t>Architecture, </a:t>
            </a:r>
            <a:r>
              <a:rPr dirty="0" sz="2000" spc="-80">
                <a:latin typeface="Arial"/>
                <a:cs typeface="Arial"/>
              </a:rPr>
              <a:t>Computational </a:t>
            </a:r>
            <a:r>
              <a:rPr dirty="0" sz="2000" spc="-95">
                <a:latin typeface="Arial"/>
                <a:cs typeface="Arial"/>
              </a:rPr>
              <a:t>Mechanics,  </a:t>
            </a:r>
            <a:r>
              <a:rPr dirty="0" sz="2000" spc="-75">
                <a:latin typeface="Arial"/>
                <a:cs typeface="Arial"/>
              </a:rPr>
              <a:t>Southampton.</a:t>
            </a:r>
            <a:endParaRPr sz="2000">
              <a:latin typeface="Arial"/>
              <a:cs typeface="Arial"/>
            </a:endParaRPr>
          </a:p>
          <a:p>
            <a:pPr algn="just" marL="460375" marR="5715" indent="-447675">
              <a:lnSpc>
                <a:spcPts val="2400"/>
              </a:lnSpc>
              <a:spcBef>
                <a:spcPts val="80"/>
              </a:spcBef>
              <a:buAutoNum type="arabicPlain" startAt="17"/>
              <a:tabLst>
                <a:tab pos="463550" algn="l"/>
              </a:tabLst>
            </a:pPr>
            <a:r>
              <a:rPr dirty="0" sz="2000" spc="-50">
                <a:latin typeface="Arial"/>
                <a:cs typeface="Arial"/>
              </a:rPr>
              <a:t>Menoni, </a:t>
            </a:r>
            <a:r>
              <a:rPr dirty="0" sz="2000" spc="-180">
                <a:latin typeface="Arial"/>
                <a:cs typeface="Arial"/>
              </a:rPr>
              <a:t>S., </a:t>
            </a:r>
            <a:r>
              <a:rPr dirty="0" sz="2000" spc="-70">
                <a:latin typeface="Arial"/>
                <a:cs typeface="Arial"/>
              </a:rPr>
              <a:t>Viganti, </a:t>
            </a:r>
            <a:r>
              <a:rPr dirty="0" sz="2000" spc="-135">
                <a:latin typeface="Arial"/>
                <a:cs typeface="Arial"/>
              </a:rPr>
              <a:t>G., </a:t>
            </a:r>
            <a:r>
              <a:rPr dirty="0" sz="2000" spc="-85">
                <a:latin typeface="Arial"/>
                <a:cs typeface="Arial"/>
              </a:rPr>
              <a:t>(1993), </a:t>
            </a:r>
            <a:r>
              <a:rPr dirty="0" sz="2000" spc="-120">
                <a:latin typeface="Arial"/>
                <a:cs typeface="Arial"/>
              </a:rPr>
              <a:t>Experiences </a:t>
            </a:r>
            <a:r>
              <a:rPr dirty="0" sz="2000" spc="-95">
                <a:latin typeface="Arial"/>
                <a:cs typeface="Arial"/>
              </a:rPr>
              <a:t>and </a:t>
            </a:r>
            <a:r>
              <a:rPr dirty="0" sz="2000" spc="-75">
                <a:latin typeface="Arial"/>
                <a:cs typeface="Arial"/>
              </a:rPr>
              <a:t>rules </a:t>
            </a:r>
            <a:r>
              <a:rPr dirty="0" sz="2000" spc="-30">
                <a:latin typeface="Arial"/>
                <a:cs typeface="Arial"/>
              </a:rPr>
              <a:t>in </a:t>
            </a:r>
            <a:r>
              <a:rPr dirty="0" sz="2000" spc="-90">
                <a:latin typeface="Arial"/>
                <a:cs typeface="Arial"/>
              </a:rPr>
              <a:t>Simulating </a:t>
            </a:r>
            <a:r>
              <a:rPr dirty="0" sz="2000" spc="-60">
                <a:latin typeface="Arial"/>
                <a:cs typeface="Arial"/>
              </a:rPr>
              <a:t>Architectural  </a:t>
            </a:r>
            <a:r>
              <a:rPr dirty="0" sz="2000" spc="-105">
                <a:latin typeface="Arial"/>
                <a:cs typeface="Arial"/>
              </a:rPr>
              <a:t>Reality, </a:t>
            </a:r>
            <a:r>
              <a:rPr dirty="0" sz="2000" spc="-80">
                <a:latin typeface="Arial"/>
                <a:cs typeface="Arial"/>
              </a:rPr>
              <a:t>Visualisation </a:t>
            </a:r>
            <a:r>
              <a:rPr dirty="0" sz="2000" spc="-95">
                <a:latin typeface="Arial"/>
                <a:cs typeface="Arial"/>
              </a:rPr>
              <a:t>and </a:t>
            </a:r>
            <a:r>
              <a:rPr dirty="0" sz="2000" spc="-50">
                <a:latin typeface="Arial"/>
                <a:cs typeface="Arial"/>
              </a:rPr>
              <a:t>Intelligent </a:t>
            </a:r>
            <a:r>
              <a:rPr dirty="0" sz="2000" spc="-130">
                <a:latin typeface="Arial"/>
                <a:cs typeface="Arial"/>
              </a:rPr>
              <a:t>Design </a:t>
            </a:r>
            <a:r>
              <a:rPr dirty="0" sz="2000" spc="-35">
                <a:latin typeface="Arial"/>
                <a:cs typeface="Arial"/>
              </a:rPr>
              <a:t>in </a:t>
            </a:r>
            <a:r>
              <a:rPr dirty="0" sz="2000" spc="-105">
                <a:latin typeface="Arial"/>
                <a:cs typeface="Arial"/>
              </a:rPr>
              <a:t>Engineering </a:t>
            </a:r>
            <a:r>
              <a:rPr dirty="0" sz="2000" spc="-95">
                <a:latin typeface="Arial"/>
                <a:cs typeface="Arial"/>
              </a:rPr>
              <a:t>and </a:t>
            </a:r>
            <a:r>
              <a:rPr dirty="0" sz="2000" spc="-55">
                <a:latin typeface="Arial"/>
                <a:cs typeface="Arial"/>
              </a:rPr>
              <a:t>Architecture,  </a:t>
            </a:r>
            <a:r>
              <a:rPr dirty="0" sz="2000" spc="-80">
                <a:latin typeface="Arial"/>
                <a:cs typeface="Arial"/>
              </a:rPr>
              <a:t>Computational </a:t>
            </a:r>
            <a:r>
              <a:rPr dirty="0" sz="2000" spc="-100">
                <a:latin typeface="Arial"/>
                <a:cs typeface="Arial"/>
              </a:rPr>
              <a:t>Mechanics,</a:t>
            </a:r>
            <a:r>
              <a:rPr dirty="0" sz="2000" spc="5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Southampton.</a:t>
            </a:r>
            <a:endParaRPr sz="2000">
              <a:latin typeface="Arial"/>
              <a:cs typeface="Arial"/>
            </a:endParaRPr>
          </a:p>
          <a:p>
            <a:pPr algn="just" marL="460375" indent="-448309">
              <a:lnSpc>
                <a:spcPts val="2320"/>
              </a:lnSpc>
              <a:buAutoNum type="arabicPlain" startAt="17"/>
              <a:tabLst>
                <a:tab pos="461009" algn="l"/>
              </a:tabLst>
            </a:pPr>
            <a:r>
              <a:rPr dirty="0" sz="2000" spc="-110">
                <a:latin typeface="Arial"/>
                <a:cs typeface="Arial"/>
              </a:rPr>
              <a:t>Regenbrecht, </a:t>
            </a:r>
            <a:r>
              <a:rPr dirty="0" sz="2000" spc="-105">
                <a:latin typeface="Arial"/>
                <a:cs typeface="Arial"/>
              </a:rPr>
              <a:t>H., </a:t>
            </a:r>
            <a:r>
              <a:rPr dirty="0" sz="2000" spc="-85">
                <a:latin typeface="Arial"/>
                <a:cs typeface="Arial"/>
              </a:rPr>
              <a:t>Donath, </a:t>
            </a:r>
            <a:r>
              <a:rPr dirty="0" sz="2000" spc="-125">
                <a:latin typeface="Arial"/>
                <a:cs typeface="Arial"/>
              </a:rPr>
              <a:t>D., </a:t>
            </a:r>
            <a:r>
              <a:rPr dirty="0" sz="2000" spc="-85">
                <a:latin typeface="Arial"/>
                <a:cs typeface="Arial"/>
              </a:rPr>
              <a:t>(1997), </a:t>
            </a:r>
            <a:r>
              <a:rPr dirty="0" sz="2000" spc="-60">
                <a:latin typeface="Arial"/>
                <a:cs typeface="Arial"/>
              </a:rPr>
              <a:t>Architectural </a:t>
            </a:r>
            <a:r>
              <a:rPr dirty="0" sz="2000" spc="-105">
                <a:latin typeface="Arial"/>
                <a:cs typeface="Arial"/>
              </a:rPr>
              <a:t>Education </a:t>
            </a:r>
            <a:r>
              <a:rPr dirty="0" sz="2000" spc="-95">
                <a:latin typeface="Arial"/>
                <a:cs typeface="Arial"/>
              </a:rPr>
              <a:t>and </a:t>
            </a:r>
            <a:r>
              <a:rPr dirty="0" sz="2000" spc="-50">
                <a:latin typeface="Arial"/>
                <a:cs typeface="Arial"/>
              </a:rPr>
              <a:t>Virtual</a:t>
            </a:r>
            <a:r>
              <a:rPr dirty="0" sz="2000" spc="110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Reality</a:t>
            </a:r>
            <a:endParaRPr sz="2000">
              <a:latin typeface="Arial"/>
              <a:cs typeface="Arial"/>
            </a:endParaRPr>
          </a:p>
          <a:p>
            <a:pPr algn="just" marL="460375">
              <a:lnSpc>
                <a:spcPct val="100000"/>
              </a:lnSpc>
            </a:pPr>
            <a:r>
              <a:rPr dirty="0" sz="2000" spc="-90">
                <a:latin typeface="Arial"/>
                <a:cs typeface="Arial"/>
              </a:rPr>
              <a:t>Aided </a:t>
            </a:r>
            <a:r>
              <a:rPr dirty="0" sz="2000" spc="-120">
                <a:latin typeface="Arial"/>
                <a:cs typeface="Arial"/>
              </a:rPr>
              <a:t>Design, </a:t>
            </a:r>
            <a:r>
              <a:rPr dirty="0" sz="2000" spc="-114">
                <a:latin typeface="Arial"/>
                <a:cs typeface="Arial"/>
              </a:rPr>
              <a:t>Designing </a:t>
            </a:r>
            <a:r>
              <a:rPr dirty="0" sz="2000" spc="-65">
                <a:latin typeface="Arial"/>
                <a:cs typeface="Arial"/>
              </a:rPr>
              <a:t>the </a:t>
            </a:r>
            <a:r>
              <a:rPr dirty="0" sz="2000" spc="-75">
                <a:latin typeface="Arial"/>
                <a:cs typeface="Arial"/>
              </a:rPr>
              <a:t>Digital </a:t>
            </a:r>
            <a:r>
              <a:rPr dirty="0" sz="2000" spc="-165">
                <a:latin typeface="Arial"/>
                <a:cs typeface="Arial"/>
              </a:rPr>
              <a:t>Space, </a:t>
            </a:r>
            <a:r>
              <a:rPr dirty="0" sz="2000" spc="-140">
                <a:latin typeface="Arial"/>
                <a:cs typeface="Arial"/>
              </a:rPr>
              <a:t>John </a:t>
            </a:r>
            <a:r>
              <a:rPr dirty="0" sz="2000" spc="-75">
                <a:latin typeface="Arial"/>
                <a:cs typeface="Arial"/>
              </a:rPr>
              <a:t>Wiley </a:t>
            </a:r>
            <a:r>
              <a:rPr dirty="0" sz="2000" spc="-5">
                <a:latin typeface="Arial"/>
                <a:cs typeface="Arial"/>
              </a:rPr>
              <a:t>&amp; </a:t>
            </a:r>
            <a:r>
              <a:rPr dirty="0" sz="2000" spc="-165">
                <a:latin typeface="Arial"/>
                <a:cs typeface="Arial"/>
              </a:rPr>
              <a:t>Sons, </a:t>
            </a:r>
            <a:r>
              <a:rPr dirty="0" sz="2000" spc="-105">
                <a:latin typeface="Arial"/>
                <a:cs typeface="Arial"/>
              </a:rPr>
              <a:t>New</a:t>
            </a:r>
            <a:r>
              <a:rPr dirty="0" sz="2000" spc="200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York.</a:t>
            </a:r>
            <a:endParaRPr sz="2000">
              <a:latin typeface="Arial"/>
              <a:cs typeface="Arial"/>
            </a:endParaRPr>
          </a:p>
          <a:p>
            <a:pPr algn="just" marL="478790" indent="-466090">
              <a:lnSpc>
                <a:spcPct val="100000"/>
              </a:lnSpc>
              <a:buAutoNum type="arabicPlain" startAt="22"/>
              <a:tabLst>
                <a:tab pos="479425" algn="l"/>
                <a:tab pos="1838325" algn="l"/>
              </a:tabLst>
            </a:pPr>
            <a:r>
              <a:rPr dirty="0" sz="2000" spc="-145">
                <a:latin typeface="Arial"/>
                <a:cs typeface="Arial"/>
              </a:rPr>
              <a:t>Sipes,	</a:t>
            </a:r>
            <a:r>
              <a:rPr dirty="0" sz="2000" spc="-165">
                <a:latin typeface="Arial"/>
                <a:cs typeface="Arial"/>
              </a:rPr>
              <a:t>J.L., </a:t>
            </a:r>
            <a:r>
              <a:rPr dirty="0" sz="2000" spc="-85">
                <a:latin typeface="Arial"/>
                <a:cs typeface="Arial"/>
              </a:rPr>
              <a:t>(1994), </a:t>
            </a:r>
            <a:r>
              <a:rPr dirty="0" sz="2000" spc="-90">
                <a:latin typeface="Arial"/>
                <a:cs typeface="Arial"/>
              </a:rPr>
              <a:t>Computers: </a:t>
            </a:r>
            <a:r>
              <a:rPr dirty="0" sz="2000" spc="-70">
                <a:latin typeface="Arial"/>
                <a:cs typeface="Arial"/>
              </a:rPr>
              <a:t>simulating </a:t>
            </a:r>
            <a:r>
              <a:rPr dirty="0" sz="2000" spc="-65">
                <a:latin typeface="Arial"/>
                <a:cs typeface="Arial"/>
              </a:rPr>
              <a:t>natural </a:t>
            </a:r>
            <a:r>
              <a:rPr dirty="0" sz="2000" spc="-85">
                <a:latin typeface="Arial"/>
                <a:cs typeface="Arial"/>
              </a:rPr>
              <a:t>phenomena,</a:t>
            </a:r>
            <a:r>
              <a:rPr dirty="0" sz="2000" spc="120">
                <a:latin typeface="Arial"/>
                <a:cs typeface="Arial"/>
              </a:rPr>
              <a:t> </a:t>
            </a:r>
            <a:r>
              <a:rPr dirty="0" sz="2000" spc="-145">
                <a:latin typeface="Arial"/>
                <a:cs typeface="Arial"/>
              </a:rPr>
              <a:t>Landscape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868" y="4714300"/>
            <a:ext cx="246253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08430" algn="l"/>
              </a:tabLst>
            </a:pPr>
            <a:r>
              <a:rPr dirty="0" sz="2000" spc="-65">
                <a:latin typeface="Arial"/>
                <a:cs typeface="Arial"/>
              </a:rPr>
              <a:t>Architecture	</a:t>
            </a:r>
            <a:r>
              <a:rPr dirty="0" sz="2000" spc="-100">
                <a:latin typeface="Arial"/>
                <a:cs typeface="Arial"/>
              </a:rPr>
              <a:t>84 </a:t>
            </a:r>
            <a:r>
              <a:rPr dirty="0" sz="2000" spc="-70">
                <a:latin typeface="Arial"/>
                <a:cs typeface="Arial"/>
              </a:rPr>
              <a:t>(5),</a:t>
            </a:r>
            <a:r>
              <a:rPr dirty="0" sz="2000" spc="-19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30.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98573" y="4796033"/>
            <a:ext cx="39243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5">
                <a:latin typeface="Arial"/>
                <a:cs typeface="Arial"/>
              </a:rPr>
              <a:t>125/77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2951" y="4640995"/>
            <a:ext cx="202692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55">
                <a:latin typeface="Arial"/>
                <a:cs typeface="Arial"/>
              </a:rPr>
              <a:t>Dr. </a:t>
            </a:r>
            <a:r>
              <a:rPr dirty="0" sz="2000" spc="-90">
                <a:latin typeface="Arial"/>
                <a:cs typeface="Arial"/>
              </a:rPr>
              <a:t>Mustafa </a:t>
            </a:r>
            <a:r>
              <a:rPr dirty="0" sz="2000" spc="-190">
                <a:latin typeface="Arial"/>
                <a:cs typeface="Arial"/>
              </a:rPr>
              <a:t>YILMAZ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43037" y="571500"/>
            <a:ext cx="5401792" cy="3608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622" y="1707654"/>
            <a:ext cx="6915195" cy="3358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1951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87140" y="40589"/>
            <a:ext cx="9213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5"/>
              <a:t>G</a:t>
            </a:r>
            <a:r>
              <a:rPr dirty="0" spc="-45"/>
              <a:t>İ</a:t>
            </a:r>
            <a:r>
              <a:rPr dirty="0" spc="-395"/>
              <a:t>R</a:t>
            </a:r>
            <a:r>
              <a:rPr dirty="0" spc="-160"/>
              <a:t>İ</a:t>
            </a:r>
            <a:r>
              <a:rPr dirty="0" spc="-625"/>
              <a:t>Ş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473" y="724369"/>
            <a:ext cx="1697989" cy="86106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r" marL="342265" marR="57150" indent="-34226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2400" spc="-24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spc="-13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400" spc="3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400" spc="-75" b="1">
                <a:solidFill>
                  <a:srgbClr val="FF0000"/>
                </a:solidFill>
                <a:latin typeface="Arial"/>
                <a:cs typeface="Arial"/>
              </a:rPr>
              <a:t>ı</a:t>
            </a:r>
            <a:r>
              <a:rPr dirty="0" sz="2400" spc="-95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2400" spc="-165" b="1">
                <a:solidFill>
                  <a:srgbClr val="FF0000"/>
                </a:solidFill>
                <a:latin typeface="Arial"/>
                <a:cs typeface="Arial"/>
              </a:rPr>
              <a:t>ılmış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09"/>
              </a:spcBef>
            </a:pP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 spc="-250">
                <a:latin typeface="Arial"/>
                <a:cs typeface="Arial"/>
              </a:rPr>
              <a:t>z</a:t>
            </a:r>
            <a:r>
              <a:rPr dirty="0" sz="2400" spc="-235">
                <a:latin typeface="Arial"/>
                <a:cs typeface="Arial"/>
              </a:rPr>
              <a:t>a</a:t>
            </a:r>
            <a:r>
              <a:rPr dirty="0" sz="2400" spc="-35">
                <a:latin typeface="Arial"/>
                <a:cs typeface="Arial"/>
              </a:rPr>
              <a:t>r</a:t>
            </a:r>
            <a:r>
              <a:rPr dirty="0" sz="2400" spc="-229">
                <a:latin typeface="Arial"/>
                <a:cs typeface="Arial"/>
              </a:rPr>
              <a:t>a</a:t>
            </a:r>
            <a:r>
              <a:rPr dirty="0" sz="2400" spc="-155">
                <a:latin typeface="Arial"/>
                <a:cs typeface="Arial"/>
              </a:rPr>
              <a:t>y</a:t>
            </a:r>
            <a:r>
              <a:rPr dirty="0" sz="2400" spc="-19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1897" y="724369"/>
            <a:ext cx="6958965" cy="861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940" marR="5080" indent="-15875">
              <a:lnSpc>
                <a:spcPct val="114199"/>
              </a:lnSpc>
              <a:spcBef>
                <a:spcPts val="100"/>
              </a:spcBef>
              <a:tabLst>
                <a:tab pos="1395095" algn="l"/>
                <a:tab pos="1510665" algn="l"/>
                <a:tab pos="2882265" algn="l"/>
                <a:tab pos="3319779" algn="l"/>
                <a:tab pos="4178935" algn="l"/>
                <a:tab pos="4381500" algn="l"/>
                <a:tab pos="5291455" algn="l"/>
                <a:tab pos="5691505" algn="l"/>
                <a:tab pos="6616065" algn="l"/>
              </a:tabLst>
            </a:pPr>
            <a:r>
              <a:rPr dirty="0" sz="2400" spc="-340" b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2400" spc="-13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400" spc="-13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2400" spc="-235" b="1">
                <a:solidFill>
                  <a:srgbClr val="FF0000"/>
                </a:solidFill>
                <a:latin typeface="Arial"/>
                <a:cs typeface="Arial"/>
              </a:rPr>
              <a:t>ç</a:t>
            </a:r>
            <a:r>
              <a:rPr dirty="0" sz="2400" spc="-229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400" spc="-185" b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2400" spc="-90" b="1">
                <a:solidFill>
                  <a:srgbClr val="FF0000"/>
                </a:solidFill>
                <a:latin typeface="Arial"/>
                <a:cs typeface="Arial"/>
              </a:rPr>
              <a:t>li</a:t>
            </a:r>
            <a:r>
              <a:rPr dirty="0" sz="2400" spc="-170" b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2400" spc="-70">
                <a:latin typeface="Arial"/>
                <a:cs typeface="Arial"/>
              </a:rPr>
              <a:t>,</a:t>
            </a:r>
            <a:r>
              <a:rPr dirty="0" sz="2400">
                <a:latin typeface="Arial"/>
                <a:cs typeface="Arial"/>
              </a:rPr>
              <a:t>		</a:t>
            </a:r>
            <a:r>
              <a:rPr dirty="0" sz="2400" spc="-140">
                <a:latin typeface="Arial"/>
                <a:cs typeface="Arial"/>
              </a:rPr>
              <a:t>k</a:t>
            </a:r>
            <a:r>
              <a:rPr dirty="0" sz="2400" spc="-80">
                <a:latin typeface="Arial"/>
                <a:cs typeface="Arial"/>
              </a:rPr>
              <a:t>u</a:t>
            </a:r>
            <a:r>
              <a:rPr dirty="0" sz="2400" spc="-50">
                <a:latin typeface="Arial"/>
                <a:cs typeface="Arial"/>
              </a:rPr>
              <a:t>lla</a:t>
            </a:r>
            <a:r>
              <a:rPr dirty="0" sz="2400" spc="-90">
                <a:latin typeface="Arial"/>
                <a:cs typeface="Arial"/>
              </a:rPr>
              <a:t>n</a:t>
            </a:r>
            <a:r>
              <a:rPr dirty="0" sz="2400" spc="-110">
                <a:latin typeface="Arial"/>
                <a:cs typeface="Arial"/>
              </a:rPr>
              <a:t>ı</a:t>
            </a:r>
            <a:r>
              <a:rPr dirty="0" sz="2400" spc="-200">
                <a:latin typeface="Arial"/>
                <a:cs typeface="Arial"/>
              </a:rPr>
              <a:t>c</a:t>
            </a:r>
            <a:r>
              <a:rPr dirty="0" sz="2400" spc="-55">
                <a:latin typeface="Arial"/>
                <a:cs typeface="Arial"/>
              </a:rPr>
              <a:t>ı</a:t>
            </a:r>
            <a:r>
              <a:rPr dirty="0" sz="2400" spc="-50">
                <a:latin typeface="Arial"/>
                <a:cs typeface="Arial"/>
              </a:rPr>
              <a:t>l</a:t>
            </a:r>
            <a:r>
              <a:rPr dirty="0" sz="2400" spc="-95">
                <a:latin typeface="Arial"/>
                <a:cs typeface="Arial"/>
              </a:rPr>
              <a:t>a</a:t>
            </a:r>
            <a:r>
              <a:rPr dirty="0" sz="2400" spc="-65">
                <a:latin typeface="Arial"/>
                <a:cs typeface="Arial"/>
              </a:rPr>
              <a:t>r</a:t>
            </a:r>
            <a:r>
              <a:rPr dirty="0" sz="2400" spc="-95">
                <a:latin typeface="Arial"/>
                <a:cs typeface="Arial"/>
              </a:rPr>
              <a:t>ın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29">
                <a:latin typeface="Arial"/>
                <a:cs typeface="Arial"/>
              </a:rPr>
              <a:t>g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25">
                <a:latin typeface="Arial"/>
                <a:cs typeface="Arial"/>
              </a:rPr>
              <a:t>r</a:t>
            </a:r>
            <a:r>
              <a:rPr dirty="0" sz="2400" spc="-185">
                <a:latin typeface="Arial"/>
                <a:cs typeface="Arial"/>
              </a:rPr>
              <a:t>ç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110">
                <a:latin typeface="Arial"/>
                <a:cs typeface="Arial"/>
              </a:rPr>
              <a:t>k</a:t>
            </a:r>
            <a:r>
              <a:rPr dirty="0" sz="2400">
                <a:latin typeface="Arial"/>
                <a:cs typeface="Arial"/>
              </a:rPr>
              <a:t>		</a:t>
            </a:r>
            <a:r>
              <a:rPr dirty="0" sz="2400" spc="-75">
                <a:latin typeface="Arial"/>
                <a:cs typeface="Arial"/>
              </a:rPr>
              <a:t>dü</a:t>
            </a:r>
            <a:r>
              <a:rPr dirty="0" sz="2400" spc="-120">
                <a:latin typeface="Arial"/>
                <a:cs typeface="Arial"/>
              </a:rPr>
              <a:t>n</a:t>
            </a:r>
            <a:r>
              <a:rPr dirty="0" sz="2400" spc="-155">
                <a:latin typeface="Arial"/>
                <a:cs typeface="Arial"/>
              </a:rPr>
              <a:t>y</a:t>
            </a:r>
            <a:r>
              <a:rPr dirty="0" sz="2400" spc="-185">
                <a:latin typeface="Arial"/>
                <a:cs typeface="Arial"/>
              </a:rPr>
              <a:t>a</a:t>
            </a:r>
            <a:r>
              <a:rPr dirty="0" sz="2400" spc="-130">
                <a:latin typeface="Arial"/>
                <a:cs typeface="Arial"/>
              </a:rPr>
              <a:t>da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35">
                <a:latin typeface="Arial"/>
                <a:cs typeface="Arial"/>
              </a:rPr>
              <a:t>g</a:t>
            </a:r>
            <a:r>
              <a:rPr dirty="0" sz="2400" spc="-45">
                <a:latin typeface="Arial"/>
                <a:cs typeface="Arial"/>
              </a:rPr>
              <a:t>ö</a:t>
            </a:r>
            <a:r>
              <a:rPr dirty="0" sz="2400" spc="-70">
                <a:latin typeface="Arial"/>
                <a:cs typeface="Arial"/>
              </a:rPr>
              <a:t>r</a:t>
            </a:r>
            <a:r>
              <a:rPr dirty="0" sz="2400" spc="-90">
                <a:latin typeface="Arial"/>
                <a:cs typeface="Arial"/>
              </a:rPr>
              <a:t>dü</a:t>
            </a:r>
            <a:r>
              <a:rPr dirty="0" sz="2400" spc="-75">
                <a:latin typeface="Arial"/>
                <a:cs typeface="Arial"/>
              </a:rPr>
              <a:t>k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i  </a:t>
            </a:r>
            <a:r>
              <a:rPr dirty="0" sz="2400" spc="-75">
                <a:latin typeface="Arial"/>
                <a:cs typeface="Arial"/>
              </a:rPr>
              <a:t>b</a:t>
            </a:r>
            <a:r>
              <a:rPr dirty="0" sz="2400" spc="-40">
                <a:latin typeface="Arial"/>
                <a:cs typeface="Arial"/>
              </a:rPr>
              <a:t>il</a:t>
            </a:r>
            <a:r>
              <a:rPr dirty="0" sz="2400" spc="-12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270">
                <a:latin typeface="Arial"/>
                <a:cs typeface="Arial"/>
              </a:rPr>
              <a:t>s</a:t>
            </a:r>
            <a:r>
              <a:rPr dirty="0" sz="2400" spc="-229">
                <a:latin typeface="Arial"/>
                <a:cs typeface="Arial"/>
              </a:rPr>
              <a:t>a</a:t>
            </a:r>
            <a:r>
              <a:rPr dirty="0" sz="2400" spc="-155">
                <a:latin typeface="Arial"/>
                <a:cs typeface="Arial"/>
              </a:rPr>
              <a:t>y</a:t>
            </a:r>
            <a:r>
              <a:rPr dirty="0" sz="2400" spc="-95">
                <a:latin typeface="Arial"/>
                <a:cs typeface="Arial"/>
              </a:rPr>
              <a:t>ar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95">
                <a:latin typeface="Arial"/>
                <a:cs typeface="Arial"/>
              </a:rPr>
              <a:t>t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20">
                <a:latin typeface="Arial"/>
                <a:cs typeface="Arial"/>
              </a:rPr>
              <a:t>r</a:t>
            </a:r>
            <a:r>
              <a:rPr dirty="0" sz="2400" spc="-210">
                <a:latin typeface="Arial"/>
                <a:cs typeface="Arial"/>
              </a:rPr>
              <a:t>a</a:t>
            </a:r>
            <a:r>
              <a:rPr dirty="0" sz="2400" spc="-35">
                <a:latin typeface="Arial"/>
                <a:cs typeface="Arial"/>
              </a:rPr>
              <a:t>f</a:t>
            </a:r>
            <a:r>
              <a:rPr dirty="0" sz="2400" spc="-30">
                <a:latin typeface="Arial"/>
                <a:cs typeface="Arial"/>
              </a:rPr>
              <a:t>ı</a:t>
            </a:r>
            <a:r>
              <a:rPr dirty="0" sz="2400" spc="-120">
                <a:latin typeface="Arial"/>
                <a:cs typeface="Arial"/>
              </a:rPr>
              <a:t>nd</a:t>
            </a:r>
            <a:r>
              <a:rPr dirty="0" sz="2400" spc="-110">
                <a:latin typeface="Arial"/>
                <a:cs typeface="Arial"/>
              </a:rPr>
              <a:t>a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80">
                <a:latin typeface="Arial"/>
                <a:cs typeface="Arial"/>
              </a:rPr>
              <a:t>ü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 spc="-160">
                <a:latin typeface="Arial"/>
                <a:cs typeface="Arial"/>
              </a:rPr>
              <a:t>e</a:t>
            </a:r>
            <a:r>
              <a:rPr dirty="0" sz="2400" spc="135">
                <a:latin typeface="Arial"/>
                <a:cs typeface="Arial"/>
              </a:rPr>
              <a:t>t</a:t>
            </a:r>
            <a:r>
              <a:rPr dirty="0" sz="2400" spc="15">
                <a:latin typeface="Arial"/>
                <a:cs typeface="Arial"/>
              </a:rPr>
              <a:t>i</a:t>
            </a:r>
            <a:r>
              <a:rPr dirty="0" sz="2400" spc="-25">
                <a:latin typeface="Arial"/>
                <a:cs typeface="Arial"/>
              </a:rPr>
              <a:t>l</a:t>
            </a:r>
            <a:r>
              <a:rPr dirty="0" sz="2400" spc="-55">
                <a:latin typeface="Arial"/>
                <a:cs typeface="Arial"/>
              </a:rPr>
              <a:t>m</a:t>
            </a:r>
            <a:r>
              <a:rPr dirty="0" sz="2400" spc="-85">
                <a:latin typeface="Arial"/>
                <a:cs typeface="Arial"/>
              </a:rPr>
              <a:t>i</a:t>
            </a:r>
            <a:r>
              <a:rPr dirty="0" sz="2400" spc="-170">
                <a:latin typeface="Arial"/>
                <a:cs typeface="Arial"/>
              </a:rPr>
              <a:t>ş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75">
                <a:latin typeface="Arial"/>
                <a:cs typeface="Arial"/>
              </a:rPr>
              <a:t>b</a:t>
            </a:r>
            <a:r>
              <a:rPr dirty="0" sz="2400" spc="-40">
                <a:latin typeface="Arial"/>
                <a:cs typeface="Arial"/>
              </a:rPr>
              <a:t>il</a:t>
            </a:r>
            <a:r>
              <a:rPr dirty="0" sz="2400" spc="-120">
                <a:latin typeface="Arial"/>
                <a:cs typeface="Arial"/>
              </a:rPr>
              <a:t>g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 spc="-50">
                <a:latin typeface="Arial"/>
                <a:cs typeface="Arial"/>
              </a:rPr>
              <a:t>n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 spc="-5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50">
                <a:latin typeface="Arial"/>
                <a:cs typeface="Arial"/>
              </a:rPr>
              <a:t>e</a:t>
            </a:r>
            <a:r>
              <a:rPr dirty="0" sz="2400" spc="-50">
                <a:latin typeface="Arial"/>
                <a:cs typeface="Arial"/>
              </a:rPr>
              <a:t>kl</a:t>
            </a:r>
            <a:r>
              <a:rPr dirty="0" sz="2400" spc="-150">
                <a:latin typeface="Arial"/>
                <a:cs typeface="Arial"/>
              </a:rPr>
              <a:t>e</a:t>
            </a:r>
            <a:r>
              <a:rPr dirty="0" sz="2400" spc="-70">
                <a:latin typeface="Arial"/>
                <a:cs typeface="Arial"/>
              </a:rPr>
              <a:t>n</a:t>
            </a:r>
            <a:r>
              <a:rPr dirty="0" sz="2400" spc="-50">
                <a:latin typeface="Arial"/>
                <a:cs typeface="Arial"/>
              </a:rPr>
              <a:t>d</a:t>
            </a:r>
            <a:r>
              <a:rPr dirty="0" sz="2400" spc="-20">
                <a:latin typeface="Arial"/>
                <a:cs typeface="Arial"/>
              </a:rPr>
              <a:t>i</a:t>
            </a:r>
            <a:r>
              <a:rPr dirty="0" sz="2400" spc="-215">
                <a:latin typeface="Arial"/>
                <a:cs typeface="Arial"/>
              </a:rPr>
              <a:t>ğ</a:t>
            </a:r>
            <a:r>
              <a:rPr dirty="0" sz="2400" spc="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40">
                <a:latin typeface="Arial"/>
                <a:cs typeface="Arial"/>
              </a:rPr>
              <a:t>bi</a:t>
            </a:r>
            <a:r>
              <a:rPr dirty="0" sz="240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5390" y="1610423"/>
            <a:ext cx="62280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5">
                <a:latin typeface="Arial"/>
                <a:cs typeface="Arial"/>
              </a:rPr>
              <a:t>teknoloji </a:t>
            </a:r>
            <a:r>
              <a:rPr dirty="0" sz="2400" spc="-170">
                <a:latin typeface="Arial"/>
                <a:cs typeface="Arial"/>
              </a:rPr>
              <a:t>ya </a:t>
            </a:r>
            <a:r>
              <a:rPr dirty="0" sz="2400" spc="-130">
                <a:latin typeface="Arial"/>
                <a:cs typeface="Arial"/>
              </a:rPr>
              <a:t>da </a:t>
            </a:r>
            <a:r>
              <a:rPr dirty="0" sz="2400" spc="-60">
                <a:latin typeface="Arial"/>
                <a:cs typeface="Arial"/>
              </a:rPr>
              <a:t>ortam </a:t>
            </a:r>
            <a:r>
              <a:rPr dirty="0" sz="2400" spc="-100">
                <a:latin typeface="Arial"/>
                <a:cs typeface="Arial"/>
              </a:rPr>
              <a:t>olarak </a:t>
            </a:r>
            <a:r>
              <a:rPr dirty="0" sz="2400" spc="-130">
                <a:latin typeface="Arial"/>
                <a:cs typeface="Arial"/>
              </a:rPr>
              <a:t>da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adlandırılmaktadır.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40" y="40589"/>
            <a:ext cx="9213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5"/>
              <a:t>G</a:t>
            </a:r>
            <a:r>
              <a:rPr dirty="0" spc="-45"/>
              <a:t>İ</a:t>
            </a:r>
            <a:r>
              <a:rPr dirty="0" spc="-395"/>
              <a:t>R</a:t>
            </a:r>
            <a:r>
              <a:rPr dirty="0" spc="-160"/>
              <a:t>İ</a:t>
            </a:r>
            <a:r>
              <a:rPr dirty="0" spc="-625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724369"/>
            <a:ext cx="8830945" cy="16941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2900">
              <a:lnSpc>
                <a:spcPct val="113999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dirty="0" sz="2400" spc="-114">
                <a:latin typeface="Arial"/>
                <a:cs typeface="Arial"/>
              </a:rPr>
              <a:t>İnşaat </a:t>
            </a:r>
            <a:r>
              <a:rPr dirty="0" sz="2400" spc="-95">
                <a:latin typeface="Arial"/>
                <a:cs typeface="Arial"/>
              </a:rPr>
              <a:t>sektöründe, </a:t>
            </a:r>
            <a:r>
              <a:rPr dirty="0" sz="2400" spc="-55">
                <a:latin typeface="Arial"/>
                <a:cs typeface="Arial"/>
              </a:rPr>
              <a:t>arttırılmış </a:t>
            </a:r>
            <a:r>
              <a:rPr dirty="0" sz="2400" spc="-105">
                <a:latin typeface="Arial"/>
                <a:cs typeface="Arial"/>
              </a:rPr>
              <a:t>gerçeklik </a:t>
            </a:r>
            <a:r>
              <a:rPr dirty="0" sz="2400" spc="-75">
                <a:latin typeface="Arial"/>
                <a:cs typeface="Arial"/>
              </a:rPr>
              <a:t>teknolojisinden </a:t>
            </a:r>
            <a:r>
              <a:rPr dirty="0" sz="2400" spc="-120">
                <a:latin typeface="Arial"/>
                <a:cs typeface="Arial"/>
              </a:rPr>
              <a:t>faydalanan  </a:t>
            </a:r>
            <a:r>
              <a:rPr dirty="0" sz="2400" spc="-85">
                <a:latin typeface="Arial"/>
                <a:cs typeface="Arial"/>
              </a:rPr>
              <a:t>personelin </a:t>
            </a:r>
            <a:r>
              <a:rPr dirty="0" sz="2400" spc="-100">
                <a:latin typeface="Arial"/>
                <a:cs typeface="Arial"/>
              </a:rPr>
              <a:t>kullandığı </a:t>
            </a:r>
            <a:r>
              <a:rPr dirty="0" sz="2400" spc="-85">
                <a:latin typeface="Arial"/>
                <a:cs typeface="Arial"/>
              </a:rPr>
              <a:t>akıllı </a:t>
            </a:r>
            <a:r>
              <a:rPr dirty="0" sz="2400" spc="-105">
                <a:latin typeface="Arial"/>
                <a:cs typeface="Arial"/>
              </a:rPr>
              <a:t>cihazlarla </a:t>
            </a:r>
            <a:r>
              <a:rPr dirty="0" sz="2400" spc="-90">
                <a:latin typeface="Arial"/>
                <a:cs typeface="Arial"/>
              </a:rPr>
              <a:t>ekonomik, </a:t>
            </a:r>
            <a:r>
              <a:rPr dirty="0" sz="2400" spc="-155">
                <a:latin typeface="Arial"/>
                <a:cs typeface="Arial"/>
              </a:rPr>
              <a:t>sağlam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55">
                <a:latin typeface="Arial"/>
                <a:cs typeface="Arial"/>
              </a:rPr>
              <a:t>kaliteli  </a:t>
            </a:r>
            <a:r>
              <a:rPr dirty="0" sz="2400" spc="-95">
                <a:latin typeface="Arial"/>
                <a:cs typeface="Arial"/>
              </a:rPr>
              <a:t>yapılar </a:t>
            </a:r>
            <a:r>
              <a:rPr dirty="0" sz="2400" spc="-55">
                <a:latin typeface="Arial"/>
                <a:cs typeface="Arial"/>
              </a:rPr>
              <a:t>üretilerek </a:t>
            </a:r>
            <a:r>
              <a:rPr dirty="0" sz="2400" spc="-65">
                <a:latin typeface="Arial"/>
                <a:cs typeface="Arial"/>
              </a:rPr>
              <a:t>müşteri </a:t>
            </a:r>
            <a:r>
              <a:rPr dirty="0" sz="2400" spc="-60">
                <a:latin typeface="Arial"/>
                <a:cs typeface="Arial"/>
              </a:rPr>
              <a:t>memnuniyetinin </a:t>
            </a:r>
            <a:r>
              <a:rPr dirty="0" sz="2400" spc="-75">
                <a:latin typeface="Arial"/>
                <a:cs typeface="Arial"/>
              </a:rPr>
              <a:t>ön </a:t>
            </a:r>
            <a:r>
              <a:rPr dirty="0" sz="2400" spc="-100">
                <a:latin typeface="Arial"/>
                <a:cs typeface="Arial"/>
              </a:rPr>
              <a:t>planda </a:t>
            </a:r>
            <a:r>
              <a:rPr dirty="0" sz="2400" spc="-35">
                <a:latin typeface="Arial"/>
                <a:cs typeface="Arial"/>
              </a:rPr>
              <a:t>tutulduğu </a:t>
            </a:r>
            <a:r>
              <a:rPr dirty="0" sz="2400" spc="-95">
                <a:latin typeface="Arial"/>
                <a:cs typeface="Arial"/>
              </a:rPr>
              <a:t>yeni 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90">
                <a:latin typeface="Arial"/>
                <a:cs typeface="Arial"/>
              </a:rPr>
              <a:t>dönem</a:t>
            </a:r>
            <a:r>
              <a:rPr dirty="0" sz="2400" spc="-19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başlamıştır.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2404236"/>
            <a:ext cx="8424926" cy="2399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40" y="40589"/>
            <a:ext cx="9213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5"/>
              <a:t>G</a:t>
            </a:r>
            <a:r>
              <a:rPr dirty="0" spc="-45"/>
              <a:t>İ</a:t>
            </a:r>
            <a:r>
              <a:rPr dirty="0" spc="-395"/>
              <a:t>R</a:t>
            </a:r>
            <a:r>
              <a:rPr dirty="0" spc="-160"/>
              <a:t>İ</a:t>
            </a:r>
            <a:r>
              <a:rPr dirty="0" spc="-625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776185"/>
            <a:ext cx="8832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305">
                <a:latin typeface="Arial"/>
                <a:cs typeface="Arial"/>
              </a:rPr>
              <a:t>B</a:t>
            </a:r>
            <a:r>
              <a:rPr dirty="0" sz="2400" spc="-40">
                <a:latin typeface="Arial"/>
                <a:cs typeface="Arial"/>
              </a:rPr>
              <a:t>il</a:t>
            </a:r>
            <a:r>
              <a:rPr dirty="0" sz="2400" spc="-12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561" y="776185"/>
            <a:ext cx="77457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2330" algn="l"/>
                <a:tab pos="3425190" algn="l"/>
                <a:tab pos="5186045" algn="l"/>
                <a:tab pos="6672580" algn="l"/>
                <a:tab pos="7218045" algn="l"/>
              </a:tabLst>
            </a:pPr>
            <a:r>
              <a:rPr dirty="0" sz="2400" spc="-509">
                <a:latin typeface="Arial"/>
                <a:cs typeface="Arial"/>
              </a:rPr>
              <a:t>T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65">
                <a:latin typeface="Arial"/>
                <a:cs typeface="Arial"/>
              </a:rPr>
              <a:t>knol</a:t>
            </a:r>
            <a:r>
              <a:rPr dirty="0" sz="2400" spc="-35">
                <a:latin typeface="Arial"/>
                <a:cs typeface="Arial"/>
              </a:rPr>
              <a:t>oj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ri</a:t>
            </a:r>
            <a:r>
              <a:rPr dirty="0" sz="2400" spc="-40">
                <a:latin typeface="Arial"/>
                <a:cs typeface="Arial"/>
              </a:rPr>
              <a:t>ni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15">
                <a:latin typeface="Arial"/>
                <a:cs typeface="Arial"/>
              </a:rPr>
              <a:t>sa</a:t>
            </a:r>
            <a:r>
              <a:rPr dirty="0" sz="2400" spc="-229">
                <a:latin typeface="Arial"/>
                <a:cs typeface="Arial"/>
              </a:rPr>
              <a:t>ğ</a:t>
            </a:r>
            <a:r>
              <a:rPr dirty="0" sz="2400" spc="-75">
                <a:latin typeface="Arial"/>
                <a:cs typeface="Arial"/>
              </a:rPr>
              <a:t>la</a:t>
            </a:r>
            <a:r>
              <a:rPr dirty="0" sz="2400" spc="-110">
                <a:latin typeface="Arial"/>
                <a:cs typeface="Arial"/>
              </a:rPr>
              <a:t>d</a:t>
            </a:r>
            <a:r>
              <a:rPr dirty="0" sz="2400" spc="-125">
                <a:latin typeface="Arial"/>
                <a:cs typeface="Arial"/>
              </a:rPr>
              <a:t>ı</a:t>
            </a:r>
            <a:r>
              <a:rPr dirty="0" sz="2400" spc="-215">
                <a:latin typeface="Arial"/>
                <a:cs typeface="Arial"/>
              </a:rPr>
              <a:t>ğ</a:t>
            </a:r>
            <a:r>
              <a:rPr dirty="0" sz="2400" spc="-120">
                <a:latin typeface="Arial"/>
                <a:cs typeface="Arial"/>
              </a:rPr>
              <a:t>ı</a:t>
            </a:r>
            <a:r>
              <a:rPr dirty="0" sz="2400">
                <a:latin typeface="Arial"/>
                <a:cs typeface="Arial"/>
              </a:rPr>
              <a:t>	i</a:t>
            </a: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-155">
                <a:latin typeface="Arial"/>
                <a:cs typeface="Arial"/>
              </a:rPr>
              <a:t>k</a:t>
            </a:r>
            <a:r>
              <a:rPr dirty="0" sz="2400" spc="-130">
                <a:latin typeface="Arial"/>
                <a:cs typeface="Arial"/>
              </a:rPr>
              <a:t>ân</a:t>
            </a:r>
            <a:r>
              <a:rPr dirty="0" sz="2400" spc="-55">
                <a:latin typeface="Arial"/>
                <a:cs typeface="Arial"/>
              </a:rPr>
              <a:t>la</a:t>
            </a:r>
            <a:r>
              <a:rPr dirty="0" sz="2400" spc="-95">
                <a:latin typeface="Arial"/>
                <a:cs typeface="Arial"/>
              </a:rPr>
              <a:t>r</a:t>
            </a:r>
            <a:r>
              <a:rPr dirty="0" sz="2400" spc="-75">
                <a:latin typeface="Arial"/>
                <a:cs typeface="Arial"/>
              </a:rPr>
              <a:t>d</a:t>
            </a:r>
            <a:r>
              <a:rPr dirty="0" sz="2400" spc="-130">
                <a:latin typeface="Arial"/>
                <a:cs typeface="Arial"/>
              </a:rPr>
              <a:t>an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75">
                <a:latin typeface="Arial"/>
                <a:cs typeface="Arial"/>
              </a:rPr>
              <a:t>i</a:t>
            </a:r>
            <a:r>
              <a:rPr dirty="0" sz="2400" spc="-145">
                <a:latin typeface="Arial"/>
                <a:cs typeface="Arial"/>
              </a:rPr>
              <a:t>s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40">
                <a:latin typeface="Arial"/>
                <a:cs typeface="Arial"/>
              </a:rPr>
              <a:t>i</a:t>
            </a:r>
            <a:r>
              <a:rPr dirty="0" sz="2400" spc="-50">
                <a:latin typeface="Arial"/>
                <a:cs typeface="Arial"/>
              </a:rPr>
              <a:t>f</a:t>
            </a:r>
            <a:r>
              <a:rPr dirty="0" sz="2400" spc="-130">
                <a:latin typeface="Arial"/>
                <a:cs typeface="Arial"/>
              </a:rPr>
              <a:t>a</a:t>
            </a:r>
            <a:r>
              <a:rPr dirty="0" sz="2400" spc="-125">
                <a:latin typeface="Arial"/>
                <a:cs typeface="Arial"/>
              </a:rPr>
              <a:t>d</a:t>
            </a:r>
            <a:r>
              <a:rPr dirty="0" sz="2400" spc="-155">
                <a:latin typeface="Arial"/>
                <a:cs typeface="Arial"/>
              </a:rPr>
              <a:t>e</a:t>
            </a:r>
            <a:r>
              <a:rPr dirty="0" sz="2400" spc="-120">
                <a:latin typeface="Arial"/>
                <a:cs typeface="Arial"/>
              </a:rPr>
              <a:t>y</a:t>
            </a:r>
            <a:r>
              <a:rPr dirty="0" sz="2400" spc="-30">
                <a:latin typeface="Arial"/>
                <a:cs typeface="Arial"/>
              </a:rPr>
              <a:t>l</a:t>
            </a:r>
            <a:r>
              <a:rPr dirty="0" sz="2400" spc="-10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75">
                <a:latin typeface="Arial"/>
                <a:cs typeface="Arial"/>
              </a:rPr>
              <a:t>bu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45">
                <a:latin typeface="Arial"/>
                <a:cs typeface="Arial"/>
              </a:rPr>
              <a:t>y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40">
                <a:latin typeface="Arial"/>
                <a:cs typeface="Arial"/>
              </a:rPr>
              <a:t>ni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373" y="1066508"/>
            <a:ext cx="8489315" cy="1428115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2400" spc="-90">
                <a:latin typeface="Arial"/>
                <a:cs typeface="Arial"/>
              </a:rPr>
              <a:t>dönemde;</a:t>
            </a:r>
            <a:endParaRPr sz="2400">
              <a:latin typeface="Arial"/>
              <a:cs typeface="Arial"/>
            </a:endParaRPr>
          </a:p>
          <a:p>
            <a:pPr marL="469900" marR="5080" indent="-343535">
              <a:lnSpc>
                <a:spcPct val="1139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  <a:tab pos="1531620" algn="l"/>
                <a:tab pos="3372485" algn="l"/>
                <a:tab pos="4460875" algn="l"/>
                <a:tab pos="5495290" algn="l"/>
                <a:tab pos="7264400" algn="l"/>
              </a:tabLst>
            </a:pPr>
            <a:r>
              <a:rPr dirty="0" sz="2400" spc="-20">
                <a:latin typeface="Arial"/>
                <a:cs typeface="Arial"/>
              </a:rPr>
              <a:t>i</a:t>
            </a:r>
            <a:r>
              <a:rPr dirty="0" sz="2400" spc="-50">
                <a:latin typeface="Arial"/>
                <a:cs typeface="Arial"/>
              </a:rPr>
              <a:t>n</a:t>
            </a:r>
            <a:r>
              <a:rPr dirty="0" sz="2400" spc="-270">
                <a:latin typeface="Arial"/>
                <a:cs typeface="Arial"/>
              </a:rPr>
              <a:t>ş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215">
                <a:latin typeface="Arial"/>
                <a:cs typeface="Arial"/>
              </a:rPr>
              <a:t>a</a:t>
            </a:r>
            <a:r>
              <a:rPr dirty="0" sz="2400" spc="13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50">
                <a:latin typeface="Arial"/>
                <a:cs typeface="Arial"/>
              </a:rPr>
              <a:t>p</a:t>
            </a:r>
            <a:r>
              <a:rPr dirty="0" sz="2400" spc="-70">
                <a:latin typeface="Arial"/>
                <a:cs typeface="Arial"/>
              </a:rPr>
              <a:t>r</a:t>
            </a:r>
            <a:r>
              <a:rPr dirty="0" sz="2400" spc="-75">
                <a:latin typeface="Arial"/>
                <a:cs typeface="Arial"/>
              </a:rPr>
              <a:t>o</a:t>
            </a:r>
            <a:r>
              <a:rPr dirty="0" sz="2400" spc="20">
                <a:latin typeface="Arial"/>
                <a:cs typeface="Arial"/>
              </a:rPr>
              <a:t>j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l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ri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 spc="-70">
                <a:latin typeface="Arial"/>
                <a:cs typeface="Arial"/>
              </a:rPr>
              <a:t>d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55">
                <a:latin typeface="Arial"/>
                <a:cs typeface="Arial"/>
              </a:rPr>
              <a:t>k</a:t>
            </a:r>
            <a:r>
              <a:rPr dirty="0" sz="2400" spc="-15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14">
                <a:latin typeface="Arial"/>
                <a:cs typeface="Arial"/>
              </a:rPr>
              <a:t>de</a:t>
            </a:r>
            <a:r>
              <a:rPr dirty="0" sz="2400" spc="-225">
                <a:latin typeface="Arial"/>
                <a:cs typeface="Arial"/>
              </a:rPr>
              <a:t>ğ</a:t>
            </a:r>
            <a:r>
              <a:rPr dirty="0" sz="2400" spc="-150">
                <a:latin typeface="Arial"/>
                <a:cs typeface="Arial"/>
              </a:rPr>
              <a:t>e</a:t>
            </a:r>
            <a:r>
              <a:rPr dirty="0" sz="2400" spc="3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55">
                <a:latin typeface="Arial"/>
                <a:cs typeface="Arial"/>
              </a:rPr>
              <a:t>y</a:t>
            </a:r>
            <a:r>
              <a:rPr dirty="0" sz="2400" spc="-120">
                <a:latin typeface="Arial"/>
                <a:cs typeface="Arial"/>
              </a:rPr>
              <a:t>a</a:t>
            </a:r>
            <a:r>
              <a:rPr dirty="0" sz="2400" spc="-125">
                <a:latin typeface="Arial"/>
                <a:cs typeface="Arial"/>
              </a:rPr>
              <a:t>r</a:t>
            </a:r>
            <a:r>
              <a:rPr dirty="0" sz="2400" spc="-145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-229">
                <a:latin typeface="Arial"/>
                <a:cs typeface="Arial"/>
              </a:rPr>
              <a:t>a</a:t>
            </a:r>
            <a:r>
              <a:rPr dirty="0" sz="2400" spc="-160">
                <a:latin typeface="Arial"/>
                <a:cs typeface="Arial"/>
              </a:rPr>
              <a:t>y</a:t>
            </a:r>
            <a:r>
              <a:rPr dirty="0" sz="2400" spc="-130">
                <a:latin typeface="Arial"/>
                <a:cs typeface="Arial"/>
              </a:rPr>
              <a:t>an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270">
                <a:latin typeface="Arial"/>
                <a:cs typeface="Arial"/>
              </a:rPr>
              <a:t>ş</a:t>
            </a:r>
            <a:r>
              <a:rPr dirty="0" sz="2400" spc="-40">
                <a:latin typeface="Arial"/>
                <a:cs typeface="Arial"/>
              </a:rPr>
              <a:t>l</a:t>
            </a:r>
            <a:r>
              <a:rPr dirty="0" sz="2400" spc="-95">
                <a:latin typeface="Arial"/>
                <a:cs typeface="Arial"/>
              </a:rPr>
              <a:t>e</a:t>
            </a:r>
            <a:r>
              <a:rPr dirty="0" sz="2400" spc="-55">
                <a:latin typeface="Arial"/>
                <a:cs typeface="Arial"/>
              </a:rPr>
              <a:t>m</a:t>
            </a:r>
            <a:r>
              <a:rPr dirty="0" sz="2400" spc="-20">
                <a:latin typeface="Arial"/>
                <a:cs typeface="Arial"/>
              </a:rPr>
              <a:t>l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 spc="30">
                <a:latin typeface="Arial"/>
                <a:cs typeface="Arial"/>
              </a:rPr>
              <a:t>r</a:t>
            </a:r>
            <a:r>
              <a:rPr dirty="0" sz="2400" spc="-25">
                <a:latin typeface="Arial"/>
                <a:cs typeface="Arial"/>
              </a:rPr>
              <a:t>in  </a:t>
            </a:r>
            <a:r>
              <a:rPr dirty="0" sz="2400" spc="-95">
                <a:latin typeface="Arial"/>
                <a:cs typeface="Arial"/>
              </a:rPr>
              <a:t>kaldırıldığı </a:t>
            </a:r>
            <a:r>
              <a:rPr dirty="0" sz="2400" spc="-110">
                <a:latin typeface="Arial"/>
                <a:cs typeface="Arial"/>
              </a:rPr>
              <a:t>“</a:t>
            </a:r>
            <a:r>
              <a:rPr dirty="0" sz="2400" spc="-110" b="1">
                <a:solidFill>
                  <a:srgbClr val="FF0000"/>
                </a:solidFill>
                <a:latin typeface="Arial"/>
                <a:cs typeface="Arial"/>
              </a:rPr>
              <a:t>yalın</a:t>
            </a:r>
            <a:r>
              <a:rPr dirty="0" sz="2400" spc="-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35" b="1">
                <a:solidFill>
                  <a:srgbClr val="FF0000"/>
                </a:solidFill>
                <a:latin typeface="Arial"/>
                <a:cs typeface="Arial"/>
              </a:rPr>
              <a:t>inşaat</a:t>
            </a:r>
            <a:r>
              <a:rPr dirty="0" sz="2400" spc="-135">
                <a:latin typeface="Arial"/>
                <a:cs typeface="Arial"/>
              </a:rPr>
              <a:t>”,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39759" y="2499753"/>
            <a:ext cx="4631982" cy="2502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6104" y="2448273"/>
            <a:ext cx="4543564" cy="2636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1951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87140" y="40589"/>
            <a:ext cx="9213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5"/>
              <a:t>G</a:t>
            </a:r>
            <a:r>
              <a:rPr dirty="0" spc="-45"/>
              <a:t>İ</a:t>
            </a:r>
            <a:r>
              <a:rPr dirty="0" spc="-395"/>
              <a:t>R</a:t>
            </a:r>
            <a:r>
              <a:rPr dirty="0" spc="-160"/>
              <a:t>İ</a:t>
            </a:r>
            <a:r>
              <a:rPr dirty="0" spc="-625"/>
              <a:t>Ş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473" y="724369"/>
            <a:ext cx="8834120" cy="2186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8255" indent="-342900">
              <a:lnSpc>
                <a:spcPct val="114199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 sz="2400" spc="-100">
                <a:latin typeface="Arial"/>
                <a:cs typeface="Arial"/>
              </a:rPr>
              <a:t>Bilgi </a:t>
            </a:r>
            <a:r>
              <a:rPr dirty="0" sz="2400" spc="-80">
                <a:latin typeface="Arial"/>
                <a:cs typeface="Arial"/>
              </a:rPr>
              <a:t>Teknolojilerinin </a:t>
            </a:r>
            <a:r>
              <a:rPr dirty="0" sz="2400" spc="-150">
                <a:latin typeface="Arial"/>
                <a:cs typeface="Arial"/>
              </a:rPr>
              <a:t>sağladığı </a:t>
            </a:r>
            <a:r>
              <a:rPr dirty="0" sz="2400" spc="-95">
                <a:latin typeface="Arial"/>
                <a:cs typeface="Arial"/>
              </a:rPr>
              <a:t>imkânlardan </a:t>
            </a:r>
            <a:r>
              <a:rPr dirty="0" sz="2400" spc="-80">
                <a:latin typeface="Arial"/>
                <a:cs typeface="Arial"/>
              </a:rPr>
              <a:t>istifadeyle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95">
                <a:latin typeface="Arial"/>
                <a:cs typeface="Arial"/>
              </a:rPr>
              <a:t>yeni  </a:t>
            </a:r>
            <a:r>
              <a:rPr dirty="0" sz="2400" spc="-90">
                <a:latin typeface="Arial"/>
                <a:cs typeface="Arial"/>
              </a:rPr>
              <a:t>dönemde;</a:t>
            </a:r>
            <a:endParaRPr sz="2400">
              <a:latin typeface="Arial"/>
              <a:cs typeface="Arial"/>
            </a:endParaRPr>
          </a:p>
          <a:p>
            <a:pPr algn="just" lvl="1" marL="812800" marR="5080" indent="-343535">
              <a:lnSpc>
                <a:spcPct val="113900"/>
              </a:lnSpc>
              <a:spcBef>
                <a:spcPts val="600"/>
              </a:spcBef>
              <a:buChar char="•"/>
              <a:tabLst>
                <a:tab pos="812800" algn="l"/>
              </a:tabLst>
            </a:pPr>
            <a:r>
              <a:rPr dirty="0" sz="2400" spc="-100">
                <a:latin typeface="Arial"/>
                <a:cs typeface="Arial"/>
              </a:rPr>
              <a:t>inşaat </a:t>
            </a:r>
            <a:r>
              <a:rPr dirty="0" sz="2400" spc="-125">
                <a:latin typeface="Arial"/>
                <a:cs typeface="Arial"/>
              </a:rPr>
              <a:t>yapım </a:t>
            </a:r>
            <a:r>
              <a:rPr dirty="0" sz="2400" spc="-95">
                <a:latin typeface="Arial"/>
                <a:cs typeface="Arial"/>
              </a:rPr>
              <a:t>sürecinin </a:t>
            </a:r>
            <a:r>
              <a:rPr dirty="0" sz="2400" spc="-100">
                <a:latin typeface="Arial"/>
                <a:cs typeface="Arial"/>
              </a:rPr>
              <a:t>kısaltıldığı </a:t>
            </a:r>
            <a:r>
              <a:rPr dirty="0" sz="2400" spc="-145">
                <a:latin typeface="Arial"/>
                <a:cs typeface="Arial"/>
              </a:rPr>
              <a:t>“</a:t>
            </a:r>
            <a:r>
              <a:rPr dirty="0" sz="2400" spc="-145" b="1">
                <a:solidFill>
                  <a:srgbClr val="FF0000"/>
                </a:solidFill>
                <a:latin typeface="Arial"/>
                <a:cs typeface="Arial"/>
              </a:rPr>
              <a:t>çevik </a:t>
            </a:r>
            <a:r>
              <a:rPr dirty="0" sz="2400" spc="-95" b="1">
                <a:solidFill>
                  <a:srgbClr val="FF0000"/>
                </a:solidFill>
                <a:latin typeface="Arial"/>
                <a:cs typeface="Arial"/>
              </a:rPr>
              <a:t>imalat</a:t>
            </a:r>
            <a:r>
              <a:rPr dirty="0" sz="2400" spc="-95">
                <a:latin typeface="Arial"/>
                <a:cs typeface="Arial"/>
              </a:rPr>
              <a:t>”, </a:t>
            </a:r>
            <a:r>
              <a:rPr dirty="0" sz="2400" spc="-60">
                <a:latin typeface="Arial"/>
                <a:cs typeface="Arial"/>
              </a:rPr>
              <a:t>farklı  </a:t>
            </a:r>
            <a:r>
              <a:rPr dirty="0" sz="2400" spc="-50">
                <a:latin typeface="Arial"/>
                <a:cs typeface="Arial"/>
              </a:rPr>
              <a:t>disiplinlerin </a:t>
            </a:r>
            <a:r>
              <a:rPr dirty="0" sz="2400" spc="-135">
                <a:latin typeface="Arial"/>
                <a:cs typeface="Arial"/>
              </a:rPr>
              <a:t>aynı </a:t>
            </a:r>
            <a:r>
              <a:rPr dirty="0" sz="2400" spc="-130">
                <a:latin typeface="Arial"/>
                <a:cs typeface="Arial"/>
              </a:rPr>
              <a:t>anda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140">
                <a:latin typeface="Arial"/>
                <a:cs typeface="Arial"/>
              </a:rPr>
              <a:t>arada </a:t>
            </a:r>
            <a:r>
              <a:rPr dirty="0" sz="2400" spc="-85">
                <a:latin typeface="Arial"/>
                <a:cs typeface="Arial"/>
              </a:rPr>
              <a:t>faaliyet </a:t>
            </a:r>
            <a:r>
              <a:rPr dirty="0" sz="2400" spc="-90">
                <a:latin typeface="Arial"/>
                <a:cs typeface="Arial"/>
              </a:rPr>
              <a:t>gösterdiği </a:t>
            </a:r>
            <a:r>
              <a:rPr dirty="0" sz="2400" spc="-155">
                <a:latin typeface="Arial"/>
                <a:cs typeface="Arial"/>
              </a:rPr>
              <a:t>“</a:t>
            </a:r>
            <a:r>
              <a:rPr dirty="0" sz="2400" spc="-155" b="1">
                <a:solidFill>
                  <a:srgbClr val="FF0000"/>
                </a:solidFill>
                <a:latin typeface="Arial"/>
                <a:cs typeface="Arial"/>
              </a:rPr>
              <a:t>eşzamanlı  </a:t>
            </a:r>
            <a:r>
              <a:rPr dirty="0" sz="2400" spc="-150" b="1">
                <a:solidFill>
                  <a:srgbClr val="FF0000"/>
                </a:solidFill>
                <a:latin typeface="Arial"/>
                <a:cs typeface="Arial"/>
              </a:rPr>
              <a:t>mühendislik</a:t>
            </a:r>
            <a:r>
              <a:rPr dirty="0" sz="2400" spc="-150">
                <a:latin typeface="Arial"/>
                <a:cs typeface="Arial"/>
              </a:rPr>
              <a:t>”,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40" y="40589"/>
            <a:ext cx="9213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5"/>
              <a:t>G</a:t>
            </a:r>
            <a:r>
              <a:rPr dirty="0" spc="-45"/>
              <a:t>İ</a:t>
            </a:r>
            <a:r>
              <a:rPr dirty="0" spc="-395"/>
              <a:t>R</a:t>
            </a:r>
            <a:r>
              <a:rPr dirty="0" spc="-160"/>
              <a:t>İ</a:t>
            </a:r>
            <a:r>
              <a:rPr dirty="0" spc="-625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724369"/>
            <a:ext cx="6043295" cy="861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14199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1109980" algn="l"/>
                <a:tab pos="3201670" algn="l"/>
                <a:tab pos="4498340" algn="l"/>
              </a:tabLst>
            </a:pPr>
            <a:r>
              <a:rPr dirty="0" sz="2400" spc="-305">
                <a:latin typeface="Arial"/>
                <a:cs typeface="Arial"/>
              </a:rPr>
              <a:t>B</a:t>
            </a:r>
            <a:r>
              <a:rPr dirty="0" sz="2400" spc="-40">
                <a:latin typeface="Arial"/>
                <a:cs typeface="Arial"/>
              </a:rPr>
              <a:t>il</a:t>
            </a:r>
            <a:r>
              <a:rPr dirty="0" sz="2400" spc="-12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i	</a:t>
            </a:r>
            <a:r>
              <a:rPr dirty="0" sz="2400" spc="-25">
                <a:latin typeface="Arial"/>
                <a:cs typeface="Arial"/>
              </a:rPr>
              <a:t>t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75">
                <a:latin typeface="Arial"/>
                <a:cs typeface="Arial"/>
              </a:rPr>
              <a:t>kno</a:t>
            </a:r>
            <a:r>
              <a:rPr dirty="0" sz="2400" spc="-40">
                <a:latin typeface="Arial"/>
                <a:cs typeface="Arial"/>
              </a:rPr>
              <a:t>l</a:t>
            </a:r>
            <a:r>
              <a:rPr dirty="0" sz="2400" spc="-35">
                <a:latin typeface="Arial"/>
                <a:cs typeface="Arial"/>
              </a:rPr>
              <a:t>oj</a:t>
            </a:r>
            <a:r>
              <a:rPr dirty="0" sz="2400" spc="10">
                <a:latin typeface="Arial"/>
                <a:cs typeface="Arial"/>
              </a:rPr>
              <a:t>il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r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40">
                <a:latin typeface="Arial"/>
                <a:cs typeface="Arial"/>
              </a:rPr>
              <a:t>ni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20">
                <a:latin typeface="Arial"/>
                <a:cs typeface="Arial"/>
              </a:rPr>
              <a:t>s</a:t>
            </a:r>
            <a:r>
              <a:rPr dirty="0" sz="2400" spc="-240">
                <a:latin typeface="Arial"/>
                <a:cs typeface="Arial"/>
              </a:rPr>
              <a:t>a</a:t>
            </a:r>
            <a:r>
              <a:rPr dirty="0" sz="2400" spc="-140">
                <a:latin typeface="Arial"/>
                <a:cs typeface="Arial"/>
              </a:rPr>
              <a:t>ğ</a:t>
            </a:r>
            <a:r>
              <a:rPr dirty="0" sz="2400" spc="-55">
                <a:latin typeface="Arial"/>
                <a:cs typeface="Arial"/>
              </a:rPr>
              <a:t>l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80">
                <a:latin typeface="Arial"/>
                <a:cs typeface="Arial"/>
              </a:rPr>
              <a:t>d</a:t>
            </a:r>
            <a:r>
              <a:rPr dirty="0" sz="2400" spc="-170">
                <a:latin typeface="Arial"/>
                <a:cs typeface="Arial"/>
              </a:rPr>
              <a:t>ığ</a:t>
            </a:r>
            <a:r>
              <a:rPr dirty="0" sz="2400" spc="-110">
                <a:latin typeface="Arial"/>
                <a:cs typeface="Arial"/>
              </a:rPr>
              <a:t>ı</a:t>
            </a:r>
            <a:r>
              <a:rPr dirty="0" sz="2400">
                <a:latin typeface="Arial"/>
                <a:cs typeface="Arial"/>
              </a:rPr>
              <a:t>	i</a:t>
            </a: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-155">
                <a:latin typeface="Arial"/>
                <a:cs typeface="Arial"/>
              </a:rPr>
              <a:t>k</a:t>
            </a:r>
            <a:r>
              <a:rPr dirty="0" sz="2400" spc="-130">
                <a:latin typeface="Arial"/>
                <a:cs typeface="Arial"/>
              </a:rPr>
              <a:t>ân</a:t>
            </a:r>
            <a:r>
              <a:rPr dirty="0" sz="2400" spc="-55">
                <a:latin typeface="Arial"/>
                <a:cs typeface="Arial"/>
              </a:rPr>
              <a:t>la</a:t>
            </a:r>
            <a:r>
              <a:rPr dirty="0" sz="2400" spc="-95">
                <a:latin typeface="Arial"/>
                <a:cs typeface="Arial"/>
              </a:rPr>
              <a:t>r</a:t>
            </a:r>
            <a:r>
              <a:rPr dirty="0" sz="2400" spc="-75">
                <a:latin typeface="Arial"/>
                <a:cs typeface="Arial"/>
              </a:rPr>
              <a:t>d</a:t>
            </a:r>
            <a:r>
              <a:rPr dirty="0" sz="2400" spc="-100">
                <a:latin typeface="Arial"/>
                <a:cs typeface="Arial"/>
              </a:rPr>
              <a:t>an  </a:t>
            </a:r>
            <a:r>
              <a:rPr dirty="0" sz="2400" spc="-90">
                <a:latin typeface="Arial"/>
                <a:cs typeface="Arial"/>
              </a:rPr>
              <a:t>dönemde;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4921" y="776185"/>
            <a:ext cx="25787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3045" algn="l"/>
                <a:tab pos="2052320" algn="l"/>
              </a:tabLst>
            </a:pP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229">
                <a:latin typeface="Arial"/>
                <a:cs typeface="Arial"/>
              </a:rPr>
              <a:t>s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40">
                <a:latin typeface="Arial"/>
                <a:cs typeface="Arial"/>
              </a:rPr>
              <a:t>i</a:t>
            </a:r>
            <a:r>
              <a:rPr dirty="0" sz="2400" spc="-50">
                <a:latin typeface="Arial"/>
                <a:cs typeface="Arial"/>
              </a:rPr>
              <a:t>f</a:t>
            </a:r>
            <a:r>
              <a:rPr dirty="0" sz="2400" spc="-130">
                <a:latin typeface="Arial"/>
                <a:cs typeface="Arial"/>
              </a:rPr>
              <a:t>a</a:t>
            </a:r>
            <a:r>
              <a:rPr dirty="0" sz="2400" spc="-125">
                <a:latin typeface="Arial"/>
                <a:cs typeface="Arial"/>
              </a:rPr>
              <a:t>d</a:t>
            </a:r>
            <a:r>
              <a:rPr dirty="0" sz="2400" spc="-155">
                <a:latin typeface="Arial"/>
                <a:cs typeface="Arial"/>
              </a:rPr>
              <a:t>e</a:t>
            </a:r>
            <a:r>
              <a:rPr dirty="0" sz="2400" spc="-120">
                <a:latin typeface="Arial"/>
                <a:cs typeface="Arial"/>
              </a:rPr>
              <a:t>y</a:t>
            </a:r>
            <a:r>
              <a:rPr dirty="0" sz="2400" spc="-30">
                <a:latin typeface="Arial"/>
                <a:cs typeface="Arial"/>
              </a:rPr>
              <a:t>l</a:t>
            </a:r>
            <a:r>
              <a:rPr dirty="0" sz="2400" spc="-10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75">
                <a:latin typeface="Arial"/>
                <a:cs typeface="Arial"/>
              </a:rPr>
              <a:t>bu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50">
                <a:latin typeface="Arial"/>
                <a:cs typeface="Arial"/>
              </a:rPr>
              <a:t>y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40">
                <a:latin typeface="Arial"/>
                <a:cs typeface="Arial"/>
              </a:rPr>
              <a:t>ni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673" y="1635874"/>
            <a:ext cx="8377555" cy="1275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5600" marR="5080" indent="-343535">
              <a:lnSpc>
                <a:spcPct val="113999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dirty="0" sz="2400" spc="-110">
                <a:latin typeface="Arial"/>
                <a:cs typeface="Arial"/>
              </a:rPr>
              <a:t>kaynakların </a:t>
            </a:r>
            <a:r>
              <a:rPr dirty="0" sz="2400" spc="-45">
                <a:latin typeface="Arial"/>
                <a:cs typeface="Arial"/>
              </a:rPr>
              <a:t>etkin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50">
                <a:latin typeface="Arial"/>
                <a:cs typeface="Arial"/>
              </a:rPr>
              <a:t>verimli </a:t>
            </a:r>
            <a:r>
              <a:rPr dirty="0" sz="2400" spc="-90">
                <a:latin typeface="Arial"/>
                <a:cs typeface="Arial"/>
              </a:rPr>
              <a:t>kullanıldığı </a:t>
            </a:r>
            <a:r>
              <a:rPr dirty="0" sz="2400" spc="-114">
                <a:latin typeface="Arial"/>
                <a:cs typeface="Arial"/>
              </a:rPr>
              <a:t>“</a:t>
            </a:r>
            <a:r>
              <a:rPr dirty="0" sz="2400" spc="-114" b="1">
                <a:solidFill>
                  <a:srgbClr val="FF0000"/>
                </a:solidFill>
                <a:latin typeface="Arial"/>
                <a:cs typeface="Arial"/>
              </a:rPr>
              <a:t>sürdürülebilirlik</a:t>
            </a:r>
            <a:r>
              <a:rPr dirty="0" sz="2400" spc="-114">
                <a:latin typeface="Arial"/>
                <a:cs typeface="Arial"/>
              </a:rPr>
              <a:t>”</a:t>
            </a:r>
            <a:r>
              <a:rPr dirty="0" sz="2400" spc="434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ve  </a:t>
            </a:r>
            <a:r>
              <a:rPr dirty="0" sz="2400" spc="-120">
                <a:latin typeface="Arial"/>
                <a:cs typeface="Arial"/>
              </a:rPr>
              <a:t>insan </a:t>
            </a:r>
            <a:r>
              <a:rPr dirty="0" sz="2400" spc="-105">
                <a:latin typeface="Arial"/>
                <a:cs typeface="Arial"/>
              </a:rPr>
              <a:t>hayatının önemsendiği “</a:t>
            </a:r>
            <a:r>
              <a:rPr dirty="0" sz="2400" spc="-105" b="1">
                <a:solidFill>
                  <a:srgbClr val="FF0000"/>
                </a:solidFill>
                <a:latin typeface="Arial"/>
                <a:cs typeface="Arial"/>
              </a:rPr>
              <a:t>İş </a:t>
            </a:r>
            <a:r>
              <a:rPr dirty="0" sz="2400" spc="-220" b="1">
                <a:solidFill>
                  <a:srgbClr val="FF0000"/>
                </a:solidFill>
                <a:latin typeface="Arial"/>
                <a:cs typeface="Arial"/>
              </a:rPr>
              <a:t>Sağlığı 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Güvenliği</a:t>
            </a:r>
            <a:r>
              <a:rPr dirty="0" sz="2400" spc="-180" b="1">
                <a:latin typeface="Arial"/>
                <a:cs typeface="Arial"/>
              </a:rPr>
              <a:t>” </a:t>
            </a:r>
            <a:r>
              <a:rPr dirty="0" sz="2400" spc="-75">
                <a:latin typeface="Arial"/>
                <a:cs typeface="Arial"/>
              </a:rPr>
              <a:t>ön </a:t>
            </a:r>
            <a:r>
              <a:rPr dirty="0" sz="2400" spc="-100">
                <a:latin typeface="Arial"/>
                <a:cs typeface="Arial"/>
              </a:rPr>
              <a:t>plana  </a:t>
            </a:r>
            <a:r>
              <a:rPr dirty="0" sz="2400" spc="-145">
                <a:latin typeface="Arial"/>
                <a:cs typeface="Arial"/>
              </a:rPr>
              <a:t>çıkan </a:t>
            </a:r>
            <a:r>
              <a:rPr dirty="0" sz="2400" spc="-110">
                <a:latin typeface="Arial"/>
                <a:cs typeface="Arial"/>
              </a:rPr>
              <a:t>kavramlar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olacaktır.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55972" y="2553754"/>
            <a:ext cx="3384372" cy="2538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458" y="40589"/>
            <a:ext cx="40601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5"/>
              <a:t>TOPLUMSAL</a:t>
            </a:r>
            <a:r>
              <a:rPr dirty="0" spc="-250"/>
              <a:t> </a:t>
            </a:r>
            <a:r>
              <a:rPr dirty="0" spc="-254"/>
              <a:t>DÖNÜŞÜM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168" y="929246"/>
            <a:ext cx="8833485" cy="3342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14199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105">
                <a:latin typeface="Arial"/>
                <a:cs typeface="Arial"/>
              </a:rPr>
              <a:t>20. </a:t>
            </a:r>
            <a:r>
              <a:rPr dirty="0" sz="2400" spc="-114">
                <a:latin typeface="Arial"/>
                <a:cs typeface="Arial"/>
              </a:rPr>
              <a:t>yüzyılın </a:t>
            </a:r>
            <a:r>
              <a:rPr dirty="0" sz="2400" spc="-65">
                <a:latin typeface="Arial"/>
                <a:cs typeface="Arial"/>
              </a:rPr>
              <a:t>ikinci </a:t>
            </a:r>
            <a:r>
              <a:rPr dirty="0" sz="2400" spc="-125">
                <a:latin typeface="Arial"/>
                <a:cs typeface="Arial"/>
              </a:rPr>
              <a:t>yarısından </a:t>
            </a:r>
            <a:r>
              <a:rPr dirty="0" sz="2400" spc="-45">
                <a:latin typeface="Arial"/>
                <a:cs typeface="Arial"/>
              </a:rPr>
              <a:t>itibaren </a:t>
            </a:r>
            <a:r>
              <a:rPr dirty="0" sz="2400" spc="-70">
                <a:latin typeface="Arial"/>
                <a:cs typeface="Arial"/>
              </a:rPr>
              <a:t>etkisi </a:t>
            </a:r>
            <a:r>
              <a:rPr dirty="0" sz="2400" spc="-95">
                <a:latin typeface="Arial"/>
                <a:cs typeface="Arial"/>
              </a:rPr>
              <a:t>artarak </a:t>
            </a:r>
            <a:r>
              <a:rPr dirty="0" sz="2400" spc="-130">
                <a:latin typeface="Arial"/>
                <a:cs typeface="Arial"/>
              </a:rPr>
              <a:t>devam </a:t>
            </a:r>
            <a:r>
              <a:rPr dirty="0" sz="2400" spc="-110">
                <a:latin typeface="Arial"/>
                <a:cs typeface="Arial"/>
              </a:rPr>
              <a:t>eden </a:t>
            </a:r>
            <a:r>
              <a:rPr dirty="0" sz="2400" spc="-114">
                <a:latin typeface="Arial"/>
                <a:cs typeface="Arial"/>
              </a:rPr>
              <a:t>hızlı 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110">
                <a:latin typeface="Arial"/>
                <a:cs typeface="Arial"/>
              </a:rPr>
              <a:t>değişim</a:t>
            </a:r>
            <a:r>
              <a:rPr dirty="0" sz="2400" spc="-20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süreci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45"/>
              </a:spcBef>
              <a:buClr>
                <a:srgbClr val="000000"/>
              </a:buClr>
              <a:buChar char="•"/>
              <a:tabLst>
                <a:tab pos="188595" algn="l"/>
                <a:tab pos="2876550" algn="l"/>
              </a:tabLst>
            </a:pPr>
            <a:r>
              <a:rPr dirty="0" sz="2400" spc="-195">
                <a:solidFill>
                  <a:srgbClr val="C00000"/>
                </a:solidFill>
                <a:latin typeface="Arial"/>
                <a:cs typeface="Arial"/>
              </a:rPr>
              <a:t>Emek</a:t>
            </a:r>
            <a:r>
              <a:rPr dirty="0" sz="2400" spc="2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20">
                <a:solidFill>
                  <a:srgbClr val="C00000"/>
                </a:solidFill>
                <a:latin typeface="Arial"/>
                <a:cs typeface="Arial"/>
              </a:rPr>
              <a:t>yoğun</a:t>
            </a:r>
            <a:r>
              <a:rPr dirty="0" sz="2400" spc="30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faaliyet	</a:t>
            </a:r>
            <a:r>
              <a:rPr dirty="0" sz="2400" spc="-95">
                <a:latin typeface="Arial"/>
                <a:cs typeface="Arial"/>
              </a:rPr>
              <a:t>alanlarından </a:t>
            </a:r>
            <a:r>
              <a:rPr dirty="0" sz="2400" spc="-55">
                <a:solidFill>
                  <a:srgbClr val="C00000"/>
                </a:solidFill>
                <a:latin typeface="Arial"/>
                <a:cs typeface="Arial"/>
              </a:rPr>
              <a:t>bilgi </a:t>
            </a:r>
            <a:r>
              <a:rPr dirty="0" sz="2400" spc="-120">
                <a:solidFill>
                  <a:srgbClr val="C00000"/>
                </a:solidFill>
                <a:latin typeface="Arial"/>
                <a:cs typeface="Arial"/>
              </a:rPr>
              <a:t>yoğun </a:t>
            </a:r>
            <a:r>
              <a:rPr dirty="0" sz="2400" spc="-110">
                <a:latin typeface="Arial"/>
                <a:cs typeface="Arial"/>
              </a:rPr>
              <a:t>alanlara </a:t>
            </a:r>
            <a:r>
              <a:rPr dirty="0" sz="2400" spc="-80">
                <a:latin typeface="Arial"/>
                <a:cs typeface="Arial"/>
              </a:rPr>
              <a:t>doğru </a:t>
            </a:r>
            <a:r>
              <a:rPr dirty="0" sz="2400" spc="-140">
                <a:latin typeface="Arial"/>
                <a:cs typeface="Arial"/>
              </a:rPr>
              <a:t>yapısal  </a:t>
            </a:r>
            <a:r>
              <a:rPr dirty="0" sz="2400" spc="-25">
                <a:latin typeface="Arial"/>
                <a:cs typeface="Arial"/>
              </a:rPr>
              <a:t>bir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dönüşüm</a:t>
            </a:r>
            <a:endParaRPr sz="240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969"/>
              </a:spcBef>
            </a:pPr>
            <a:r>
              <a:rPr dirty="0" sz="3200" spc="-260" b="1">
                <a:solidFill>
                  <a:srgbClr val="002060"/>
                </a:solidFill>
                <a:latin typeface="Arial"/>
                <a:cs typeface="Arial"/>
              </a:rPr>
              <a:t>Tarım</a:t>
            </a:r>
            <a:r>
              <a:rPr dirty="0" sz="3200" spc="-175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3200" spc="-280" b="1">
                <a:solidFill>
                  <a:srgbClr val="002060"/>
                </a:solidFill>
                <a:latin typeface="Arial"/>
                <a:cs typeface="Arial"/>
              </a:rPr>
              <a:t>Toplumu</a:t>
            </a:r>
            <a:r>
              <a:rPr dirty="0" sz="3200" spc="-18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3200" spc="5370">
                <a:latin typeface="Wingdings"/>
                <a:cs typeface="Wingdings"/>
              </a:rPr>
              <a:t>€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 spc="-285" b="1">
                <a:solidFill>
                  <a:srgbClr val="002060"/>
                </a:solidFill>
                <a:latin typeface="Arial"/>
                <a:cs typeface="Arial"/>
              </a:rPr>
              <a:t>Sanayi</a:t>
            </a:r>
            <a:r>
              <a:rPr dirty="0" sz="3200" spc="-17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3200" spc="-280" b="1">
                <a:solidFill>
                  <a:srgbClr val="002060"/>
                </a:solidFill>
                <a:latin typeface="Arial"/>
                <a:cs typeface="Arial"/>
              </a:rPr>
              <a:t>Toplumu</a:t>
            </a:r>
            <a:r>
              <a:rPr dirty="0" sz="3200" spc="-18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3200" spc="5370">
                <a:latin typeface="Wingdings"/>
                <a:cs typeface="Wingdings"/>
              </a:rPr>
              <a:t>€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 spc="-254" b="1">
                <a:solidFill>
                  <a:srgbClr val="002060"/>
                </a:solidFill>
                <a:latin typeface="Arial"/>
                <a:cs typeface="Arial"/>
              </a:rPr>
              <a:t>Bilgi  </a:t>
            </a:r>
            <a:r>
              <a:rPr dirty="0" sz="3200" spc="-1605" b="1">
                <a:solidFill>
                  <a:srgbClr val="002060"/>
                </a:solidFill>
                <a:latin typeface="Arial"/>
                <a:cs typeface="Arial"/>
              </a:rPr>
              <a:t>Toplumu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50">
              <a:latin typeface="Arial"/>
              <a:cs typeface="Arial"/>
            </a:endParaRPr>
          </a:p>
          <a:p>
            <a:pPr algn="ctr" marL="184150">
              <a:lnSpc>
                <a:spcPct val="100000"/>
              </a:lnSpc>
            </a:pPr>
            <a:r>
              <a:rPr dirty="0" sz="2800" spc="-45" b="1">
                <a:latin typeface="Arial"/>
                <a:cs typeface="Arial"/>
              </a:rPr>
              <a:t>Temel </a:t>
            </a:r>
            <a:r>
              <a:rPr dirty="0" sz="2800" spc="-20" b="1">
                <a:latin typeface="Arial"/>
                <a:cs typeface="Arial"/>
              </a:rPr>
              <a:t>Tetikleyici </a:t>
            </a:r>
            <a:r>
              <a:rPr dirty="0" sz="2800" b="1">
                <a:latin typeface="Arial"/>
                <a:cs typeface="Arial"/>
              </a:rPr>
              <a:t>= </a:t>
            </a:r>
            <a:r>
              <a:rPr dirty="0" sz="2800" spc="-25" b="1">
                <a:latin typeface="Arial"/>
                <a:cs typeface="Arial"/>
              </a:rPr>
              <a:t>Teknolojik</a:t>
            </a:r>
            <a:r>
              <a:rPr dirty="0" sz="2800" spc="4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Değişim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41632" y="3651872"/>
            <a:ext cx="925176" cy="704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3331" y="3643063"/>
            <a:ext cx="695698" cy="1144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471" y="701789"/>
            <a:ext cx="7536815" cy="1616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260" b="1">
                <a:solidFill>
                  <a:srgbClr val="C00000"/>
                </a:solidFill>
                <a:latin typeface="Arial"/>
                <a:cs typeface="Arial"/>
              </a:rPr>
              <a:t>Tarım </a:t>
            </a:r>
            <a:r>
              <a:rPr dirty="0" sz="3200" spc="-265" b="1">
                <a:solidFill>
                  <a:srgbClr val="C00000"/>
                </a:solidFill>
                <a:latin typeface="Arial"/>
                <a:cs typeface="Arial"/>
              </a:rPr>
              <a:t>Toplumundan </a:t>
            </a:r>
            <a:r>
              <a:rPr dirty="0" sz="3200" spc="-290" b="1">
                <a:solidFill>
                  <a:srgbClr val="C00000"/>
                </a:solidFill>
                <a:latin typeface="Arial"/>
                <a:cs typeface="Arial"/>
              </a:rPr>
              <a:t>Sanayi </a:t>
            </a:r>
            <a:r>
              <a:rPr dirty="0" sz="3200" spc="-265" b="1">
                <a:solidFill>
                  <a:srgbClr val="C00000"/>
                </a:solidFill>
                <a:latin typeface="Arial"/>
                <a:cs typeface="Arial"/>
              </a:rPr>
              <a:t>Toplumuna</a:t>
            </a:r>
            <a:r>
              <a:rPr dirty="0" sz="3200" spc="1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200" spc="-340" b="1">
                <a:solidFill>
                  <a:srgbClr val="C00000"/>
                </a:solidFill>
                <a:latin typeface="Arial"/>
                <a:cs typeface="Arial"/>
              </a:rPr>
              <a:t>Geçiş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2400" spc="-65">
                <a:latin typeface="Arial"/>
                <a:cs typeface="Arial"/>
              </a:rPr>
              <a:t>II. </a:t>
            </a:r>
            <a:r>
              <a:rPr dirty="0" sz="2400" spc="-160">
                <a:latin typeface="Arial"/>
                <a:cs typeface="Arial"/>
              </a:rPr>
              <a:t>Dünya </a:t>
            </a:r>
            <a:r>
              <a:rPr dirty="0" sz="2400" spc="-204">
                <a:latin typeface="Arial"/>
                <a:cs typeface="Arial"/>
              </a:rPr>
              <a:t>savaşı</a:t>
            </a:r>
            <a:r>
              <a:rPr dirty="0" sz="2400" spc="-20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sonrası;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2400" spc="-110">
                <a:latin typeface="Arial"/>
                <a:cs typeface="Arial"/>
              </a:rPr>
              <a:t>Nüfus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patlaması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2400" spc="-155">
                <a:latin typeface="Arial"/>
                <a:cs typeface="Arial"/>
              </a:rPr>
              <a:t>Köyden </a:t>
            </a:r>
            <a:r>
              <a:rPr dirty="0" sz="2400" spc="-110">
                <a:latin typeface="Arial"/>
                <a:cs typeface="Arial"/>
              </a:rPr>
              <a:t>kente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göç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23341"/>
            <a:ext cx="9036685" cy="4246245"/>
            <a:chOff x="0" y="723341"/>
            <a:chExt cx="9036685" cy="4246245"/>
          </a:xfrm>
        </p:grpSpPr>
        <p:sp>
          <p:nvSpPr>
            <p:cNvPr id="4" name="object 4"/>
            <p:cNvSpPr/>
            <p:nvPr/>
          </p:nvSpPr>
          <p:spPr>
            <a:xfrm>
              <a:off x="0" y="2702154"/>
              <a:ext cx="2133600" cy="21716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76400" y="2945043"/>
              <a:ext cx="3044037" cy="20240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357812" y="1203604"/>
              <a:ext cx="2133600" cy="15513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429125" y="2209241"/>
              <a:ext cx="1471612" cy="23431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37906" y="723341"/>
              <a:ext cx="1398587" cy="16573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20267" y="2403703"/>
              <a:ext cx="1993900" cy="24002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17458" y="40589"/>
            <a:ext cx="40601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5"/>
              <a:t>TOPLUMSAL</a:t>
            </a:r>
            <a:r>
              <a:rPr dirty="0" spc="-250"/>
              <a:t> </a:t>
            </a:r>
            <a:r>
              <a:rPr dirty="0" spc="-254"/>
              <a:t>DÖNÜŞÜM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28114" y="4796033"/>
            <a:ext cx="26289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5">
                <a:latin typeface="Arial"/>
                <a:cs typeface="Arial"/>
              </a:rPr>
              <a:t>2</a:t>
            </a:r>
            <a:r>
              <a:rPr dirty="0" sz="1000">
                <a:latin typeface="Arial"/>
                <a:cs typeface="Arial"/>
              </a:rPr>
              <a:t>/</a:t>
            </a:r>
            <a:r>
              <a:rPr dirty="0" sz="1000" spc="-50">
                <a:latin typeface="Arial"/>
                <a:cs typeface="Arial"/>
              </a:rPr>
              <a:t>77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324" y="638986"/>
            <a:ext cx="4904740" cy="440372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400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dirty="0" sz="1800" spc="-195" b="1">
                <a:latin typeface="Arial"/>
                <a:cs typeface="Arial"/>
              </a:rPr>
              <a:t>GİRİŞ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300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dirty="0" sz="1800" spc="-229" b="1">
                <a:latin typeface="Arial"/>
                <a:cs typeface="Arial"/>
              </a:rPr>
              <a:t>TOPLUMSAL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spc="-145" b="1">
                <a:latin typeface="Arial"/>
                <a:cs typeface="Arial"/>
              </a:rPr>
              <a:t>DÖNÜŞÜM</a:t>
            </a:r>
            <a:endParaRPr sz="1800">
              <a:latin typeface="Arial"/>
              <a:cs typeface="Arial"/>
            </a:endParaRPr>
          </a:p>
          <a:p>
            <a:pPr lvl="1" marL="700405" indent="-231140">
              <a:lnSpc>
                <a:spcPct val="100000"/>
              </a:lnSpc>
              <a:spcBef>
                <a:spcPts val="305"/>
              </a:spcBef>
              <a:buFont typeface="Wingdings"/>
              <a:buChar char=""/>
              <a:tabLst>
                <a:tab pos="701040" algn="l"/>
              </a:tabLst>
            </a:pPr>
            <a:r>
              <a:rPr dirty="0" sz="1800" spc="-125">
                <a:latin typeface="Arial"/>
                <a:cs typeface="Arial"/>
              </a:rPr>
              <a:t>Tarım </a:t>
            </a:r>
            <a:r>
              <a:rPr dirty="0" sz="1800" spc="-90">
                <a:latin typeface="Arial"/>
                <a:cs typeface="Arial"/>
              </a:rPr>
              <a:t>Toplumundan </a:t>
            </a:r>
            <a:r>
              <a:rPr dirty="0" sz="1800" spc="-140">
                <a:latin typeface="Arial"/>
                <a:cs typeface="Arial"/>
              </a:rPr>
              <a:t>Sanayi </a:t>
            </a:r>
            <a:r>
              <a:rPr dirty="0" sz="1800" spc="-95">
                <a:latin typeface="Arial"/>
                <a:cs typeface="Arial"/>
              </a:rPr>
              <a:t>Toplumuna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45">
                <a:latin typeface="Arial"/>
                <a:cs typeface="Arial"/>
              </a:rPr>
              <a:t>Geçiş</a:t>
            </a:r>
            <a:endParaRPr sz="1800">
              <a:latin typeface="Arial"/>
              <a:cs typeface="Arial"/>
            </a:endParaRPr>
          </a:p>
          <a:p>
            <a:pPr lvl="1" marL="700405" indent="-231140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701040" algn="l"/>
              </a:tabLst>
            </a:pPr>
            <a:r>
              <a:rPr dirty="0" sz="1800" spc="-140">
                <a:latin typeface="Arial"/>
                <a:cs typeface="Arial"/>
              </a:rPr>
              <a:t>Sanayi </a:t>
            </a:r>
            <a:r>
              <a:rPr dirty="0" sz="1800" spc="-90">
                <a:latin typeface="Arial"/>
                <a:cs typeface="Arial"/>
              </a:rPr>
              <a:t>Toplumundan </a:t>
            </a:r>
            <a:r>
              <a:rPr dirty="0" sz="1800" spc="-70">
                <a:latin typeface="Arial"/>
                <a:cs typeface="Arial"/>
              </a:rPr>
              <a:t>Bilgi </a:t>
            </a:r>
            <a:r>
              <a:rPr dirty="0" sz="1800" spc="-95">
                <a:latin typeface="Arial"/>
                <a:cs typeface="Arial"/>
              </a:rPr>
              <a:t>Toplumuna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45">
                <a:latin typeface="Arial"/>
                <a:cs typeface="Arial"/>
              </a:rPr>
              <a:t>Geçiş</a:t>
            </a:r>
            <a:endParaRPr sz="1800">
              <a:latin typeface="Arial"/>
              <a:cs typeface="Arial"/>
            </a:endParaRPr>
          </a:p>
          <a:p>
            <a:pPr lvl="1" marL="700405" indent="-231140">
              <a:lnSpc>
                <a:spcPct val="100000"/>
              </a:lnSpc>
              <a:spcBef>
                <a:spcPts val="305"/>
              </a:spcBef>
              <a:buFont typeface="Wingdings"/>
              <a:buChar char=""/>
              <a:tabLst>
                <a:tab pos="701040" algn="l"/>
              </a:tabLst>
            </a:pPr>
            <a:r>
              <a:rPr dirty="0" sz="1800" spc="-75">
                <a:latin typeface="Arial"/>
                <a:cs typeface="Arial"/>
              </a:rPr>
              <a:t>Bilgi </a:t>
            </a:r>
            <a:r>
              <a:rPr dirty="0" sz="1800" spc="-95">
                <a:latin typeface="Arial"/>
                <a:cs typeface="Arial"/>
              </a:rPr>
              <a:t>Temelli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Ekonomi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300"/>
              </a:spcBef>
              <a:buSzPct val="94444"/>
              <a:buFont typeface="Wingdings"/>
              <a:buChar char=""/>
              <a:tabLst>
                <a:tab pos="243840" algn="l"/>
              </a:tabLst>
            </a:pPr>
            <a:r>
              <a:rPr dirty="0" sz="1800" spc="-235" b="1">
                <a:latin typeface="Arial"/>
                <a:cs typeface="Arial"/>
              </a:rPr>
              <a:t>TÜRK </a:t>
            </a:r>
            <a:r>
              <a:rPr dirty="0" sz="1800" spc="-215" b="1">
                <a:latin typeface="Arial"/>
                <a:cs typeface="Arial"/>
              </a:rPr>
              <a:t>İNŞAAT </a:t>
            </a:r>
            <a:r>
              <a:rPr dirty="0" sz="1800" spc="-225" b="1">
                <a:latin typeface="Arial"/>
                <a:cs typeface="Arial"/>
              </a:rPr>
              <a:t>SEKTÖRÜNÜN </a:t>
            </a:r>
            <a:r>
              <a:rPr dirty="0" sz="1800" spc="-275" b="1">
                <a:latin typeface="Arial"/>
                <a:cs typeface="Arial"/>
              </a:rPr>
              <a:t>GENEL</a:t>
            </a:r>
            <a:r>
              <a:rPr dirty="0" sz="1800" spc="-265" b="1">
                <a:latin typeface="Arial"/>
                <a:cs typeface="Arial"/>
              </a:rPr>
              <a:t> </a:t>
            </a:r>
            <a:r>
              <a:rPr dirty="0" sz="1800" spc="-130" b="1">
                <a:latin typeface="Arial"/>
                <a:cs typeface="Arial"/>
              </a:rPr>
              <a:t>DURUMU</a:t>
            </a:r>
            <a:endParaRPr sz="180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300"/>
              </a:spcBef>
              <a:buSzPct val="94444"/>
              <a:buFont typeface="Wingdings"/>
              <a:buChar char=""/>
              <a:tabLst>
                <a:tab pos="296545" algn="l"/>
              </a:tabLst>
            </a:pPr>
            <a:r>
              <a:rPr dirty="0" sz="1800" spc="-215" b="1">
                <a:latin typeface="Arial"/>
                <a:cs typeface="Arial"/>
              </a:rPr>
              <a:t>İNŞAAT </a:t>
            </a:r>
            <a:r>
              <a:rPr dirty="0" sz="1800" spc="-245" b="1">
                <a:latin typeface="Arial"/>
                <a:cs typeface="Arial"/>
              </a:rPr>
              <a:t>SEKTÖRÜNDE </a:t>
            </a:r>
            <a:r>
              <a:rPr dirty="0" sz="1800" spc="-195" b="1">
                <a:latin typeface="Arial"/>
                <a:cs typeface="Arial"/>
              </a:rPr>
              <a:t>BİLGİ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spc="-245" b="1">
                <a:latin typeface="Arial"/>
                <a:cs typeface="Arial"/>
              </a:rPr>
              <a:t>TEKNOLOJİLERİ</a:t>
            </a:r>
            <a:endParaRPr sz="1800">
              <a:latin typeface="Arial"/>
              <a:cs typeface="Arial"/>
            </a:endParaRPr>
          </a:p>
          <a:p>
            <a:pPr lvl="1" marL="700405" indent="-231140">
              <a:lnSpc>
                <a:spcPct val="100000"/>
              </a:lnSpc>
              <a:spcBef>
                <a:spcPts val="305"/>
              </a:spcBef>
              <a:buFont typeface="Wingdings"/>
              <a:buChar char=""/>
              <a:tabLst>
                <a:tab pos="701040" algn="l"/>
              </a:tabLst>
            </a:pPr>
            <a:r>
              <a:rPr dirty="0" sz="1800" spc="-60">
                <a:latin typeface="Arial"/>
                <a:cs typeface="Arial"/>
              </a:rPr>
              <a:t>Projelendirme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145">
                <a:latin typeface="Arial"/>
                <a:cs typeface="Arial"/>
              </a:rPr>
              <a:t>Aşaması</a:t>
            </a:r>
            <a:endParaRPr sz="1800">
              <a:latin typeface="Arial"/>
              <a:cs typeface="Arial"/>
            </a:endParaRPr>
          </a:p>
          <a:p>
            <a:pPr lvl="1" marL="700405" indent="-231140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701040" algn="l"/>
              </a:tabLst>
            </a:pPr>
            <a:r>
              <a:rPr dirty="0" sz="1800" spc="-70">
                <a:latin typeface="Arial"/>
                <a:cs typeface="Arial"/>
              </a:rPr>
              <a:t>İhale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145">
                <a:latin typeface="Arial"/>
                <a:cs typeface="Arial"/>
              </a:rPr>
              <a:t>Aşaması</a:t>
            </a:r>
            <a:endParaRPr sz="1800">
              <a:latin typeface="Arial"/>
              <a:cs typeface="Arial"/>
            </a:endParaRPr>
          </a:p>
          <a:p>
            <a:pPr lvl="1" marL="700405" indent="-231140">
              <a:lnSpc>
                <a:spcPct val="100000"/>
              </a:lnSpc>
              <a:spcBef>
                <a:spcPts val="309"/>
              </a:spcBef>
              <a:buFont typeface="Wingdings"/>
              <a:buChar char=""/>
              <a:tabLst>
                <a:tab pos="701040" algn="l"/>
              </a:tabLst>
            </a:pPr>
            <a:r>
              <a:rPr dirty="0" sz="1800" spc="-160">
                <a:latin typeface="Arial"/>
                <a:cs typeface="Arial"/>
              </a:rPr>
              <a:t>Yapım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145">
                <a:latin typeface="Arial"/>
                <a:cs typeface="Arial"/>
              </a:rPr>
              <a:t>Aşaması</a:t>
            </a:r>
            <a:endParaRPr sz="1800">
              <a:latin typeface="Arial"/>
              <a:cs typeface="Arial"/>
            </a:endParaRPr>
          </a:p>
          <a:p>
            <a:pPr lvl="1" marL="700405" indent="-231140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701040" algn="l"/>
              </a:tabLst>
            </a:pPr>
            <a:r>
              <a:rPr dirty="0" sz="1800" spc="-85">
                <a:latin typeface="Arial"/>
                <a:cs typeface="Arial"/>
              </a:rPr>
              <a:t>Kullanım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145">
                <a:latin typeface="Arial"/>
                <a:cs typeface="Arial"/>
              </a:rPr>
              <a:t>Aşaması</a:t>
            </a:r>
            <a:endParaRPr sz="1800">
              <a:latin typeface="Arial"/>
              <a:cs typeface="Arial"/>
            </a:endParaRPr>
          </a:p>
          <a:p>
            <a:pPr lvl="2" marL="1157605" indent="-231140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1158240" algn="l"/>
              </a:tabLst>
            </a:pPr>
            <a:r>
              <a:rPr dirty="0" sz="1800" spc="-105">
                <a:latin typeface="Arial"/>
                <a:cs typeface="Arial"/>
              </a:rPr>
              <a:t>Bina </a:t>
            </a:r>
            <a:r>
              <a:rPr dirty="0" sz="1800" spc="-180">
                <a:latin typeface="Arial"/>
                <a:cs typeface="Arial"/>
              </a:rPr>
              <a:t>Tesis </a:t>
            </a:r>
            <a:r>
              <a:rPr dirty="0" sz="1800" spc="-85">
                <a:latin typeface="Arial"/>
                <a:cs typeface="Arial"/>
              </a:rPr>
              <a:t>Yönetiminde </a:t>
            </a:r>
            <a:r>
              <a:rPr dirty="0" sz="1800" spc="-75">
                <a:latin typeface="Arial"/>
                <a:cs typeface="Arial"/>
              </a:rPr>
              <a:t>Bilgi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Teknolojileri</a:t>
            </a:r>
            <a:endParaRPr sz="1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305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dirty="0" sz="1800" spc="-245" b="1">
                <a:latin typeface="Arial"/>
                <a:cs typeface="Arial"/>
              </a:rPr>
              <a:t>SONUÇLAR </a:t>
            </a:r>
            <a:r>
              <a:rPr dirty="0" sz="1800" spc="-135" b="1">
                <a:latin typeface="Arial"/>
                <a:cs typeface="Arial"/>
              </a:rPr>
              <a:t>ve</a:t>
            </a:r>
            <a:r>
              <a:rPr dirty="0" sz="1800" spc="-225" b="1">
                <a:latin typeface="Arial"/>
                <a:cs typeface="Arial"/>
              </a:rPr>
              <a:t> </a:t>
            </a:r>
            <a:r>
              <a:rPr dirty="0" sz="1800" spc="-240" b="1">
                <a:latin typeface="Arial"/>
                <a:cs typeface="Arial"/>
              </a:rPr>
              <a:t>ÖNERİLER</a:t>
            </a:r>
            <a:endParaRPr sz="1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300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dirty="0" sz="1800" spc="-270" b="1">
                <a:latin typeface="Arial"/>
                <a:cs typeface="Arial"/>
              </a:rPr>
              <a:t>KAYNAKLAR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1951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49854" y="4058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764" y="2355735"/>
            <a:ext cx="4248285" cy="2389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48498" y="694753"/>
            <a:ext cx="6245225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105">
                <a:latin typeface="Arial"/>
                <a:cs typeface="Arial"/>
              </a:rPr>
              <a:t>Teknolojiden alınan </a:t>
            </a:r>
            <a:r>
              <a:rPr dirty="0" sz="2400" spc="-125">
                <a:latin typeface="Arial"/>
                <a:cs typeface="Arial"/>
              </a:rPr>
              <a:t>güçle </a:t>
            </a:r>
            <a:r>
              <a:rPr dirty="0" sz="2400" spc="-150">
                <a:latin typeface="Arial"/>
                <a:cs typeface="Arial"/>
              </a:rPr>
              <a:t>doğa </a:t>
            </a:r>
            <a:r>
              <a:rPr dirty="0" sz="2400" spc="-90">
                <a:latin typeface="Arial"/>
                <a:cs typeface="Arial"/>
              </a:rPr>
              <a:t>üstünde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egemenlik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 spc="-155">
                <a:latin typeface="Arial"/>
                <a:cs typeface="Arial"/>
              </a:rPr>
              <a:t>Doğal </a:t>
            </a:r>
            <a:r>
              <a:rPr dirty="0" sz="2400" spc="-95">
                <a:latin typeface="Arial"/>
                <a:cs typeface="Arial"/>
              </a:rPr>
              <a:t>çevrenin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tahribatı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83240" y="1118895"/>
            <a:ext cx="510540" cy="759460"/>
            <a:chOff x="3983240" y="1118895"/>
            <a:chExt cx="510540" cy="759460"/>
          </a:xfrm>
        </p:grpSpPr>
        <p:sp>
          <p:nvSpPr>
            <p:cNvPr id="5" name="object 5"/>
            <p:cNvSpPr/>
            <p:nvPr/>
          </p:nvSpPr>
          <p:spPr>
            <a:xfrm>
              <a:off x="3995940" y="1131595"/>
              <a:ext cx="485140" cy="734060"/>
            </a:xfrm>
            <a:custGeom>
              <a:avLst/>
              <a:gdLst/>
              <a:ahLst/>
              <a:cxnLst/>
              <a:rect l="l" t="t" r="r" b="b"/>
              <a:pathLst>
                <a:path w="485139" h="734060">
                  <a:moveTo>
                    <a:pt x="363474" y="0"/>
                  </a:moveTo>
                  <a:lnTo>
                    <a:pt x="121157" y="0"/>
                  </a:lnTo>
                  <a:lnTo>
                    <a:pt x="121157" y="491489"/>
                  </a:lnTo>
                  <a:lnTo>
                    <a:pt x="0" y="491489"/>
                  </a:lnTo>
                  <a:lnTo>
                    <a:pt x="242315" y="733805"/>
                  </a:lnTo>
                  <a:lnTo>
                    <a:pt x="484631" y="491489"/>
                  </a:lnTo>
                  <a:lnTo>
                    <a:pt x="363474" y="491489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95940" y="1131595"/>
              <a:ext cx="485140" cy="734060"/>
            </a:xfrm>
            <a:custGeom>
              <a:avLst/>
              <a:gdLst/>
              <a:ahLst/>
              <a:cxnLst/>
              <a:rect l="l" t="t" r="r" b="b"/>
              <a:pathLst>
                <a:path w="485139" h="734060">
                  <a:moveTo>
                    <a:pt x="0" y="491489"/>
                  </a:moveTo>
                  <a:lnTo>
                    <a:pt x="121157" y="491489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491489"/>
                  </a:lnTo>
                  <a:lnTo>
                    <a:pt x="484631" y="491489"/>
                  </a:lnTo>
                  <a:lnTo>
                    <a:pt x="242315" y="733805"/>
                  </a:lnTo>
                  <a:lnTo>
                    <a:pt x="0" y="491489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226799" y="3559243"/>
            <a:ext cx="249745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80">
                <a:latin typeface="Arial"/>
                <a:cs typeface="Arial"/>
              </a:rPr>
              <a:t>Plansız </a:t>
            </a:r>
            <a:r>
              <a:rPr dirty="0" sz="2400" spc="-145">
                <a:latin typeface="Arial"/>
                <a:cs typeface="Arial"/>
              </a:rPr>
              <a:t>ve </a:t>
            </a:r>
            <a:r>
              <a:rPr dirty="0" sz="2400" spc="-15">
                <a:latin typeface="Arial"/>
                <a:cs typeface="Arial"/>
              </a:rPr>
              <a:t>alt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yapısız  </a:t>
            </a:r>
            <a:r>
              <a:rPr dirty="0" sz="2400" spc="-10">
                <a:latin typeface="Arial"/>
                <a:cs typeface="Arial"/>
              </a:rPr>
              <a:t>bir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kentleşme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17458" y="40589"/>
            <a:ext cx="40601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5"/>
              <a:t>TOPLUMSAL</a:t>
            </a:r>
            <a:r>
              <a:rPr dirty="0" spc="-250"/>
              <a:t> </a:t>
            </a:r>
            <a:r>
              <a:rPr dirty="0" spc="-254"/>
              <a:t>DÖNÜŞÜM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812" y="748753"/>
            <a:ext cx="56146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400" spc="-200">
                <a:latin typeface="Arial"/>
                <a:cs typeface="Arial"/>
              </a:rPr>
              <a:t>Y</a:t>
            </a:r>
            <a:r>
              <a:rPr dirty="0" sz="2400" spc="-200">
                <a:latin typeface="Arial"/>
                <a:cs typeface="Arial"/>
              </a:rPr>
              <a:t>eşil </a:t>
            </a:r>
            <a:r>
              <a:rPr dirty="0" sz="2400" spc="-85">
                <a:latin typeface="Arial"/>
                <a:cs typeface="Arial"/>
              </a:rPr>
              <a:t>alanların </a:t>
            </a:r>
            <a:r>
              <a:rPr dirty="0" sz="2400" spc="-100">
                <a:latin typeface="Arial"/>
                <a:cs typeface="Arial"/>
              </a:rPr>
              <a:t>giderek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azalması,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2400" spc="-150">
                <a:latin typeface="Arial"/>
                <a:cs typeface="Arial"/>
              </a:rPr>
              <a:t>Kişi </a:t>
            </a:r>
            <a:r>
              <a:rPr dirty="0" sz="2400" spc="-155">
                <a:latin typeface="Arial"/>
                <a:cs typeface="Arial"/>
              </a:rPr>
              <a:t>başına </a:t>
            </a:r>
            <a:r>
              <a:rPr dirty="0" sz="2400" spc="-130">
                <a:latin typeface="Arial"/>
                <a:cs typeface="Arial"/>
              </a:rPr>
              <a:t>düşen </a:t>
            </a:r>
            <a:r>
              <a:rPr dirty="0" sz="2400" spc="-50">
                <a:latin typeface="Arial"/>
                <a:cs typeface="Arial"/>
              </a:rPr>
              <a:t>enerji </a:t>
            </a:r>
            <a:r>
              <a:rPr dirty="0" sz="2400" spc="-80">
                <a:latin typeface="Arial"/>
                <a:cs typeface="Arial"/>
              </a:rPr>
              <a:t>ihtiyacının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artması,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559" y="1923681"/>
            <a:ext cx="5553119" cy="292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17458" y="40589"/>
            <a:ext cx="40601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5"/>
              <a:t>TOPLUMSAL</a:t>
            </a:r>
            <a:r>
              <a:rPr dirty="0" spc="-250"/>
              <a:t> </a:t>
            </a:r>
            <a:r>
              <a:rPr dirty="0" spc="-254"/>
              <a:t>DÖNÜŞÜM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785" y="2173262"/>
            <a:ext cx="4985318" cy="2352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5812" y="748753"/>
            <a:ext cx="68135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400" spc="-155">
                <a:latin typeface="Arial"/>
                <a:cs typeface="Arial"/>
              </a:rPr>
              <a:t>Do</a:t>
            </a:r>
            <a:r>
              <a:rPr dirty="0" sz="2400" spc="-155">
                <a:latin typeface="Arial"/>
                <a:cs typeface="Arial"/>
              </a:rPr>
              <a:t>ğal </a:t>
            </a:r>
            <a:r>
              <a:rPr dirty="0" sz="2400" spc="-110">
                <a:latin typeface="Arial"/>
                <a:cs typeface="Arial"/>
              </a:rPr>
              <a:t>kaynakların </a:t>
            </a:r>
            <a:r>
              <a:rPr dirty="0" sz="2400" spc="-170">
                <a:latin typeface="Arial"/>
                <a:cs typeface="Arial"/>
              </a:rPr>
              <a:t>sınırsızca </a:t>
            </a:r>
            <a:r>
              <a:rPr dirty="0" sz="2400" spc="-145">
                <a:latin typeface="Arial"/>
                <a:cs typeface="Arial"/>
              </a:rPr>
              <a:t>ve </a:t>
            </a:r>
            <a:r>
              <a:rPr dirty="0" sz="2400" spc="-110">
                <a:latin typeface="Arial"/>
                <a:cs typeface="Arial"/>
              </a:rPr>
              <a:t>bilinçsizce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tüketilmesi,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2400" spc="-145">
                <a:latin typeface="Arial"/>
                <a:cs typeface="Arial"/>
              </a:rPr>
              <a:t>Fosil </a:t>
            </a:r>
            <a:r>
              <a:rPr dirty="0" sz="2400" spc="-95">
                <a:latin typeface="Arial"/>
                <a:cs typeface="Arial"/>
              </a:rPr>
              <a:t>kökenli </a:t>
            </a:r>
            <a:r>
              <a:rPr dirty="0" sz="2400" spc="-50">
                <a:latin typeface="Arial"/>
                <a:cs typeface="Arial"/>
              </a:rPr>
              <a:t>enerji </a:t>
            </a:r>
            <a:r>
              <a:rPr dirty="0" sz="2400" spc="-110">
                <a:latin typeface="Arial"/>
                <a:cs typeface="Arial"/>
              </a:rPr>
              <a:t>kaynaklarının </a:t>
            </a:r>
            <a:r>
              <a:rPr dirty="0" sz="2400" spc="-120">
                <a:latin typeface="Arial"/>
                <a:cs typeface="Arial"/>
              </a:rPr>
              <a:t>yoğun</a:t>
            </a:r>
            <a:r>
              <a:rPr dirty="0" sz="2400" spc="-24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kullanılması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58419" y="2027643"/>
            <a:ext cx="2306053" cy="2632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17458" y="40589"/>
            <a:ext cx="40601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5"/>
              <a:t>TOPLUMSAL</a:t>
            </a:r>
            <a:r>
              <a:rPr dirty="0" spc="-250"/>
              <a:t> </a:t>
            </a:r>
            <a:r>
              <a:rPr dirty="0" spc="-254"/>
              <a:t>DÖNÜŞÜM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32" y="2355723"/>
            <a:ext cx="5065113" cy="2411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29985" y="2361355"/>
            <a:ext cx="3147275" cy="2368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5812" y="748753"/>
            <a:ext cx="419735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400" spc="-220">
                <a:latin typeface="Arial"/>
                <a:cs typeface="Arial"/>
              </a:rPr>
              <a:t>S</a:t>
            </a:r>
            <a:r>
              <a:rPr dirty="0" sz="2400" spc="-220">
                <a:latin typeface="Arial"/>
                <a:cs typeface="Arial"/>
              </a:rPr>
              <a:t>era </a:t>
            </a:r>
            <a:r>
              <a:rPr dirty="0" sz="2400" spc="-204">
                <a:latin typeface="Arial"/>
                <a:cs typeface="Arial"/>
              </a:rPr>
              <a:t>gazı </a:t>
            </a:r>
            <a:r>
              <a:rPr dirty="0" sz="2400" spc="-100">
                <a:latin typeface="Arial"/>
                <a:cs typeface="Arial"/>
              </a:rPr>
              <a:t>salınımlarının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artması,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2400" spc="-145">
                <a:latin typeface="Arial"/>
                <a:cs typeface="Arial"/>
              </a:rPr>
              <a:t>Küresel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ısınma,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2400" spc="-190">
                <a:latin typeface="Arial"/>
                <a:cs typeface="Arial"/>
              </a:rPr>
              <a:t>Ozon </a:t>
            </a:r>
            <a:r>
              <a:rPr dirty="0" sz="2400" spc="-125">
                <a:latin typeface="Arial"/>
                <a:cs typeface="Arial"/>
              </a:rPr>
              <a:t>tabakasının </a:t>
            </a:r>
            <a:r>
              <a:rPr dirty="0" sz="2400" spc="-165">
                <a:latin typeface="Arial"/>
                <a:cs typeface="Arial"/>
              </a:rPr>
              <a:t>aşınması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ve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2400" spc="-75">
                <a:latin typeface="Arial"/>
                <a:cs typeface="Arial"/>
              </a:rPr>
              <a:t>Biyo-çeşitliliğin </a:t>
            </a:r>
            <a:r>
              <a:rPr dirty="0" sz="2400" spc="-165">
                <a:latin typeface="Arial"/>
                <a:cs typeface="Arial"/>
              </a:rPr>
              <a:t>azalması</a:t>
            </a:r>
            <a:r>
              <a:rPr dirty="0" sz="2400" spc="-225">
                <a:latin typeface="Arial"/>
                <a:cs typeface="Arial"/>
              </a:rPr>
              <a:t> </a:t>
            </a:r>
            <a:r>
              <a:rPr dirty="0" sz="2400" spc="-405">
                <a:latin typeface="Arial"/>
                <a:cs typeface="Arial"/>
              </a:rPr>
              <a:t>….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17458" y="40589"/>
            <a:ext cx="40601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5"/>
              <a:t>TOPLUMSAL</a:t>
            </a:r>
            <a:r>
              <a:rPr dirty="0" spc="-250"/>
              <a:t> </a:t>
            </a:r>
            <a:r>
              <a:rPr dirty="0" spc="-254"/>
              <a:t>DÖNÜŞÜM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3343" y="4796033"/>
            <a:ext cx="3276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latin typeface="Arial"/>
                <a:cs typeface="Arial"/>
              </a:rPr>
              <a:t>2</a:t>
            </a:r>
            <a:r>
              <a:rPr dirty="0" sz="1000" spc="5">
                <a:latin typeface="Arial"/>
                <a:cs typeface="Arial"/>
              </a:rPr>
              <a:t>4</a:t>
            </a:r>
            <a:r>
              <a:rPr dirty="0" sz="1000">
                <a:latin typeface="Arial"/>
                <a:cs typeface="Arial"/>
              </a:rPr>
              <a:t>/</a:t>
            </a:r>
            <a:r>
              <a:rPr dirty="0" sz="1000" spc="-50">
                <a:latin typeface="Arial"/>
                <a:cs typeface="Arial"/>
              </a:rPr>
              <a:t>77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1951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04053" y="2824747"/>
            <a:ext cx="3960431" cy="1960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187382" y="1847380"/>
            <a:ext cx="385445" cy="535305"/>
            <a:chOff x="3187382" y="1847380"/>
            <a:chExt cx="385445" cy="535305"/>
          </a:xfrm>
        </p:grpSpPr>
        <p:sp>
          <p:nvSpPr>
            <p:cNvPr id="6" name="object 6"/>
            <p:cNvSpPr/>
            <p:nvPr/>
          </p:nvSpPr>
          <p:spPr>
            <a:xfrm>
              <a:off x="3200082" y="1860080"/>
              <a:ext cx="360045" cy="509905"/>
            </a:xfrm>
            <a:custGeom>
              <a:avLst/>
              <a:gdLst/>
              <a:ahLst/>
              <a:cxnLst/>
              <a:rect l="l" t="t" r="r" b="b"/>
              <a:pathLst>
                <a:path w="360045" h="509905">
                  <a:moveTo>
                    <a:pt x="270027" y="0"/>
                  </a:moveTo>
                  <a:lnTo>
                    <a:pt x="90004" y="0"/>
                  </a:lnTo>
                  <a:lnTo>
                    <a:pt x="90004" y="329272"/>
                  </a:lnTo>
                  <a:lnTo>
                    <a:pt x="0" y="329272"/>
                  </a:lnTo>
                  <a:lnTo>
                    <a:pt x="180022" y="509295"/>
                  </a:lnTo>
                  <a:lnTo>
                    <a:pt x="360045" y="329272"/>
                  </a:lnTo>
                  <a:lnTo>
                    <a:pt x="270027" y="329272"/>
                  </a:lnTo>
                  <a:lnTo>
                    <a:pt x="27002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00082" y="1860080"/>
              <a:ext cx="360045" cy="509905"/>
            </a:xfrm>
            <a:custGeom>
              <a:avLst/>
              <a:gdLst/>
              <a:ahLst/>
              <a:cxnLst/>
              <a:rect l="l" t="t" r="r" b="b"/>
              <a:pathLst>
                <a:path w="360045" h="509905">
                  <a:moveTo>
                    <a:pt x="0" y="329272"/>
                  </a:moveTo>
                  <a:lnTo>
                    <a:pt x="90004" y="329272"/>
                  </a:lnTo>
                  <a:lnTo>
                    <a:pt x="90004" y="0"/>
                  </a:lnTo>
                  <a:lnTo>
                    <a:pt x="270027" y="0"/>
                  </a:lnTo>
                  <a:lnTo>
                    <a:pt x="270027" y="329272"/>
                  </a:lnTo>
                  <a:lnTo>
                    <a:pt x="360045" y="329272"/>
                  </a:lnTo>
                  <a:lnTo>
                    <a:pt x="180022" y="509295"/>
                  </a:lnTo>
                  <a:lnTo>
                    <a:pt x="0" y="329272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299388" y="776858"/>
            <a:ext cx="613410" cy="1003300"/>
            <a:chOff x="299388" y="776858"/>
            <a:chExt cx="613410" cy="1003300"/>
          </a:xfrm>
        </p:grpSpPr>
        <p:sp>
          <p:nvSpPr>
            <p:cNvPr id="9" name="object 9"/>
            <p:cNvSpPr/>
            <p:nvPr/>
          </p:nvSpPr>
          <p:spPr>
            <a:xfrm>
              <a:off x="312088" y="1174457"/>
              <a:ext cx="588010" cy="593090"/>
            </a:xfrm>
            <a:custGeom>
              <a:avLst/>
              <a:gdLst/>
              <a:ahLst/>
              <a:cxnLst/>
              <a:rect l="l" t="t" r="r" b="b"/>
              <a:pathLst>
                <a:path w="588010" h="593089">
                  <a:moveTo>
                    <a:pt x="0" y="0"/>
                  </a:moveTo>
                  <a:lnTo>
                    <a:pt x="0" y="146875"/>
                  </a:lnTo>
                  <a:lnTo>
                    <a:pt x="3170" y="186944"/>
                  </a:lnTo>
                  <a:lnTo>
                    <a:pt x="12493" y="225986"/>
                  </a:lnTo>
                  <a:lnTo>
                    <a:pt x="27687" y="263762"/>
                  </a:lnTo>
                  <a:lnTo>
                    <a:pt x="48471" y="300036"/>
                  </a:lnTo>
                  <a:lnTo>
                    <a:pt x="74563" y="334568"/>
                  </a:lnTo>
                  <a:lnTo>
                    <a:pt x="105682" y="367120"/>
                  </a:lnTo>
                  <a:lnTo>
                    <a:pt x="141547" y="397454"/>
                  </a:lnTo>
                  <a:lnTo>
                    <a:pt x="181875" y="425333"/>
                  </a:lnTo>
                  <a:lnTo>
                    <a:pt x="226386" y="450518"/>
                  </a:lnTo>
                  <a:lnTo>
                    <a:pt x="274798" y="472771"/>
                  </a:lnTo>
                  <a:lnTo>
                    <a:pt x="326830" y="491854"/>
                  </a:lnTo>
                  <a:lnTo>
                    <a:pt x="382200" y="507528"/>
                  </a:lnTo>
                  <a:lnTo>
                    <a:pt x="440626" y="519556"/>
                  </a:lnTo>
                  <a:lnTo>
                    <a:pt x="440626" y="592988"/>
                  </a:lnTo>
                  <a:lnTo>
                    <a:pt x="587502" y="458330"/>
                  </a:lnTo>
                  <a:lnTo>
                    <a:pt x="440626" y="299237"/>
                  </a:lnTo>
                  <a:lnTo>
                    <a:pt x="440626" y="372681"/>
                  </a:lnTo>
                  <a:lnTo>
                    <a:pt x="382200" y="360653"/>
                  </a:lnTo>
                  <a:lnTo>
                    <a:pt x="326830" y="344978"/>
                  </a:lnTo>
                  <a:lnTo>
                    <a:pt x="274798" y="325895"/>
                  </a:lnTo>
                  <a:lnTo>
                    <a:pt x="226386" y="303642"/>
                  </a:lnTo>
                  <a:lnTo>
                    <a:pt x="181875" y="278457"/>
                  </a:lnTo>
                  <a:lnTo>
                    <a:pt x="141547" y="250579"/>
                  </a:lnTo>
                  <a:lnTo>
                    <a:pt x="105682" y="220244"/>
                  </a:lnTo>
                  <a:lnTo>
                    <a:pt x="74563" y="187692"/>
                  </a:lnTo>
                  <a:lnTo>
                    <a:pt x="48471" y="153160"/>
                  </a:lnTo>
                  <a:lnTo>
                    <a:pt x="27687" y="116887"/>
                  </a:lnTo>
                  <a:lnTo>
                    <a:pt x="12493" y="79110"/>
                  </a:lnTo>
                  <a:lnTo>
                    <a:pt x="3170" y="40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2009" y="789558"/>
              <a:ext cx="588010" cy="458470"/>
            </a:xfrm>
            <a:custGeom>
              <a:avLst/>
              <a:gdLst/>
              <a:ahLst/>
              <a:cxnLst/>
              <a:rect l="l" t="t" r="r" b="b"/>
              <a:pathLst>
                <a:path w="588010" h="458469">
                  <a:moveTo>
                    <a:pt x="587582" y="0"/>
                  </a:moveTo>
                  <a:lnTo>
                    <a:pt x="531275" y="1770"/>
                  </a:lnTo>
                  <a:lnTo>
                    <a:pt x="475492" y="7073"/>
                  </a:lnTo>
                  <a:lnTo>
                    <a:pt x="417104" y="16531"/>
                  </a:lnTo>
                  <a:lnTo>
                    <a:pt x="361540" y="29548"/>
                  </a:lnTo>
                  <a:lnTo>
                    <a:pt x="309032" y="45895"/>
                  </a:lnTo>
                  <a:lnTo>
                    <a:pt x="259815" y="65347"/>
                  </a:lnTo>
                  <a:lnTo>
                    <a:pt x="214122" y="87676"/>
                  </a:lnTo>
                  <a:lnTo>
                    <a:pt x="172187" y="112656"/>
                  </a:lnTo>
                  <a:lnTo>
                    <a:pt x="134243" y="140060"/>
                  </a:lnTo>
                  <a:lnTo>
                    <a:pt x="100523" y="169660"/>
                  </a:lnTo>
                  <a:lnTo>
                    <a:pt x="71261" y="201231"/>
                  </a:lnTo>
                  <a:lnTo>
                    <a:pt x="46692" y="234545"/>
                  </a:lnTo>
                  <a:lnTo>
                    <a:pt x="27047" y="269375"/>
                  </a:lnTo>
                  <a:lnTo>
                    <a:pt x="12561" y="305495"/>
                  </a:lnTo>
                  <a:lnTo>
                    <a:pt x="3467" y="342677"/>
                  </a:lnTo>
                  <a:lnTo>
                    <a:pt x="0" y="380695"/>
                  </a:lnTo>
                  <a:lnTo>
                    <a:pt x="2391" y="419321"/>
                  </a:lnTo>
                  <a:lnTo>
                    <a:pt x="10875" y="458330"/>
                  </a:lnTo>
                  <a:lnTo>
                    <a:pt x="24071" y="422849"/>
                  </a:lnTo>
                  <a:lnTo>
                    <a:pt x="42020" y="388853"/>
                  </a:lnTo>
                  <a:lnTo>
                    <a:pt x="64457" y="356483"/>
                  </a:lnTo>
                  <a:lnTo>
                    <a:pt x="91118" y="325883"/>
                  </a:lnTo>
                  <a:lnTo>
                    <a:pt x="121739" y="297194"/>
                  </a:lnTo>
                  <a:lnTo>
                    <a:pt x="156055" y="270560"/>
                  </a:lnTo>
                  <a:lnTo>
                    <a:pt x="193802" y="246124"/>
                  </a:lnTo>
                  <a:lnTo>
                    <a:pt x="234716" y="224028"/>
                  </a:lnTo>
                  <a:lnTo>
                    <a:pt x="278533" y="204416"/>
                  </a:lnTo>
                  <a:lnTo>
                    <a:pt x="324988" y="187428"/>
                  </a:lnTo>
                  <a:lnTo>
                    <a:pt x="373816" y="173210"/>
                  </a:lnTo>
                  <a:lnTo>
                    <a:pt x="424754" y="161902"/>
                  </a:lnTo>
                  <a:lnTo>
                    <a:pt x="477538" y="153649"/>
                  </a:lnTo>
                  <a:lnTo>
                    <a:pt x="531902" y="148592"/>
                  </a:lnTo>
                  <a:lnTo>
                    <a:pt x="587582" y="146875"/>
                  </a:lnTo>
                  <a:lnTo>
                    <a:pt x="587582" y="0"/>
                  </a:lnTo>
                  <a:close/>
                </a:path>
              </a:pathLst>
            </a:custGeom>
            <a:solidFill>
              <a:srgbClr val="406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12088" y="789558"/>
              <a:ext cx="588010" cy="977900"/>
            </a:xfrm>
            <a:custGeom>
              <a:avLst/>
              <a:gdLst/>
              <a:ahLst/>
              <a:cxnLst/>
              <a:rect l="l" t="t" r="r" b="b"/>
              <a:pathLst>
                <a:path w="588010" h="977900">
                  <a:moveTo>
                    <a:pt x="0" y="384898"/>
                  </a:moveTo>
                  <a:lnTo>
                    <a:pt x="3170" y="424967"/>
                  </a:lnTo>
                  <a:lnTo>
                    <a:pt x="12493" y="464009"/>
                  </a:lnTo>
                  <a:lnTo>
                    <a:pt x="27687" y="501786"/>
                  </a:lnTo>
                  <a:lnTo>
                    <a:pt x="48471" y="538059"/>
                  </a:lnTo>
                  <a:lnTo>
                    <a:pt x="74563" y="572591"/>
                  </a:lnTo>
                  <a:lnTo>
                    <a:pt x="105682" y="605143"/>
                  </a:lnTo>
                  <a:lnTo>
                    <a:pt x="141547" y="635478"/>
                  </a:lnTo>
                  <a:lnTo>
                    <a:pt x="181875" y="663356"/>
                  </a:lnTo>
                  <a:lnTo>
                    <a:pt x="226386" y="688541"/>
                  </a:lnTo>
                  <a:lnTo>
                    <a:pt x="274798" y="710794"/>
                  </a:lnTo>
                  <a:lnTo>
                    <a:pt x="326830" y="729877"/>
                  </a:lnTo>
                  <a:lnTo>
                    <a:pt x="382200" y="745552"/>
                  </a:lnTo>
                  <a:lnTo>
                    <a:pt x="440626" y="757580"/>
                  </a:lnTo>
                  <a:lnTo>
                    <a:pt x="440626" y="684136"/>
                  </a:lnTo>
                  <a:lnTo>
                    <a:pt x="587502" y="843229"/>
                  </a:lnTo>
                  <a:lnTo>
                    <a:pt x="440626" y="977887"/>
                  </a:lnTo>
                  <a:lnTo>
                    <a:pt x="440626" y="904455"/>
                  </a:lnTo>
                  <a:lnTo>
                    <a:pt x="382200" y="892427"/>
                  </a:lnTo>
                  <a:lnTo>
                    <a:pt x="326830" y="876752"/>
                  </a:lnTo>
                  <a:lnTo>
                    <a:pt x="274798" y="857670"/>
                  </a:lnTo>
                  <a:lnTo>
                    <a:pt x="226386" y="835417"/>
                  </a:lnTo>
                  <a:lnTo>
                    <a:pt x="181875" y="810232"/>
                  </a:lnTo>
                  <a:lnTo>
                    <a:pt x="141547" y="782353"/>
                  </a:lnTo>
                  <a:lnTo>
                    <a:pt x="105682" y="752019"/>
                  </a:lnTo>
                  <a:lnTo>
                    <a:pt x="74563" y="719466"/>
                  </a:lnTo>
                  <a:lnTo>
                    <a:pt x="48471" y="684935"/>
                  </a:lnTo>
                  <a:lnTo>
                    <a:pt x="27687" y="648661"/>
                  </a:lnTo>
                  <a:lnTo>
                    <a:pt x="12493" y="610885"/>
                  </a:lnTo>
                  <a:lnTo>
                    <a:pt x="3170" y="571843"/>
                  </a:lnTo>
                  <a:lnTo>
                    <a:pt x="0" y="531774"/>
                  </a:lnTo>
                  <a:lnTo>
                    <a:pt x="0" y="384898"/>
                  </a:lnTo>
                  <a:lnTo>
                    <a:pt x="2689" y="347830"/>
                  </a:lnTo>
                  <a:lnTo>
                    <a:pt x="10593" y="311759"/>
                  </a:lnTo>
                  <a:lnTo>
                    <a:pt x="41060" y="243252"/>
                  </a:lnTo>
                  <a:lnTo>
                    <a:pt x="63131" y="211139"/>
                  </a:lnTo>
                  <a:lnTo>
                    <a:pt x="89432" y="180669"/>
                  </a:lnTo>
                  <a:lnTo>
                    <a:pt x="119716" y="152001"/>
                  </a:lnTo>
                  <a:lnTo>
                    <a:pt x="153738" y="125298"/>
                  </a:lnTo>
                  <a:lnTo>
                    <a:pt x="191251" y="100722"/>
                  </a:lnTo>
                  <a:lnTo>
                    <a:pt x="232009" y="78432"/>
                  </a:lnTo>
                  <a:lnTo>
                    <a:pt x="275767" y="58591"/>
                  </a:lnTo>
                  <a:lnTo>
                    <a:pt x="322277" y="41360"/>
                  </a:lnTo>
                  <a:lnTo>
                    <a:pt x="371293" y="26901"/>
                  </a:lnTo>
                  <a:lnTo>
                    <a:pt x="422570" y="15373"/>
                  </a:lnTo>
                  <a:lnTo>
                    <a:pt x="475861" y="6940"/>
                  </a:lnTo>
                  <a:lnTo>
                    <a:pt x="530921" y="1761"/>
                  </a:lnTo>
                  <a:lnTo>
                    <a:pt x="587502" y="0"/>
                  </a:lnTo>
                  <a:lnTo>
                    <a:pt x="587502" y="146875"/>
                  </a:lnTo>
                  <a:lnTo>
                    <a:pt x="531821" y="148592"/>
                  </a:lnTo>
                  <a:lnTo>
                    <a:pt x="477457" y="153650"/>
                  </a:lnTo>
                  <a:lnTo>
                    <a:pt x="424673" y="161904"/>
                  </a:lnTo>
                  <a:lnTo>
                    <a:pt x="373735" y="173212"/>
                  </a:lnTo>
                  <a:lnTo>
                    <a:pt x="324907" y="187432"/>
                  </a:lnTo>
                  <a:lnTo>
                    <a:pt x="278452" y="204420"/>
                  </a:lnTo>
                  <a:lnTo>
                    <a:pt x="234636" y="224034"/>
                  </a:lnTo>
                  <a:lnTo>
                    <a:pt x="193722" y="246131"/>
                  </a:lnTo>
                  <a:lnTo>
                    <a:pt x="155974" y="270569"/>
                  </a:lnTo>
                  <a:lnTo>
                    <a:pt x="121658" y="297203"/>
                  </a:lnTo>
                  <a:lnTo>
                    <a:pt x="91037" y="325893"/>
                  </a:lnTo>
                  <a:lnTo>
                    <a:pt x="64376" y="356494"/>
                  </a:lnTo>
                  <a:lnTo>
                    <a:pt x="41939" y="388865"/>
                  </a:lnTo>
                  <a:lnTo>
                    <a:pt x="23990" y="422862"/>
                  </a:lnTo>
                  <a:lnTo>
                    <a:pt x="10795" y="458343"/>
                  </a:lnTo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871664" y="634644"/>
            <a:ext cx="4729480" cy="3578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18770">
              <a:lnSpc>
                <a:spcPct val="100000"/>
              </a:lnSpc>
              <a:spcBef>
                <a:spcPts val="95"/>
              </a:spcBef>
            </a:pPr>
            <a:r>
              <a:rPr dirty="0" sz="3200" spc="-170">
                <a:latin typeface="Arial"/>
                <a:cs typeface="Arial"/>
              </a:rPr>
              <a:t>D</a:t>
            </a:r>
            <a:r>
              <a:rPr dirty="0" sz="2400" spc="-170">
                <a:latin typeface="Arial"/>
                <a:cs typeface="Arial"/>
              </a:rPr>
              <a:t>oğal </a:t>
            </a:r>
            <a:r>
              <a:rPr dirty="0" sz="2400" spc="-110">
                <a:latin typeface="Arial"/>
                <a:cs typeface="Arial"/>
              </a:rPr>
              <a:t>kaynakların </a:t>
            </a:r>
            <a:r>
              <a:rPr dirty="0" sz="2400" spc="-135">
                <a:latin typeface="Arial"/>
                <a:cs typeface="Arial"/>
              </a:rPr>
              <a:t>aşırı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tüketimi</a:t>
            </a:r>
            <a:endParaRPr sz="2400">
              <a:latin typeface="Arial"/>
              <a:cs typeface="Arial"/>
            </a:endParaRPr>
          </a:p>
          <a:p>
            <a:pPr marL="422275" marR="5080" indent="-410209">
              <a:lnSpc>
                <a:spcPct val="200000"/>
              </a:lnSpc>
              <a:spcBef>
                <a:spcPts val="50"/>
              </a:spcBef>
            </a:pPr>
            <a:r>
              <a:rPr dirty="0" sz="2400" spc="-114">
                <a:latin typeface="Arial"/>
                <a:cs typeface="Arial"/>
              </a:rPr>
              <a:t>Canlıların </a:t>
            </a:r>
            <a:r>
              <a:rPr dirty="0" sz="2400" spc="-175">
                <a:latin typeface="Arial"/>
                <a:cs typeface="Arial"/>
              </a:rPr>
              <a:t>yaşam </a:t>
            </a:r>
            <a:r>
              <a:rPr dirty="0" sz="2400" spc="-35">
                <a:latin typeface="Arial"/>
                <a:cs typeface="Arial"/>
              </a:rPr>
              <a:t>temellerini </a:t>
            </a:r>
            <a:r>
              <a:rPr dirty="0" sz="2400" spc="-110">
                <a:latin typeface="Arial"/>
                <a:cs typeface="Arial"/>
              </a:rPr>
              <a:t>yok </a:t>
            </a:r>
            <a:r>
              <a:rPr dirty="0" sz="2400" spc="-80">
                <a:latin typeface="Arial"/>
                <a:cs typeface="Arial"/>
              </a:rPr>
              <a:t>etme  </a:t>
            </a:r>
            <a:r>
              <a:rPr dirty="0" sz="2400" spc="-100">
                <a:latin typeface="Arial"/>
                <a:cs typeface="Arial"/>
              </a:rPr>
              <a:t>mevcut </a:t>
            </a:r>
            <a:r>
              <a:rPr dirty="0" sz="2400" spc="-95">
                <a:latin typeface="Arial"/>
                <a:cs typeface="Arial"/>
              </a:rPr>
              <a:t>ekonomik </a:t>
            </a:r>
            <a:r>
              <a:rPr dirty="0" sz="2400" spc="-114">
                <a:latin typeface="Arial"/>
                <a:cs typeface="Arial"/>
              </a:rPr>
              <a:t>kalkınma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modeli</a:t>
            </a:r>
            <a:endParaRPr sz="2400">
              <a:latin typeface="Arial"/>
              <a:cs typeface="Arial"/>
            </a:endParaRPr>
          </a:p>
          <a:p>
            <a:pPr marL="901065" indent="-457834">
              <a:lnSpc>
                <a:spcPct val="100000"/>
              </a:lnSpc>
              <a:spcBef>
                <a:spcPts val="1050"/>
              </a:spcBef>
              <a:buChar char="•"/>
              <a:tabLst>
                <a:tab pos="900430" algn="l"/>
                <a:tab pos="901700" algn="l"/>
              </a:tabLst>
            </a:pPr>
            <a:r>
              <a:rPr dirty="0" sz="2400" spc="-120">
                <a:latin typeface="Arial"/>
                <a:cs typeface="Arial"/>
              </a:rPr>
              <a:t>çevre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sorunları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00">
              <a:latin typeface="Arial"/>
              <a:cs typeface="Arial"/>
            </a:endParaRPr>
          </a:p>
          <a:p>
            <a:pPr marL="901065" indent="-457834">
              <a:lnSpc>
                <a:spcPct val="100000"/>
              </a:lnSpc>
              <a:spcBef>
                <a:spcPts val="5"/>
              </a:spcBef>
              <a:buChar char="•"/>
              <a:tabLst>
                <a:tab pos="900430" algn="l"/>
                <a:tab pos="901700" algn="l"/>
              </a:tabLst>
            </a:pPr>
            <a:r>
              <a:rPr dirty="0" sz="2400" spc="-125">
                <a:latin typeface="Arial"/>
                <a:cs typeface="Arial"/>
              </a:rPr>
              <a:t>Tehdit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29980" y="4187947"/>
            <a:ext cx="239141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5455" indent="-466090">
              <a:lnSpc>
                <a:spcPct val="100000"/>
              </a:lnSpc>
              <a:spcBef>
                <a:spcPts val="100"/>
              </a:spcBef>
              <a:buChar char="•"/>
              <a:tabLst>
                <a:tab pos="465455" algn="l"/>
                <a:tab pos="466090" algn="l"/>
              </a:tabLst>
            </a:pPr>
            <a:r>
              <a:rPr dirty="0" sz="2400" spc="-85">
                <a:latin typeface="Arial"/>
                <a:cs typeface="Arial"/>
              </a:rPr>
              <a:t>toplumsal</a:t>
            </a:r>
            <a:r>
              <a:rPr dirty="0" sz="2400" spc="-22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refah</a:t>
            </a:r>
            <a:endParaRPr sz="2400">
              <a:latin typeface="Arial"/>
              <a:cs typeface="Arial"/>
            </a:endParaRPr>
          </a:p>
          <a:p>
            <a:pPr marL="456565" indent="-456565">
              <a:lnSpc>
                <a:spcPct val="100000"/>
              </a:lnSpc>
              <a:buChar char="•"/>
              <a:tabLst>
                <a:tab pos="456565" algn="l"/>
                <a:tab pos="457200" algn="l"/>
              </a:tabLst>
            </a:pPr>
            <a:r>
              <a:rPr dirty="0" sz="2400" spc="-165">
                <a:latin typeface="Arial"/>
                <a:cs typeface="Arial"/>
              </a:rPr>
              <a:t>sosyal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yaşamı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839222" y="2973095"/>
            <a:ext cx="756920" cy="1252220"/>
            <a:chOff x="3839222" y="2973095"/>
            <a:chExt cx="756920" cy="1252220"/>
          </a:xfrm>
        </p:grpSpPr>
        <p:sp>
          <p:nvSpPr>
            <p:cNvPr id="15" name="object 15"/>
            <p:cNvSpPr/>
            <p:nvPr/>
          </p:nvSpPr>
          <p:spPr>
            <a:xfrm>
              <a:off x="3851922" y="3561146"/>
              <a:ext cx="731520" cy="651510"/>
            </a:xfrm>
            <a:custGeom>
              <a:avLst/>
              <a:gdLst/>
              <a:ahLst/>
              <a:cxnLst/>
              <a:rect l="l" t="t" r="r" b="b"/>
              <a:pathLst>
                <a:path w="731520" h="651510">
                  <a:moveTo>
                    <a:pt x="182880" y="285661"/>
                  </a:moveTo>
                  <a:lnTo>
                    <a:pt x="0" y="483908"/>
                  </a:lnTo>
                  <a:lnTo>
                    <a:pt x="182880" y="651421"/>
                  </a:lnTo>
                  <a:lnTo>
                    <a:pt x="182880" y="559981"/>
                  </a:lnTo>
                  <a:lnTo>
                    <a:pt x="240745" y="548413"/>
                  </a:lnTo>
                  <a:lnTo>
                    <a:pt x="296144" y="533985"/>
                  </a:lnTo>
                  <a:lnTo>
                    <a:pt x="348931" y="516851"/>
                  </a:lnTo>
                  <a:lnTo>
                    <a:pt x="398959" y="497165"/>
                  </a:lnTo>
                  <a:lnTo>
                    <a:pt x="446080" y="475079"/>
                  </a:lnTo>
                  <a:lnTo>
                    <a:pt x="490148" y="450747"/>
                  </a:lnTo>
                  <a:lnTo>
                    <a:pt x="531015" y="424324"/>
                  </a:lnTo>
                  <a:lnTo>
                    <a:pt x="568536" y="395963"/>
                  </a:lnTo>
                  <a:lnTo>
                    <a:pt x="589826" y="377101"/>
                  </a:lnTo>
                  <a:lnTo>
                    <a:pt x="182880" y="377101"/>
                  </a:lnTo>
                  <a:lnTo>
                    <a:pt x="182880" y="285661"/>
                  </a:lnTo>
                  <a:close/>
                </a:path>
                <a:path w="731520" h="651510">
                  <a:moveTo>
                    <a:pt x="718337" y="0"/>
                  </a:moveTo>
                  <a:lnTo>
                    <a:pt x="704555" y="38749"/>
                  </a:lnTo>
                  <a:lnTo>
                    <a:pt x="686223" y="76235"/>
                  </a:lnTo>
                  <a:lnTo>
                    <a:pt x="663538" y="112318"/>
                  </a:lnTo>
                  <a:lnTo>
                    <a:pt x="636695" y="146861"/>
                  </a:lnTo>
                  <a:lnTo>
                    <a:pt x="605892" y="179725"/>
                  </a:lnTo>
                  <a:lnTo>
                    <a:pt x="571324" y="210771"/>
                  </a:lnTo>
                  <a:lnTo>
                    <a:pt x="533190" y="239861"/>
                  </a:lnTo>
                  <a:lnTo>
                    <a:pt x="491685" y="266857"/>
                  </a:lnTo>
                  <a:lnTo>
                    <a:pt x="447006" y="291620"/>
                  </a:lnTo>
                  <a:lnTo>
                    <a:pt x="399349" y="314012"/>
                  </a:lnTo>
                  <a:lnTo>
                    <a:pt x="348911" y="333895"/>
                  </a:lnTo>
                  <a:lnTo>
                    <a:pt x="295889" y="351129"/>
                  </a:lnTo>
                  <a:lnTo>
                    <a:pt x="240480" y="365577"/>
                  </a:lnTo>
                  <a:lnTo>
                    <a:pt x="182880" y="377101"/>
                  </a:lnTo>
                  <a:lnTo>
                    <a:pt x="589826" y="377101"/>
                  </a:lnTo>
                  <a:lnTo>
                    <a:pt x="632948" y="334040"/>
                  </a:lnTo>
                  <a:lnTo>
                    <a:pt x="659546" y="300785"/>
                  </a:lnTo>
                  <a:lnTo>
                    <a:pt x="682209" y="266207"/>
                  </a:lnTo>
                  <a:lnTo>
                    <a:pt x="700790" y="230459"/>
                  </a:lnTo>
                  <a:lnTo>
                    <a:pt x="715143" y="193694"/>
                  </a:lnTo>
                  <a:lnTo>
                    <a:pt x="725121" y="156067"/>
                  </a:lnTo>
                  <a:lnTo>
                    <a:pt x="730576" y="117730"/>
                  </a:lnTo>
                  <a:lnTo>
                    <a:pt x="731361" y="78837"/>
                  </a:lnTo>
                  <a:lnTo>
                    <a:pt x="727331" y="39542"/>
                  </a:lnTo>
                  <a:lnTo>
                    <a:pt x="71833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851922" y="2985795"/>
              <a:ext cx="731520" cy="667385"/>
            </a:xfrm>
            <a:custGeom>
              <a:avLst/>
              <a:gdLst/>
              <a:ahLst/>
              <a:cxnLst/>
              <a:rect l="l" t="t" r="r" b="b"/>
              <a:pathLst>
                <a:path w="731520" h="667385">
                  <a:moveTo>
                    <a:pt x="0" y="0"/>
                  </a:moveTo>
                  <a:lnTo>
                    <a:pt x="0" y="182879"/>
                  </a:lnTo>
                  <a:lnTo>
                    <a:pt x="57168" y="184335"/>
                  </a:lnTo>
                  <a:lnTo>
                    <a:pt x="113133" y="188631"/>
                  </a:lnTo>
                  <a:lnTo>
                    <a:pt x="167732" y="195660"/>
                  </a:lnTo>
                  <a:lnTo>
                    <a:pt x="220802" y="205313"/>
                  </a:lnTo>
                  <a:lnTo>
                    <a:pt x="272181" y="217484"/>
                  </a:lnTo>
                  <a:lnTo>
                    <a:pt x="321706" y="232064"/>
                  </a:lnTo>
                  <a:lnTo>
                    <a:pt x="369214" y="248946"/>
                  </a:lnTo>
                  <a:lnTo>
                    <a:pt x="414543" y="268023"/>
                  </a:lnTo>
                  <a:lnTo>
                    <a:pt x="457530" y="289187"/>
                  </a:lnTo>
                  <a:lnTo>
                    <a:pt x="498013" y="312331"/>
                  </a:lnTo>
                  <a:lnTo>
                    <a:pt x="535828" y="337346"/>
                  </a:lnTo>
                  <a:lnTo>
                    <a:pt x="570814" y="364126"/>
                  </a:lnTo>
                  <a:lnTo>
                    <a:pt x="602808" y="392563"/>
                  </a:lnTo>
                  <a:lnTo>
                    <a:pt x="631647" y="422548"/>
                  </a:lnTo>
                  <a:lnTo>
                    <a:pt x="657168" y="453975"/>
                  </a:lnTo>
                  <a:lnTo>
                    <a:pt x="679209" y="486737"/>
                  </a:lnTo>
                  <a:lnTo>
                    <a:pt x="697607" y="520724"/>
                  </a:lnTo>
                  <a:lnTo>
                    <a:pt x="722825" y="591949"/>
                  </a:lnTo>
                  <a:lnTo>
                    <a:pt x="731520" y="666788"/>
                  </a:lnTo>
                  <a:lnTo>
                    <a:pt x="731520" y="483908"/>
                  </a:lnTo>
                  <a:lnTo>
                    <a:pt x="722825" y="409069"/>
                  </a:lnTo>
                  <a:lnTo>
                    <a:pt x="697607" y="337844"/>
                  </a:lnTo>
                  <a:lnTo>
                    <a:pt x="679209" y="303857"/>
                  </a:lnTo>
                  <a:lnTo>
                    <a:pt x="657168" y="271095"/>
                  </a:lnTo>
                  <a:lnTo>
                    <a:pt x="631647" y="239668"/>
                  </a:lnTo>
                  <a:lnTo>
                    <a:pt x="602808" y="209683"/>
                  </a:lnTo>
                  <a:lnTo>
                    <a:pt x="570814" y="181246"/>
                  </a:lnTo>
                  <a:lnTo>
                    <a:pt x="535828" y="154466"/>
                  </a:lnTo>
                  <a:lnTo>
                    <a:pt x="498013" y="129451"/>
                  </a:lnTo>
                  <a:lnTo>
                    <a:pt x="457530" y="106307"/>
                  </a:lnTo>
                  <a:lnTo>
                    <a:pt x="414543" y="85143"/>
                  </a:lnTo>
                  <a:lnTo>
                    <a:pt x="369214" y="66066"/>
                  </a:lnTo>
                  <a:lnTo>
                    <a:pt x="321706" y="49184"/>
                  </a:lnTo>
                  <a:lnTo>
                    <a:pt x="272181" y="34604"/>
                  </a:lnTo>
                  <a:lnTo>
                    <a:pt x="220802" y="22433"/>
                  </a:lnTo>
                  <a:lnTo>
                    <a:pt x="167732" y="12780"/>
                  </a:lnTo>
                  <a:lnTo>
                    <a:pt x="113133" y="5751"/>
                  </a:lnTo>
                  <a:lnTo>
                    <a:pt x="57168" y="1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851922" y="2985795"/>
              <a:ext cx="731520" cy="1226820"/>
            </a:xfrm>
            <a:custGeom>
              <a:avLst/>
              <a:gdLst/>
              <a:ahLst/>
              <a:cxnLst/>
              <a:rect l="l" t="t" r="r" b="b"/>
              <a:pathLst>
                <a:path w="731520" h="1226820">
                  <a:moveTo>
                    <a:pt x="731520" y="666788"/>
                  </a:moveTo>
                  <a:lnTo>
                    <a:pt x="722825" y="591949"/>
                  </a:lnTo>
                  <a:lnTo>
                    <a:pt x="697607" y="520724"/>
                  </a:lnTo>
                  <a:lnTo>
                    <a:pt x="679209" y="486737"/>
                  </a:lnTo>
                  <a:lnTo>
                    <a:pt x="657168" y="453975"/>
                  </a:lnTo>
                  <a:lnTo>
                    <a:pt x="631647" y="422548"/>
                  </a:lnTo>
                  <a:lnTo>
                    <a:pt x="602808" y="392563"/>
                  </a:lnTo>
                  <a:lnTo>
                    <a:pt x="570814" y="364126"/>
                  </a:lnTo>
                  <a:lnTo>
                    <a:pt x="535828" y="337346"/>
                  </a:lnTo>
                  <a:lnTo>
                    <a:pt x="498013" y="312331"/>
                  </a:lnTo>
                  <a:lnTo>
                    <a:pt x="457530" y="289187"/>
                  </a:lnTo>
                  <a:lnTo>
                    <a:pt x="414543" y="268023"/>
                  </a:lnTo>
                  <a:lnTo>
                    <a:pt x="369214" y="248946"/>
                  </a:lnTo>
                  <a:lnTo>
                    <a:pt x="321706" y="232064"/>
                  </a:lnTo>
                  <a:lnTo>
                    <a:pt x="272181" y="217484"/>
                  </a:lnTo>
                  <a:lnTo>
                    <a:pt x="220802" y="205313"/>
                  </a:lnTo>
                  <a:lnTo>
                    <a:pt x="167732" y="195660"/>
                  </a:lnTo>
                  <a:lnTo>
                    <a:pt x="113133" y="188631"/>
                  </a:lnTo>
                  <a:lnTo>
                    <a:pt x="57168" y="184335"/>
                  </a:lnTo>
                  <a:lnTo>
                    <a:pt x="0" y="182879"/>
                  </a:lnTo>
                  <a:lnTo>
                    <a:pt x="0" y="0"/>
                  </a:lnTo>
                  <a:lnTo>
                    <a:pt x="57168" y="1455"/>
                  </a:lnTo>
                  <a:lnTo>
                    <a:pt x="113133" y="5751"/>
                  </a:lnTo>
                  <a:lnTo>
                    <a:pt x="167732" y="12780"/>
                  </a:lnTo>
                  <a:lnTo>
                    <a:pt x="220802" y="22433"/>
                  </a:lnTo>
                  <a:lnTo>
                    <a:pt x="272181" y="34604"/>
                  </a:lnTo>
                  <a:lnTo>
                    <a:pt x="321706" y="49184"/>
                  </a:lnTo>
                  <a:lnTo>
                    <a:pt x="369214" y="66066"/>
                  </a:lnTo>
                  <a:lnTo>
                    <a:pt x="414543" y="85143"/>
                  </a:lnTo>
                  <a:lnTo>
                    <a:pt x="457530" y="106307"/>
                  </a:lnTo>
                  <a:lnTo>
                    <a:pt x="498013" y="129451"/>
                  </a:lnTo>
                  <a:lnTo>
                    <a:pt x="535828" y="154466"/>
                  </a:lnTo>
                  <a:lnTo>
                    <a:pt x="570814" y="181246"/>
                  </a:lnTo>
                  <a:lnTo>
                    <a:pt x="602808" y="209683"/>
                  </a:lnTo>
                  <a:lnTo>
                    <a:pt x="631647" y="239668"/>
                  </a:lnTo>
                  <a:lnTo>
                    <a:pt x="657168" y="271095"/>
                  </a:lnTo>
                  <a:lnTo>
                    <a:pt x="679209" y="303857"/>
                  </a:lnTo>
                  <a:lnTo>
                    <a:pt x="697607" y="337844"/>
                  </a:lnTo>
                  <a:lnTo>
                    <a:pt x="722825" y="409069"/>
                  </a:lnTo>
                  <a:lnTo>
                    <a:pt x="731520" y="483908"/>
                  </a:lnTo>
                  <a:lnTo>
                    <a:pt x="731520" y="666788"/>
                  </a:lnTo>
                  <a:lnTo>
                    <a:pt x="729203" y="705416"/>
                  </a:lnTo>
                  <a:lnTo>
                    <a:pt x="722358" y="743329"/>
                  </a:lnTo>
                  <a:lnTo>
                    <a:pt x="711142" y="780395"/>
                  </a:lnTo>
                  <a:lnTo>
                    <a:pt x="695711" y="816479"/>
                  </a:lnTo>
                  <a:lnTo>
                    <a:pt x="676221" y="851447"/>
                  </a:lnTo>
                  <a:lnTo>
                    <a:pt x="652831" y="885166"/>
                  </a:lnTo>
                  <a:lnTo>
                    <a:pt x="625696" y="917502"/>
                  </a:lnTo>
                  <a:lnTo>
                    <a:pt x="594973" y="948320"/>
                  </a:lnTo>
                  <a:lnTo>
                    <a:pt x="560819" y="977487"/>
                  </a:lnTo>
                  <a:lnTo>
                    <a:pt x="523390" y="1004870"/>
                  </a:lnTo>
                  <a:lnTo>
                    <a:pt x="482844" y="1030333"/>
                  </a:lnTo>
                  <a:lnTo>
                    <a:pt x="439338" y="1053745"/>
                  </a:lnTo>
                  <a:lnTo>
                    <a:pt x="393027" y="1074969"/>
                  </a:lnTo>
                  <a:lnTo>
                    <a:pt x="344069" y="1093874"/>
                  </a:lnTo>
                  <a:lnTo>
                    <a:pt x="292621" y="1110325"/>
                  </a:lnTo>
                  <a:lnTo>
                    <a:pt x="238839" y="1124188"/>
                  </a:lnTo>
                  <a:lnTo>
                    <a:pt x="182880" y="1135329"/>
                  </a:lnTo>
                  <a:lnTo>
                    <a:pt x="182880" y="1226769"/>
                  </a:lnTo>
                  <a:lnTo>
                    <a:pt x="0" y="1059256"/>
                  </a:lnTo>
                  <a:lnTo>
                    <a:pt x="182880" y="861009"/>
                  </a:lnTo>
                  <a:lnTo>
                    <a:pt x="182880" y="952449"/>
                  </a:lnTo>
                  <a:lnTo>
                    <a:pt x="240480" y="940925"/>
                  </a:lnTo>
                  <a:lnTo>
                    <a:pt x="295889" y="926477"/>
                  </a:lnTo>
                  <a:lnTo>
                    <a:pt x="348911" y="909243"/>
                  </a:lnTo>
                  <a:lnTo>
                    <a:pt x="399349" y="889360"/>
                  </a:lnTo>
                  <a:lnTo>
                    <a:pt x="447006" y="866968"/>
                  </a:lnTo>
                  <a:lnTo>
                    <a:pt x="491685" y="842205"/>
                  </a:lnTo>
                  <a:lnTo>
                    <a:pt x="533190" y="815209"/>
                  </a:lnTo>
                  <a:lnTo>
                    <a:pt x="571324" y="786119"/>
                  </a:lnTo>
                  <a:lnTo>
                    <a:pt x="605892" y="755073"/>
                  </a:lnTo>
                  <a:lnTo>
                    <a:pt x="636695" y="722209"/>
                  </a:lnTo>
                  <a:lnTo>
                    <a:pt x="663538" y="687667"/>
                  </a:lnTo>
                  <a:lnTo>
                    <a:pt x="686223" y="651583"/>
                  </a:lnTo>
                  <a:lnTo>
                    <a:pt x="704555" y="614097"/>
                  </a:lnTo>
                  <a:lnTo>
                    <a:pt x="718337" y="575348"/>
                  </a:lnTo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217458" y="40589"/>
            <a:ext cx="40601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5"/>
              <a:t>TOPLUMSAL</a:t>
            </a:r>
            <a:r>
              <a:rPr dirty="0" spc="-250"/>
              <a:t> </a:t>
            </a:r>
            <a:r>
              <a:rPr dirty="0" spc="-254"/>
              <a:t>DÖNÜŞÜM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562" y="604164"/>
            <a:ext cx="8748395" cy="2470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285" b="1">
                <a:solidFill>
                  <a:srgbClr val="C00000"/>
                </a:solidFill>
                <a:latin typeface="Arial"/>
                <a:cs typeface="Arial"/>
              </a:rPr>
              <a:t>Sanayi </a:t>
            </a:r>
            <a:r>
              <a:rPr dirty="0" sz="3200" spc="-265" b="1">
                <a:solidFill>
                  <a:srgbClr val="C00000"/>
                </a:solidFill>
                <a:latin typeface="Arial"/>
                <a:cs typeface="Arial"/>
              </a:rPr>
              <a:t>Toplumundan </a:t>
            </a:r>
            <a:r>
              <a:rPr dirty="0" sz="3200" spc="-254" b="1">
                <a:solidFill>
                  <a:srgbClr val="C00000"/>
                </a:solidFill>
                <a:latin typeface="Arial"/>
                <a:cs typeface="Arial"/>
              </a:rPr>
              <a:t>Bilgi </a:t>
            </a:r>
            <a:r>
              <a:rPr dirty="0" sz="3200" spc="-265" b="1">
                <a:solidFill>
                  <a:srgbClr val="C00000"/>
                </a:solidFill>
                <a:latin typeface="Arial"/>
                <a:cs typeface="Arial"/>
              </a:rPr>
              <a:t>Toplumuna</a:t>
            </a:r>
            <a:r>
              <a:rPr dirty="0" sz="3200" spc="1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200" spc="-340" b="1">
                <a:solidFill>
                  <a:srgbClr val="C00000"/>
                </a:solidFill>
                <a:latin typeface="Arial"/>
                <a:cs typeface="Arial"/>
              </a:rPr>
              <a:t>Geçiş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dirty="0" sz="2400" spc="-145" b="1">
                <a:latin typeface="Arial"/>
                <a:cs typeface="Arial"/>
              </a:rPr>
              <a:t>“</a:t>
            </a:r>
            <a:r>
              <a:rPr dirty="0" sz="2400" spc="-145" b="1">
                <a:solidFill>
                  <a:srgbClr val="FF0000"/>
                </a:solidFill>
                <a:latin typeface="Arial"/>
                <a:cs typeface="Arial"/>
              </a:rPr>
              <a:t>Sürdürülebilirlik;</a:t>
            </a:r>
            <a:r>
              <a:rPr dirty="0" sz="2400" spc="-145" b="1">
                <a:latin typeface="Arial"/>
                <a:cs typeface="Arial"/>
              </a:rPr>
              <a:t>”</a:t>
            </a:r>
            <a:endParaRPr sz="2400">
              <a:latin typeface="Arial"/>
              <a:cs typeface="Arial"/>
            </a:endParaRPr>
          </a:p>
          <a:p>
            <a:pPr algn="just" marL="15875" marR="5080" indent="17145">
              <a:lnSpc>
                <a:spcPct val="100000"/>
              </a:lnSpc>
              <a:spcBef>
                <a:spcPts val="245"/>
              </a:spcBef>
            </a:pPr>
            <a:r>
              <a:rPr dirty="0" sz="3200" spc="-105">
                <a:latin typeface="Arial"/>
                <a:cs typeface="Arial"/>
              </a:rPr>
              <a:t>”</a:t>
            </a:r>
            <a:r>
              <a:rPr dirty="0" sz="2400" spc="-105">
                <a:latin typeface="Arial"/>
                <a:cs typeface="Arial"/>
              </a:rPr>
              <a:t>gelecek </a:t>
            </a:r>
            <a:r>
              <a:rPr dirty="0" sz="2400" spc="-65">
                <a:latin typeface="Arial"/>
                <a:cs typeface="Arial"/>
              </a:rPr>
              <a:t>nesillerin </a:t>
            </a:r>
            <a:r>
              <a:rPr dirty="0" sz="2400" spc="-100">
                <a:latin typeface="Arial"/>
                <a:cs typeface="Arial"/>
              </a:rPr>
              <a:t>kendi </a:t>
            </a:r>
            <a:r>
              <a:rPr dirty="0" sz="2400" spc="-110">
                <a:latin typeface="Arial"/>
                <a:cs typeface="Arial"/>
              </a:rPr>
              <a:t>gereksinim </a:t>
            </a:r>
            <a:r>
              <a:rPr dirty="0" sz="2400" spc="-145">
                <a:latin typeface="Arial"/>
                <a:cs typeface="Arial"/>
              </a:rPr>
              <a:t>ve </a:t>
            </a:r>
            <a:r>
              <a:rPr dirty="0" sz="2400" spc="-45">
                <a:latin typeface="Arial"/>
                <a:cs typeface="Arial"/>
              </a:rPr>
              <a:t>beklentilerini </a:t>
            </a:r>
            <a:r>
              <a:rPr dirty="0" sz="2400" spc="-114">
                <a:latin typeface="Arial"/>
                <a:cs typeface="Arial"/>
              </a:rPr>
              <a:t>karşılayabilme  </a:t>
            </a:r>
            <a:r>
              <a:rPr dirty="0" sz="2400" spc="-90">
                <a:latin typeface="Arial"/>
                <a:cs typeface="Arial"/>
              </a:rPr>
              <a:t>olanaklarını</a:t>
            </a:r>
            <a:r>
              <a:rPr dirty="0" sz="2400" spc="484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yok </a:t>
            </a:r>
            <a:r>
              <a:rPr dirty="0" sz="2400" spc="-85">
                <a:latin typeface="Arial"/>
                <a:cs typeface="Arial"/>
              </a:rPr>
              <a:t>etmeden, </a:t>
            </a:r>
            <a:r>
              <a:rPr dirty="0" sz="2400" spc="-95">
                <a:latin typeface="Arial"/>
                <a:cs typeface="Arial"/>
              </a:rPr>
              <a:t>bugünün </a:t>
            </a:r>
            <a:r>
              <a:rPr dirty="0" sz="2400" spc="-110">
                <a:latin typeface="Arial"/>
                <a:cs typeface="Arial"/>
              </a:rPr>
              <a:t>gereksinim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45">
                <a:latin typeface="Arial"/>
                <a:cs typeface="Arial"/>
              </a:rPr>
              <a:t>beklentilerini  </a:t>
            </a:r>
            <a:r>
              <a:rPr dirty="0" sz="2400" spc="-105">
                <a:latin typeface="Arial"/>
                <a:cs typeface="Arial"/>
              </a:rPr>
              <a:t>karşılamak</a:t>
            </a:r>
            <a:r>
              <a:rPr dirty="0" sz="3200" spc="-105">
                <a:latin typeface="Arial"/>
                <a:cs typeface="Arial"/>
              </a:rPr>
              <a:t>”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[1]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55688" y="2571751"/>
            <a:ext cx="1857375" cy="205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17458" y="40589"/>
            <a:ext cx="40601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5"/>
              <a:t>TOPLUMSAL</a:t>
            </a:r>
            <a:r>
              <a:rPr dirty="0" spc="-250"/>
              <a:t> </a:t>
            </a:r>
            <a:r>
              <a:rPr dirty="0" spc="-254"/>
              <a:t>DÖNÜŞÜM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25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663" y="520992"/>
            <a:ext cx="8744585" cy="201993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750"/>
              </a:spcBef>
            </a:pPr>
            <a:r>
              <a:rPr dirty="0" sz="3200" spc="-120">
                <a:latin typeface="Arial"/>
                <a:cs typeface="Arial"/>
              </a:rPr>
              <a:t>“</a:t>
            </a:r>
            <a:r>
              <a:rPr dirty="0" sz="2400" spc="-120" b="1">
                <a:solidFill>
                  <a:srgbClr val="FF0000"/>
                </a:solidFill>
                <a:latin typeface="Arial"/>
                <a:cs typeface="Arial"/>
              </a:rPr>
              <a:t>Sürdürülebilirlik;</a:t>
            </a:r>
            <a:r>
              <a:rPr dirty="0" sz="3200" spc="-120">
                <a:latin typeface="Arial"/>
                <a:cs typeface="Arial"/>
              </a:rPr>
              <a:t>”</a:t>
            </a:r>
            <a:endParaRPr sz="3200">
              <a:latin typeface="Arial"/>
              <a:cs typeface="Arial"/>
            </a:endParaRPr>
          </a:p>
          <a:p>
            <a:pPr algn="just" marL="12700" marR="5080" indent="16510">
              <a:lnSpc>
                <a:spcPct val="99800"/>
              </a:lnSpc>
              <a:spcBef>
                <a:spcPts val="660"/>
              </a:spcBef>
            </a:pPr>
            <a:r>
              <a:rPr dirty="0" sz="3200" spc="-85">
                <a:latin typeface="Arial"/>
                <a:cs typeface="Arial"/>
              </a:rPr>
              <a:t>”</a:t>
            </a:r>
            <a:r>
              <a:rPr dirty="0" sz="2400" spc="-85">
                <a:latin typeface="Arial"/>
                <a:cs typeface="Arial"/>
              </a:rPr>
              <a:t>özünde, </a:t>
            </a:r>
            <a:r>
              <a:rPr dirty="0" sz="2400" spc="-110">
                <a:latin typeface="Arial"/>
                <a:cs typeface="Arial"/>
              </a:rPr>
              <a:t>insan, </a:t>
            </a:r>
            <a:r>
              <a:rPr dirty="0" sz="2400" spc="-170">
                <a:latin typeface="Arial"/>
                <a:cs typeface="Arial"/>
              </a:rPr>
              <a:t>zaman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30">
                <a:latin typeface="Arial"/>
                <a:cs typeface="Arial"/>
              </a:rPr>
              <a:t>mekân </a:t>
            </a:r>
            <a:r>
              <a:rPr dirty="0" sz="2400" spc="-145">
                <a:latin typeface="Arial"/>
                <a:cs typeface="Arial"/>
              </a:rPr>
              <a:t>açısından </a:t>
            </a:r>
            <a:r>
              <a:rPr dirty="0" sz="2400" spc="-60">
                <a:latin typeface="Arial"/>
                <a:cs typeface="Arial"/>
              </a:rPr>
              <a:t>eşitliğin </a:t>
            </a:r>
            <a:r>
              <a:rPr dirty="0" sz="2400" spc="-145">
                <a:latin typeface="Arial"/>
                <a:cs typeface="Arial"/>
              </a:rPr>
              <a:t>sağlanmasını, </a:t>
            </a:r>
            <a:r>
              <a:rPr dirty="0" sz="2400" spc="-25">
                <a:latin typeface="Arial"/>
                <a:cs typeface="Arial"/>
              </a:rPr>
              <a:t>bir  </a:t>
            </a:r>
            <a:r>
              <a:rPr dirty="0" sz="2400" spc="-175">
                <a:latin typeface="Arial"/>
                <a:cs typeface="Arial"/>
              </a:rPr>
              <a:t>başka </a:t>
            </a:r>
            <a:r>
              <a:rPr dirty="0" sz="2400" spc="-85">
                <a:latin typeface="Arial"/>
                <a:cs typeface="Arial"/>
              </a:rPr>
              <a:t>ifadeyle </a:t>
            </a:r>
            <a:r>
              <a:rPr dirty="0" sz="2400" spc="-125">
                <a:latin typeface="Arial"/>
                <a:cs typeface="Arial"/>
              </a:rPr>
              <a:t>dünya </a:t>
            </a:r>
            <a:r>
              <a:rPr dirty="0" sz="2400" spc="-110">
                <a:latin typeface="Arial"/>
                <a:cs typeface="Arial"/>
              </a:rPr>
              <a:t>kaynaklarının </a:t>
            </a:r>
            <a:r>
              <a:rPr dirty="0" sz="2400" spc="-35">
                <a:latin typeface="Arial"/>
                <a:cs typeface="Arial"/>
              </a:rPr>
              <a:t>tüm </a:t>
            </a:r>
            <a:r>
              <a:rPr dirty="0" sz="2400" spc="-105">
                <a:latin typeface="Arial"/>
                <a:cs typeface="Arial"/>
              </a:rPr>
              <a:t>uluslar, </a:t>
            </a:r>
            <a:r>
              <a:rPr dirty="0" sz="2400" spc="-90">
                <a:latin typeface="Arial"/>
                <a:cs typeface="Arial"/>
              </a:rPr>
              <a:t>canlılar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35">
                <a:latin typeface="Arial"/>
                <a:cs typeface="Arial"/>
              </a:rPr>
              <a:t>gelecek  </a:t>
            </a:r>
            <a:r>
              <a:rPr dirty="0" sz="2400" spc="-80">
                <a:latin typeface="Arial"/>
                <a:cs typeface="Arial"/>
              </a:rPr>
              <a:t>nesiller </a:t>
            </a:r>
            <a:r>
              <a:rPr dirty="0" sz="2400" spc="-140">
                <a:latin typeface="Arial"/>
                <a:cs typeface="Arial"/>
              </a:rPr>
              <a:t>arasında </a:t>
            </a:r>
            <a:r>
              <a:rPr dirty="0" sz="2400" spc="-65">
                <a:latin typeface="Arial"/>
                <a:cs typeface="Arial"/>
              </a:rPr>
              <a:t>eşit </a:t>
            </a:r>
            <a:r>
              <a:rPr dirty="0" sz="2400" spc="-105">
                <a:latin typeface="Arial"/>
                <a:cs typeface="Arial"/>
              </a:rPr>
              <a:t>paylaştırılmasını </a:t>
            </a:r>
            <a:r>
              <a:rPr dirty="0" sz="3200" spc="-5">
                <a:latin typeface="Arial"/>
                <a:cs typeface="Arial"/>
              </a:rPr>
              <a:t>”</a:t>
            </a:r>
            <a:r>
              <a:rPr dirty="0" sz="3200" spc="4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[2,3]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8807" y="2665804"/>
            <a:ext cx="3636962" cy="1963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17458" y="40589"/>
            <a:ext cx="40601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5"/>
              <a:t>TOPLUMSAL</a:t>
            </a:r>
            <a:r>
              <a:rPr dirty="0" spc="-250"/>
              <a:t> </a:t>
            </a:r>
            <a:r>
              <a:rPr dirty="0" spc="-254"/>
              <a:t>DÖNÜŞÜM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25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458" y="40589"/>
            <a:ext cx="40601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5"/>
              <a:t>TOPLUMSAL</a:t>
            </a:r>
            <a:r>
              <a:rPr dirty="0" spc="-250"/>
              <a:t> </a:t>
            </a:r>
            <a:r>
              <a:rPr dirty="0" spc="-254"/>
              <a:t>DÖNÜŞÜM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735317"/>
            <a:ext cx="1320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373" y="735317"/>
            <a:ext cx="84874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8385" algn="l"/>
                <a:tab pos="1953895" algn="l"/>
                <a:tab pos="3373120" algn="l"/>
                <a:tab pos="4758690" algn="l"/>
                <a:tab pos="5947410" algn="l"/>
                <a:tab pos="6414135" algn="l"/>
                <a:tab pos="7451090" algn="l"/>
                <a:tab pos="8141334" algn="l"/>
              </a:tabLst>
            </a:pPr>
            <a:r>
              <a:rPr dirty="0" sz="2400" spc="-195">
                <a:latin typeface="Arial"/>
                <a:cs typeface="Arial"/>
              </a:rPr>
              <a:t>Ü</a:t>
            </a:r>
            <a:r>
              <a:rPr dirty="0" sz="2400" spc="-70">
                <a:latin typeface="Arial"/>
                <a:cs typeface="Arial"/>
              </a:rPr>
              <a:t>r</a:t>
            </a:r>
            <a:r>
              <a:rPr dirty="0" sz="2400" spc="-2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ti</a:t>
            </a: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70">
                <a:latin typeface="Arial"/>
                <a:cs typeface="Arial"/>
              </a:rPr>
              <a:t>s</a:t>
            </a:r>
            <a:r>
              <a:rPr dirty="0" sz="2400" spc="-50">
                <a:latin typeface="Arial"/>
                <a:cs typeface="Arial"/>
              </a:rPr>
              <a:t>ü</a:t>
            </a:r>
            <a:r>
              <a:rPr dirty="0" sz="2400" spc="-65">
                <a:latin typeface="Arial"/>
                <a:cs typeface="Arial"/>
              </a:rPr>
              <a:t>r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190">
                <a:latin typeface="Arial"/>
                <a:cs typeface="Arial"/>
              </a:rPr>
              <a:t>c</a:t>
            </a:r>
            <a:r>
              <a:rPr dirty="0" sz="2400">
                <a:latin typeface="Arial"/>
                <a:cs typeface="Arial"/>
              </a:rPr>
              <a:t>i	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195">
                <a:latin typeface="Arial"/>
                <a:cs typeface="Arial"/>
              </a:rPr>
              <a:t>ç</a:t>
            </a:r>
            <a:r>
              <a:rPr dirty="0" sz="2400" spc="-120">
                <a:latin typeface="Arial"/>
                <a:cs typeface="Arial"/>
              </a:rPr>
              <a:t>ı</a:t>
            </a:r>
            <a:r>
              <a:rPr dirty="0" sz="2400" spc="-270">
                <a:latin typeface="Arial"/>
                <a:cs typeface="Arial"/>
              </a:rPr>
              <a:t>s</a:t>
            </a:r>
            <a:r>
              <a:rPr dirty="0" sz="2400" spc="-120">
                <a:latin typeface="Arial"/>
                <a:cs typeface="Arial"/>
              </a:rPr>
              <a:t>ı</a:t>
            </a:r>
            <a:r>
              <a:rPr dirty="0" sz="2400" spc="-120">
                <a:latin typeface="Arial"/>
                <a:cs typeface="Arial"/>
              </a:rPr>
              <a:t>nd</a:t>
            </a:r>
            <a:r>
              <a:rPr dirty="0" sz="2400" spc="-114">
                <a:latin typeface="Arial"/>
                <a:cs typeface="Arial"/>
              </a:rPr>
              <a:t>a</a:t>
            </a:r>
            <a:r>
              <a:rPr dirty="0" sz="2400" spc="-100">
                <a:latin typeface="Arial"/>
                <a:cs typeface="Arial"/>
              </a:rPr>
              <a:t>n</a:t>
            </a:r>
            <a:r>
              <a:rPr dirty="0" sz="2400" spc="-50">
                <a:latin typeface="Arial"/>
                <a:cs typeface="Arial"/>
              </a:rPr>
              <a:t>,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30">
                <a:latin typeface="Arial"/>
                <a:cs typeface="Arial"/>
              </a:rPr>
              <a:t>t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65">
                <a:latin typeface="Arial"/>
                <a:cs typeface="Arial"/>
              </a:rPr>
              <a:t>knol</a:t>
            </a:r>
            <a:r>
              <a:rPr dirty="0" sz="2400" spc="-35">
                <a:latin typeface="Arial"/>
                <a:cs typeface="Arial"/>
              </a:rPr>
              <a:t>oj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10">
                <a:latin typeface="Arial"/>
                <a:cs typeface="Arial"/>
              </a:rPr>
              <a:t>k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r</a:t>
            </a:r>
            <a:r>
              <a:rPr dirty="0" sz="2400" spc="-30">
                <a:latin typeface="Arial"/>
                <a:cs typeface="Arial"/>
              </a:rPr>
              <a:t>l</a:t>
            </a:r>
            <a:r>
              <a:rPr dirty="0" sz="2400" spc="-95">
                <a:latin typeface="Arial"/>
                <a:cs typeface="Arial"/>
              </a:rPr>
              <a:t>e</a:t>
            </a:r>
            <a:r>
              <a:rPr dirty="0" sz="2400" spc="-114">
                <a:latin typeface="Arial"/>
                <a:cs typeface="Arial"/>
              </a:rPr>
              <a:t>me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il</a:t>
            </a:r>
            <a:r>
              <a:rPr dirty="0" sz="2400" spc="-8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75">
                <a:latin typeface="Arial"/>
                <a:cs typeface="Arial"/>
              </a:rPr>
              <a:t>b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20">
                <a:latin typeface="Arial"/>
                <a:cs typeface="Arial"/>
              </a:rPr>
              <a:t>li</a:t>
            </a:r>
            <a:r>
              <a:rPr dirty="0" sz="2400" spc="-5">
                <a:latin typeface="Arial"/>
                <a:cs typeface="Arial"/>
              </a:rPr>
              <a:t>k</a:t>
            </a:r>
            <a:r>
              <a:rPr dirty="0" sz="2400" spc="-25">
                <a:latin typeface="Arial"/>
                <a:cs typeface="Arial"/>
              </a:rPr>
              <a:t>t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50">
                <a:latin typeface="Arial"/>
                <a:cs typeface="Arial"/>
              </a:rPr>
              <a:t>y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40">
                <a:latin typeface="Arial"/>
                <a:cs typeface="Arial"/>
              </a:rPr>
              <a:t>ni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70">
                <a:latin typeface="Arial"/>
                <a:cs typeface="Arial"/>
              </a:rPr>
              <a:t>b</a:t>
            </a:r>
            <a:r>
              <a:rPr dirty="0" sz="2400" spc="10">
                <a:latin typeface="Arial"/>
                <a:cs typeface="Arial"/>
              </a:rPr>
              <a:t>ir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473" y="1101991"/>
            <a:ext cx="8830945" cy="1769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>
              <a:lnSpc>
                <a:spcPct val="113900"/>
              </a:lnSpc>
              <a:spcBef>
                <a:spcPts val="100"/>
              </a:spcBef>
              <a:tabLst>
                <a:tab pos="1511300" algn="l"/>
                <a:tab pos="1995805" algn="l"/>
                <a:tab pos="3566795" algn="l"/>
                <a:tab pos="4417695" algn="l"/>
                <a:tab pos="5821680" algn="l"/>
                <a:tab pos="6318250" algn="l"/>
                <a:tab pos="7169150" algn="l"/>
              </a:tabLst>
            </a:pPr>
            <a:r>
              <a:rPr dirty="0" sz="2400" spc="-80">
                <a:latin typeface="Arial"/>
                <a:cs typeface="Arial"/>
              </a:rPr>
              <a:t>d</a:t>
            </a:r>
            <a:r>
              <a:rPr dirty="0" sz="2400" spc="-145">
                <a:latin typeface="Arial"/>
                <a:cs typeface="Arial"/>
              </a:rPr>
              <a:t>eğ</a:t>
            </a:r>
            <a:r>
              <a:rPr dirty="0" sz="2400" spc="-55">
                <a:latin typeface="Arial"/>
                <a:cs typeface="Arial"/>
              </a:rPr>
              <a:t>i</a:t>
            </a:r>
            <a:r>
              <a:rPr dirty="0" sz="2400" spc="-175">
                <a:latin typeface="Arial"/>
                <a:cs typeface="Arial"/>
              </a:rPr>
              <a:t>ş</a:t>
            </a:r>
            <a:r>
              <a:rPr dirty="0" sz="2400" spc="-70">
                <a:latin typeface="Arial"/>
                <a:cs typeface="Arial"/>
              </a:rPr>
              <a:t>i</a:t>
            </a: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45">
                <a:latin typeface="Arial"/>
                <a:cs typeface="Arial"/>
              </a:rPr>
              <a:t>v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20">
                <a:latin typeface="Arial"/>
                <a:cs typeface="Arial"/>
              </a:rPr>
              <a:t>dönüş</a:t>
            </a:r>
            <a:r>
              <a:rPr dirty="0" sz="2400" spc="-70">
                <a:latin typeface="Arial"/>
                <a:cs typeface="Arial"/>
              </a:rPr>
              <a:t>ü</a:t>
            </a:r>
            <a:r>
              <a:rPr dirty="0" sz="2400" spc="-9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95">
                <a:latin typeface="Arial"/>
                <a:cs typeface="Arial"/>
              </a:rPr>
              <a:t>“</a:t>
            </a:r>
            <a:r>
              <a:rPr dirty="0" sz="2400" spc="-204" b="1">
                <a:solidFill>
                  <a:srgbClr val="FF0000"/>
                </a:solidFill>
                <a:latin typeface="Arial"/>
                <a:cs typeface="Arial"/>
              </a:rPr>
              <a:t>Bil</a:t>
            </a:r>
            <a:r>
              <a:rPr dirty="0" sz="2400" spc="-285" b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2400" spc="-8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400" spc="-19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2400" spc="-85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2400" spc="-225" b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2400" spc="-30" b="1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”	</a:t>
            </a:r>
            <a:r>
              <a:rPr dirty="0" sz="2400" spc="-145">
                <a:latin typeface="Arial"/>
                <a:cs typeface="Arial"/>
              </a:rPr>
              <a:t>v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95">
                <a:latin typeface="Arial"/>
                <a:cs typeface="Arial"/>
              </a:rPr>
              <a:t>“</a:t>
            </a:r>
            <a:r>
              <a:rPr dirty="0" sz="2400" spc="-204" b="1">
                <a:solidFill>
                  <a:srgbClr val="FF0000"/>
                </a:solidFill>
                <a:latin typeface="Arial"/>
                <a:cs typeface="Arial"/>
              </a:rPr>
              <a:t>Bil</a:t>
            </a:r>
            <a:r>
              <a:rPr dirty="0" sz="2400" spc="-285" b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2400" spc="-8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400" spc="-16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400" spc="-229" b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2400" spc="-185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400" spc="-155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400" spc="-225" b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2400" spc="-16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400" spc="-305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400" spc="15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400" spc="45">
                <a:latin typeface="Arial"/>
                <a:cs typeface="Arial"/>
              </a:rPr>
              <a:t>”</a:t>
            </a:r>
            <a:r>
              <a:rPr dirty="0" sz="2400" spc="-8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i  </a:t>
            </a:r>
            <a:r>
              <a:rPr dirty="0" sz="2400" spc="-90">
                <a:latin typeface="Arial"/>
                <a:cs typeface="Arial"/>
              </a:rPr>
              <a:t>doğurmuştur.</a:t>
            </a:r>
            <a:endParaRPr sz="2400">
              <a:latin typeface="Arial"/>
              <a:cs typeface="Arial"/>
            </a:endParaRPr>
          </a:p>
          <a:p>
            <a:pPr marL="354965" marR="8255" indent="-342900">
              <a:lnSpc>
                <a:spcPct val="113900"/>
              </a:lnSpc>
              <a:spcBef>
                <a:spcPts val="600"/>
              </a:spcBef>
              <a:buFont typeface="Arial"/>
              <a:buChar char="•"/>
              <a:tabLst>
                <a:tab pos="422909" algn="l"/>
                <a:tab pos="423545" algn="l"/>
                <a:tab pos="1479550" algn="l"/>
                <a:tab pos="2917825" algn="l"/>
                <a:tab pos="3808729" algn="l"/>
                <a:tab pos="4243705" algn="l"/>
                <a:tab pos="5196840" algn="l"/>
                <a:tab pos="6509384" algn="l"/>
                <a:tab pos="7941309" algn="l"/>
              </a:tabLst>
            </a:pPr>
            <a:r>
              <a:rPr dirty="0"/>
              <a:t>	</a:t>
            </a:r>
            <a:r>
              <a:rPr dirty="0" sz="2400" spc="-120">
                <a:latin typeface="Arial"/>
                <a:cs typeface="Arial"/>
              </a:rPr>
              <a:t>Bi</a:t>
            </a:r>
            <a:r>
              <a:rPr dirty="0" sz="2400" spc="-65">
                <a:latin typeface="Arial"/>
                <a:cs typeface="Arial"/>
              </a:rPr>
              <a:t>l</a:t>
            </a:r>
            <a:r>
              <a:rPr dirty="0" sz="2400" spc="-210">
                <a:latin typeface="Arial"/>
                <a:cs typeface="Arial"/>
              </a:rPr>
              <a:t>g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 spc="-55">
                <a:latin typeface="Arial"/>
                <a:cs typeface="Arial"/>
              </a:rPr>
              <a:t>n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 spc="-5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190">
                <a:latin typeface="Arial"/>
                <a:cs typeface="Arial"/>
              </a:rPr>
              <a:t>k</a:t>
            </a:r>
            <a:r>
              <a:rPr dirty="0" sz="2400" spc="-75">
                <a:latin typeface="Arial"/>
                <a:cs typeface="Arial"/>
              </a:rPr>
              <a:t>on</a:t>
            </a:r>
            <a:r>
              <a:rPr dirty="0" sz="2400" spc="-80">
                <a:latin typeface="Arial"/>
                <a:cs typeface="Arial"/>
              </a:rPr>
              <a:t>o</a:t>
            </a: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90">
                <a:latin typeface="Arial"/>
                <a:cs typeface="Arial"/>
              </a:rPr>
              <a:t>k,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70">
                <a:latin typeface="Arial"/>
                <a:cs typeface="Arial"/>
              </a:rPr>
              <a:t>s</a:t>
            </a:r>
            <a:r>
              <a:rPr dirty="0" sz="2400" spc="-75">
                <a:latin typeface="Arial"/>
                <a:cs typeface="Arial"/>
              </a:rPr>
              <a:t>o</a:t>
            </a:r>
            <a:r>
              <a:rPr dirty="0" sz="2400" spc="-240">
                <a:latin typeface="Arial"/>
                <a:cs typeface="Arial"/>
              </a:rPr>
              <a:t>s</a:t>
            </a:r>
            <a:r>
              <a:rPr dirty="0" sz="2400" spc="-229">
                <a:latin typeface="Arial"/>
                <a:cs typeface="Arial"/>
              </a:rPr>
              <a:t>y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	</a:t>
            </a:r>
            <a:r>
              <a:rPr dirty="0" sz="2400" spc="-145">
                <a:latin typeface="Arial"/>
                <a:cs typeface="Arial"/>
              </a:rPr>
              <a:t>v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90">
                <a:latin typeface="Arial"/>
                <a:cs typeface="Arial"/>
              </a:rPr>
              <a:t>s</a:t>
            </a:r>
            <a:r>
              <a:rPr dirty="0" sz="2400" spc="-85">
                <a:latin typeface="Arial"/>
                <a:cs typeface="Arial"/>
              </a:rPr>
              <a:t>i</a:t>
            </a:r>
            <a:r>
              <a:rPr dirty="0" sz="2400" spc="-155">
                <a:latin typeface="Arial"/>
                <a:cs typeface="Arial"/>
              </a:rPr>
              <a:t>y</a:t>
            </a:r>
            <a:r>
              <a:rPr dirty="0" sz="2400" spc="-185">
                <a:latin typeface="Arial"/>
                <a:cs typeface="Arial"/>
              </a:rPr>
              <a:t>a</a:t>
            </a:r>
            <a:r>
              <a:rPr dirty="0" sz="2400" spc="-220">
                <a:latin typeface="Arial"/>
                <a:cs typeface="Arial"/>
              </a:rPr>
              <a:t>s</a:t>
            </a:r>
            <a:r>
              <a:rPr dirty="0" sz="2400" spc="-24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	</a:t>
            </a:r>
            <a:r>
              <a:rPr dirty="0" sz="2400" spc="-120">
                <a:latin typeface="Arial"/>
                <a:cs typeface="Arial"/>
              </a:rPr>
              <a:t>dönüş</a:t>
            </a:r>
            <a:r>
              <a:rPr dirty="0" sz="2400" spc="-70">
                <a:latin typeface="Arial"/>
                <a:cs typeface="Arial"/>
              </a:rPr>
              <a:t>ü</a:t>
            </a: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75">
                <a:latin typeface="Arial"/>
                <a:cs typeface="Arial"/>
              </a:rPr>
              <a:t>ü</a:t>
            </a:r>
            <a:r>
              <a:rPr dirty="0" sz="2400" spc="-210">
                <a:latin typeface="Arial"/>
                <a:cs typeface="Arial"/>
              </a:rPr>
              <a:t>z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r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 spc="-70">
                <a:latin typeface="Arial"/>
                <a:cs typeface="Arial"/>
              </a:rPr>
              <a:t>d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55">
                <a:latin typeface="Arial"/>
                <a:cs typeface="Arial"/>
              </a:rPr>
              <a:t>ki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85">
                <a:latin typeface="Arial"/>
                <a:cs typeface="Arial"/>
              </a:rPr>
              <a:t>e</a:t>
            </a:r>
            <a:r>
              <a:rPr dirty="0" sz="2400" spc="65">
                <a:latin typeface="Arial"/>
                <a:cs typeface="Arial"/>
              </a:rPr>
              <a:t>t</a:t>
            </a:r>
            <a:r>
              <a:rPr dirty="0" sz="2400" spc="-55">
                <a:latin typeface="Arial"/>
                <a:cs typeface="Arial"/>
              </a:rPr>
              <a:t>ki</a:t>
            </a:r>
            <a:r>
              <a:rPr dirty="0" sz="2400" spc="-270">
                <a:latin typeface="Arial"/>
                <a:cs typeface="Arial"/>
              </a:rPr>
              <a:t>s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8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i  </a:t>
            </a:r>
            <a:r>
              <a:rPr dirty="0" sz="2400" spc="-55">
                <a:latin typeface="Arial"/>
                <a:cs typeface="Arial"/>
              </a:rPr>
              <a:t>bilgi </a:t>
            </a:r>
            <a:r>
              <a:rPr dirty="0" sz="2400" spc="-95">
                <a:latin typeface="Arial"/>
                <a:cs typeface="Arial"/>
              </a:rPr>
              <a:t>üzerindeki </a:t>
            </a:r>
            <a:r>
              <a:rPr dirty="0" sz="2400" spc="-45">
                <a:latin typeface="Arial"/>
                <a:cs typeface="Arial"/>
              </a:rPr>
              <a:t>iktidarın </a:t>
            </a:r>
            <a:r>
              <a:rPr dirty="0" sz="2400" spc="-35">
                <a:latin typeface="Arial"/>
                <a:cs typeface="Arial"/>
              </a:rPr>
              <a:t>niteliği</a:t>
            </a:r>
            <a:r>
              <a:rPr dirty="0" sz="2400" spc="-26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belirlemektedir.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673" y="3749032"/>
            <a:ext cx="724027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320" b="1">
                <a:latin typeface="Arial"/>
                <a:cs typeface="Arial"/>
              </a:rPr>
              <a:t>Bilgi </a:t>
            </a:r>
            <a:r>
              <a:rPr dirty="0" sz="4000" spc="-345" b="1">
                <a:latin typeface="Arial"/>
                <a:cs typeface="Arial"/>
              </a:rPr>
              <a:t>= </a:t>
            </a:r>
            <a:r>
              <a:rPr dirty="0" sz="4000" spc="-405" b="1">
                <a:latin typeface="Arial"/>
                <a:cs typeface="Arial"/>
              </a:rPr>
              <a:t>Gücün </a:t>
            </a:r>
            <a:r>
              <a:rPr dirty="0" sz="4000" spc="-260" b="1">
                <a:latin typeface="Arial"/>
                <a:cs typeface="Arial"/>
              </a:rPr>
              <a:t>tükenmeyen</a:t>
            </a:r>
            <a:r>
              <a:rPr dirty="0" sz="4000" spc="200" b="1">
                <a:latin typeface="Arial"/>
                <a:cs typeface="Arial"/>
              </a:rPr>
              <a:t> </a:t>
            </a:r>
            <a:r>
              <a:rPr dirty="0" sz="4000" spc="-325" b="1">
                <a:latin typeface="Arial"/>
                <a:cs typeface="Arial"/>
              </a:rPr>
              <a:t>kaynağı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38952" y="2874201"/>
            <a:ext cx="1092316" cy="1343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25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458" y="40589"/>
            <a:ext cx="40601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5"/>
              <a:t>TOPLUMSAL</a:t>
            </a:r>
            <a:r>
              <a:rPr dirty="0" spc="-250"/>
              <a:t> </a:t>
            </a:r>
            <a:r>
              <a:rPr dirty="0" spc="-254"/>
              <a:t>DÖNÜŞÜM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683513"/>
            <a:ext cx="8832215" cy="16941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2900">
              <a:lnSpc>
                <a:spcPct val="113999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195" b="1">
                <a:solidFill>
                  <a:srgbClr val="FF0000"/>
                </a:solidFill>
                <a:latin typeface="Arial"/>
                <a:cs typeface="Arial"/>
              </a:rPr>
              <a:t>Bilgi </a:t>
            </a:r>
            <a:r>
              <a:rPr dirty="0" sz="2400" spc="-140" b="1">
                <a:solidFill>
                  <a:srgbClr val="FF0000"/>
                </a:solidFill>
                <a:latin typeface="Arial"/>
                <a:cs typeface="Arial"/>
              </a:rPr>
              <a:t>toplumu; </a:t>
            </a:r>
            <a:r>
              <a:rPr dirty="0" sz="2400" spc="-95">
                <a:latin typeface="Arial"/>
                <a:cs typeface="Arial"/>
              </a:rPr>
              <a:t>yeni </a:t>
            </a:r>
            <a:r>
              <a:rPr dirty="0" sz="2400" spc="-80">
                <a:latin typeface="Arial"/>
                <a:cs typeface="Arial"/>
              </a:rPr>
              <a:t>temel </a:t>
            </a:r>
            <a:r>
              <a:rPr dirty="0" sz="2400" spc="-50">
                <a:latin typeface="Arial"/>
                <a:cs typeface="Arial"/>
              </a:rPr>
              <a:t>teknolojilerin </a:t>
            </a:r>
            <a:r>
              <a:rPr dirty="0" sz="2400" spc="-85">
                <a:latin typeface="Arial"/>
                <a:cs typeface="Arial"/>
              </a:rPr>
              <a:t>gelişimiyle </a:t>
            </a:r>
            <a:r>
              <a:rPr dirty="0" sz="2400" spc="-55">
                <a:latin typeface="Arial"/>
                <a:cs typeface="Arial"/>
              </a:rPr>
              <a:t>bilgi </a:t>
            </a:r>
            <a:r>
              <a:rPr dirty="0" sz="2400" spc="-85">
                <a:latin typeface="Arial"/>
                <a:cs typeface="Arial"/>
              </a:rPr>
              <a:t>sektörünün,  </a:t>
            </a:r>
            <a:r>
              <a:rPr dirty="0" sz="2400" spc="-55">
                <a:latin typeface="Arial"/>
                <a:cs typeface="Arial"/>
              </a:rPr>
              <a:t>bilgi </a:t>
            </a:r>
            <a:r>
              <a:rPr dirty="0" sz="2400" spc="-40">
                <a:latin typeface="Arial"/>
                <a:cs typeface="Arial"/>
              </a:rPr>
              <a:t>üretiminin, </a:t>
            </a:r>
            <a:r>
              <a:rPr dirty="0" sz="2400" spc="-55">
                <a:latin typeface="Arial"/>
                <a:cs typeface="Arial"/>
              </a:rPr>
              <a:t>bilgi </a:t>
            </a:r>
            <a:r>
              <a:rPr dirty="0" sz="2400" spc="-120">
                <a:latin typeface="Arial"/>
                <a:cs typeface="Arial"/>
              </a:rPr>
              <a:t>sermayesinin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30">
                <a:latin typeface="Arial"/>
                <a:cs typeface="Arial"/>
              </a:rPr>
              <a:t>nitelikli </a:t>
            </a:r>
            <a:r>
              <a:rPr dirty="0" sz="2400" spc="-120">
                <a:latin typeface="Arial"/>
                <a:cs typeface="Arial"/>
              </a:rPr>
              <a:t>insan </a:t>
            </a:r>
            <a:r>
              <a:rPr dirty="0" sz="2400" spc="-70">
                <a:latin typeface="Arial"/>
                <a:cs typeface="Arial"/>
              </a:rPr>
              <a:t>faktörünün  </a:t>
            </a:r>
            <a:r>
              <a:rPr dirty="0" sz="2400" spc="-95">
                <a:latin typeface="Arial"/>
                <a:cs typeface="Arial"/>
              </a:rPr>
              <a:t>önem </a:t>
            </a:r>
            <a:r>
              <a:rPr dirty="0" sz="2400" spc="-150">
                <a:latin typeface="Arial"/>
                <a:cs typeface="Arial"/>
              </a:rPr>
              <a:t>kazandığı, </a:t>
            </a:r>
            <a:r>
              <a:rPr dirty="0" sz="2400" spc="-45">
                <a:latin typeface="Arial"/>
                <a:cs typeface="Arial"/>
              </a:rPr>
              <a:t>eğitimin </a:t>
            </a:r>
            <a:r>
              <a:rPr dirty="0" sz="2400" spc="-65">
                <a:latin typeface="Arial"/>
                <a:cs typeface="Arial"/>
              </a:rPr>
              <a:t>sürekliliğinin </a:t>
            </a:r>
            <a:r>
              <a:rPr dirty="0" sz="2400" spc="-75">
                <a:latin typeface="Arial"/>
                <a:cs typeface="Arial"/>
              </a:rPr>
              <a:t>ön </a:t>
            </a:r>
            <a:r>
              <a:rPr dirty="0" sz="2400" spc="-105">
                <a:latin typeface="Arial"/>
                <a:cs typeface="Arial"/>
              </a:rPr>
              <a:t>plana çıktığı, </a:t>
            </a:r>
            <a:r>
              <a:rPr dirty="0" sz="2400" spc="-45">
                <a:latin typeface="Arial"/>
                <a:cs typeface="Arial"/>
              </a:rPr>
              <a:t>iletişim  </a:t>
            </a:r>
            <a:r>
              <a:rPr dirty="0" sz="2400" spc="-50">
                <a:latin typeface="Arial"/>
                <a:cs typeface="Arial"/>
              </a:rPr>
              <a:t>teknolojileri, </a:t>
            </a:r>
            <a:r>
              <a:rPr dirty="0" sz="2400" spc="-55">
                <a:latin typeface="Arial"/>
                <a:cs typeface="Arial"/>
              </a:rPr>
              <a:t>bilgi otoyolları, elektronik </a:t>
            </a:r>
            <a:r>
              <a:rPr dirty="0" sz="2400" spc="-70">
                <a:latin typeface="Arial"/>
                <a:cs typeface="Arial"/>
              </a:rPr>
              <a:t>ticaret gibi </a:t>
            </a:r>
            <a:r>
              <a:rPr dirty="0" sz="2400" spc="-95">
                <a:latin typeface="Arial"/>
                <a:cs typeface="Arial"/>
              </a:rPr>
              <a:t>yeni gelişmeler</a:t>
            </a:r>
            <a:r>
              <a:rPr dirty="0" sz="2400" spc="180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ile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6781" y="2352294"/>
            <a:ext cx="797560" cy="859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765" marR="5080" indent="-12700">
              <a:lnSpc>
                <a:spcPct val="113900"/>
              </a:lnSpc>
              <a:spcBef>
                <a:spcPts val="100"/>
              </a:spcBef>
            </a:pPr>
            <a:r>
              <a:rPr dirty="0" sz="2400" spc="-270">
                <a:latin typeface="Arial"/>
                <a:cs typeface="Arial"/>
              </a:rPr>
              <a:t>s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130">
                <a:latin typeface="Arial"/>
                <a:cs typeface="Arial"/>
              </a:rPr>
              <a:t>n</a:t>
            </a:r>
            <a:r>
              <a:rPr dirty="0" sz="2400" spc="-170">
                <a:latin typeface="Arial"/>
                <a:cs typeface="Arial"/>
              </a:rPr>
              <a:t>a</a:t>
            </a:r>
            <a:r>
              <a:rPr dirty="0" sz="2400" spc="-120">
                <a:latin typeface="Arial"/>
                <a:cs typeface="Arial"/>
              </a:rPr>
              <a:t>y</a:t>
            </a:r>
            <a:r>
              <a:rPr dirty="0" sz="2400">
                <a:latin typeface="Arial"/>
                <a:cs typeface="Arial"/>
              </a:rPr>
              <a:t>i  </a:t>
            </a:r>
            <a:r>
              <a:rPr dirty="0" sz="2400" spc="-70">
                <a:latin typeface="Arial"/>
                <a:cs typeface="Arial"/>
              </a:rPr>
              <a:t>o</a:t>
            </a:r>
            <a:r>
              <a:rPr dirty="0" sz="2400" spc="-45">
                <a:latin typeface="Arial"/>
                <a:cs typeface="Arial"/>
              </a:rPr>
              <a:t>l</a:t>
            </a:r>
            <a:r>
              <a:rPr dirty="0" sz="2400" spc="-135">
                <a:latin typeface="Arial"/>
                <a:cs typeface="Arial"/>
              </a:rPr>
              <a:t>a</a:t>
            </a:r>
            <a:r>
              <a:rPr dirty="0" sz="2400" spc="-35">
                <a:latin typeface="Arial"/>
                <a:cs typeface="Arial"/>
              </a:rPr>
              <a:t>r</a:t>
            </a:r>
            <a:r>
              <a:rPr dirty="0" sz="2400" spc="-150">
                <a:latin typeface="Arial"/>
                <a:cs typeface="Arial"/>
              </a:rPr>
              <a:t>ak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458" y="2352294"/>
            <a:ext cx="7477759" cy="1275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890">
              <a:lnSpc>
                <a:spcPct val="113900"/>
              </a:lnSpc>
              <a:spcBef>
                <a:spcPts val="100"/>
              </a:spcBef>
              <a:tabLst>
                <a:tab pos="1304290" algn="l"/>
                <a:tab pos="1889125" algn="l"/>
                <a:tab pos="2832100" algn="l"/>
                <a:tab pos="3154045" algn="l"/>
                <a:tab pos="3889375" algn="l"/>
                <a:tab pos="4378960" algn="l"/>
                <a:tab pos="5066665" algn="l"/>
                <a:tab pos="5610225" algn="l"/>
                <a:tab pos="6367145" algn="l"/>
                <a:tab pos="6653530" algn="l"/>
              </a:tabLst>
            </a:pPr>
            <a:r>
              <a:rPr dirty="0" sz="2400" spc="-25">
                <a:latin typeface="Arial"/>
                <a:cs typeface="Arial"/>
              </a:rPr>
              <a:t>t</a:t>
            </a:r>
            <a:r>
              <a:rPr dirty="0" sz="2400" spc="-50">
                <a:latin typeface="Arial"/>
                <a:cs typeface="Arial"/>
              </a:rPr>
              <a:t>opl</a:t>
            </a:r>
            <a:r>
              <a:rPr dirty="0" sz="2400" spc="-85">
                <a:latin typeface="Arial"/>
                <a:cs typeface="Arial"/>
              </a:rPr>
              <a:t>u</a:t>
            </a: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 spc="-75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195">
                <a:latin typeface="Arial"/>
                <a:cs typeface="Arial"/>
              </a:rPr>
              <a:t>k</a:t>
            </a:r>
            <a:r>
              <a:rPr dirty="0" sz="2400" spc="-70">
                <a:latin typeface="Arial"/>
                <a:cs typeface="Arial"/>
              </a:rPr>
              <a:t>ono</a:t>
            </a:r>
            <a:r>
              <a:rPr dirty="0" sz="2400" spc="-105">
                <a:latin typeface="Arial"/>
                <a:cs typeface="Arial"/>
              </a:rPr>
              <a:t>m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90">
                <a:latin typeface="Arial"/>
                <a:cs typeface="Arial"/>
              </a:rPr>
              <a:t>k,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70">
                <a:latin typeface="Arial"/>
                <a:cs typeface="Arial"/>
              </a:rPr>
              <a:t>s</a:t>
            </a:r>
            <a:r>
              <a:rPr dirty="0" sz="2400" spc="-70">
                <a:latin typeface="Arial"/>
                <a:cs typeface="Arial"/>
              </a:rPr>
              <a:t>o</a:t>
            </a:r>
            <a:r>
              <a:rPr dirty="0" sz="2400" spc="-240">
                <a:latin typeface="Arial"/>
                <a:cs typeface="Arial"/>
              </a:rPr>
              <a:t>s</a:t>
            </a:r>
            <a:r>
              <a:rPr dirty="0" sz="2400" spc="-229">
                <a:latin typeface="Arial"/>
                <a:cs typeface="Arial"/>
              </a:rPr>
              <a:t>y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70">
                <a:latin typeface="Arial"/>
                <a:cs typeface="Arial"/>
              </a:rPr>
              <a:t>,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80">
                <a:latin typeface="Arial"/>
                <a:cs typeface="Arial"/>
              </a:rPr>
              <a:t>kü</a:t>
            </a:r>
            <a:r>
              <a:rPr dirty="0" sz="2400" spc="30">
                <a:latin typeface="Arial"/>
                <a:cs typeface="Arial"/>
              </a:rPr>
              <a:t>l</a:t>
            </a:r>
            <a:r>
              <a:rPr dirty="0" sz="2400" spc="65">
                <a:latin typeface="Arial"/>
                <a:cs typeface="Arial"/>
              </a:rPr>
              <a:t>t</a:t>
            </a:r>
            <a:r>
              <a:rPr dirty="0" sz="2400" spc="-50">
                <a:latin typeface="Arial"/>
                <a:cs typeface="Arial"/>
              </a:rPr>
              <a:t>ü</a:t>
            </a:r>
            <a:r>
              <a:rPr dirty="0" sz="2400" spc="-65">
                <a:latin typeface="Arial"/>
                <a:cs typeface="Arial"/>
              </a:rPr>
              <a:t>r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l	</a:t>
            </a:r>
            <a:r>
              <a:rPr dirty="0" sz="2400" spc="-53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v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70">
                <a:latin typeface="Arial"/>
                <a:cs typeface="Arial"/>
              </a:rPr>
              <a:t>s</a:t>
            </a:r>
            <a:r>
              <a:rPr dirty="0" sz="2400" spc="-25">
                <a:latin typeface="Arial"/>
                <a:cs typeface="Arial"/>
              </a:rPr>
              <a:t>i</a:t>
            </a:r>
            <a:r>
              <a:rPr dirty="0" sz="2400" spc="-110">
                <a:latin typeface="Arial"/>
                <a:cs typeface="Arial"/>
              </a:rPr>
              <a:t>y</a:t>
            </a:r>
            <a:r>
              <a:rPr dirty="0" sz="2400" spc="-240">
                <a:latin typeface="Arial"/>
                <a:cs typeface="Arial"/>
              </a:rPr>
              <a:t>a</a:t>
            </a:r>
            <a:r>
              <a:rPr dirty="0" sz="2400" spc="-220">
                <a:latin typeface="Arial"/>
                <a:cs typeface="Arial"/>
              </a:rPr>
              <a:t>s</a:t>
            </a:r>
            <a:r>
              <a:rPr dirty="0" sz="2400" spc="-95">
                <a:latin typeface="Arial"/>
                <a:cs typeface="Arial"/>
              </a:rPr>
              <a:t>al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195">
                <a:latin typeface="Arial"/>
                <a:cs typeface="Arial"/>
              </a:rPr>
              <a:t>ç</a:t>
            </a:r>
            <a:r>
              <a:rPr dirty="0" sz="2400" spc="-125">
                <a:latin typeface="Arial"/>
                <a:cs typeface="Arial"/>
              </a:rPr>
              <a:t>ı</a:t>
            </a:r>
            <a:r>
              <a:rPr dirty="0" sz="2400" spc="-135">
                <a:latin typeface="Arial"/>
                <a:cs typeface="Arial"/>
              </a:rPr>
              <a:t>d</a:t>
            </a:r>
            <a:r>
              <a:rPr dirty="0" sz="2400" spc="-130">
                <a:latin typeface="Arial"/>
                <a:cs typeface="Arial"/>
              </a:rPr>
              <a:t>a</a:t>
            </a:r>
            <a:r>
              <a:rPr dirty="0" sz="2400" spc="-50">
                <a:latin typeface="Arial"/>
                <a:cs typeface="Arial"/>
              </a:rPr>
              <a:t>n  </a:t>
            </a:r>
            <a:r>
              <a:rPr dirty="0" sz="2400" spc="-65">
                <a:latin typeface="Arial"/>
                <a:cs typeface="Arial"/>
              </a:rPr>
              <a:t>toplumunun	</a:t>
            </a:r>
            <a:r>
              <a:rPr dirty="0" sz="2400" spc="-95">
                <a:latin typeface="Arial"/>
                <a:cs typeface="Arial"/>
              </a:rPr>
              <a:t>ötesine		</a:t>
            </a:r>
            <a:r>
              <a:rPr dirty="0" sz="2400" spc="-130">
                <a:latin typeface="Arial"/>
                <a:cs typeface="Arial"/>
              </a:rPr>
              <a:t>taşıyan	</a:t>
            </a:r>
            <a:r>
              <a:rPr dirty="0" sz="2400" spc="-25">
                <a:latin typeface="Arial"/>
                <a:cs typeface="Arial"/>
              </a:rPr>
              <a:t>bir	</a:t>
            </a:r>
            <a:r>
              <a:rPr dirty="0" sz="2400" spc="-120">
                <a:latin typeface="Arial"/>
                <a:cs typeface="Arial"/>
              </a:rPr>
              <a:t>gelişme	</a:t>
            </a:r>
            <a:r>
              <a:rPr dirty="0" sz="2400" spc="-190">
                <a:latin typeface="Arial"/>
                <a:cs typeface="Arial"/>
              </a:rPr>
              <a:t>aşaması  </a:t>
            </a:r>
            <a:r>
              <a:rPr dirty="0" sz="2400" spc="-95">
                <a:latin typeface="Arial"/>
                <a:cs typeface="Arial"/>
              </a:rPr>
              <a:t>tanımlanmaktadır.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08104" y="3186112"/>
            <a:ext cx="2136775" cy="1957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25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458" y="40589"/>
            <a:ext cx="40601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5"/>
              <a:t>TOPLUMSAL</a:t>
            </a:r>
            <a:r>
              <a:rPr dirty="0" spc="-250"/>
              <a:t> </a:t>
            </a:r>
            <a:r>
              <a:rPr dirty="0" spc="-254"/>
              <a:t>DÖNÜŞÜM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25</a:t>
            </a:fld>
            <a:r>
              <a:rPr dirty="0" spc="-40"/>
              <a:t>/77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406" y="707897"/>
            <a:ext cx="8834755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3335" marR="5080" indent="18415">
              <a:lnSpc>
                <a:spcPct val="100000"/>
              </a:lnSpc>
              <a:spcBef>
                <a:spcPts val="100"/>
              </a:spcBef>
              <a:buSzPct val="83333"/>
              <a:buChar char="•"/>
              <a:tabLst>
                <a:tab pos="370205" algn="l"/>
              </a:tabLst>
            </a:pPr>
            <a:r>
              <a:rPr dirty="0" sz="2400" spc="-185">
                <a:latin typeface="Arial"/>
                <a:cs typeface="Arial"/>
              </a:rPr>
              <a:t>Sanayi </a:t>
            </a:r>
            <a:r>
              <a:rPr dirty="0" sz="2400" spc="-75">
                <a:latin typeface="Arial"/>
                <a:cs typeface="Arial"/>
              </a:rPr>
              <a:t>toplumunda </a:t>
            </a:r>
            <a:r>
              <a:rPr dirty="0" sz="2400" spc="-155" b="1">
                <a:solidFill>
                  <a:srgbClr val="FF0000"/>
                </a:solidFill>
                <a:latin typeface="Arial"/>
                <a:cs typeface="Arial"/>
              </a:rPr>
              <a:t>maddi </a:t>
            </a:r>
            <a:r>
              <a:rPr dirty="0" sz="2400" spc="-150" b="1">
                <a:solidFill>
                  <a:srgbClr val="FF0000"/>
                </a:solidFill>
                <a:latin typeface="Arial"/>
                <a:cs typeface="Arial"/>
              </a:rPr>
              <a:t>sermaye</a:t>
            </a:r>
            <a:r>
              <a:rPr dirty="0" sz="2400" spc="-150">
                <a:latin typeface="Arial"/>
                <a:cs typeface="Arial"/>
              </a:rPr>
              <a:t>nin </a:t>
            </a:r>
            <a:r>
              <a:rPr dirty="0" sz="2400" spc="-60">
                <a:latin typeface="Arial"/>
                <a:cs typeface="Arial"/>
              </a:rPr>
              <a:t>yerini </a:t>
            </a:r>
            <a:r>
              <a:rPr dirty="0" sz="2400" spc="-55">
                <a:latin typeface="Arial"/>
                <a:cs typeface="Arial"/>
              </a:rPr>
              <a:t>bilgi </a:t>
            </a:r>
            <a:r>
              <a:rPr dirty="0" sz="2400" spc="-75">
                <a:latin typeface="Arial"/>
                <a:cs typeface="Arial"/>
              </a:rPr>
              <a:t>toplumunda </a:t>
            </a:r>
            <a:r>
              <a:rPr dirty="0" sz="2400" spc="-150" b="1">
                <a:solidFill>
                  <a:srgbClr val="FF0000"/>
                </a:solidFill>
                <a:latin typeface="Arial"/>
                <a:cs typeface="Arial"/>
              </a:rPr>
              <a:t>bilgi  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dirty="0" sz="2400" spc="-195" b="1">
                <a:solidFill>
                  <a:srgbClr val="FF0000"/>
                </a:solidFill>
                <a:latin typeface="Arial"/>
                <a:cs typeface="Arial"/>
              </a:rPr>
              <a:t>insan </a:t>
            </a:r>
            <a:r>
              <a:rPr dirty="0" sz="2400" spc="-200" b="1">
                <a:solidFill>
                  <a:srgbClr val="FF0000"/>
                </a:solidFill>
                <a:latin typeface="Arial"/>
                <a:cs typeface="Arial"/>
              </a:rPr>
              <a:t>sermayesi</a:t>
            </a:r>
            <a:r>
              <a:rPr dirty="0" sz="24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almaktadır.</a:t>
            </a:r>
            <a:endParaRPr sz="2400">
              <a:latin typeface="Arial"/>
              <a:cs typeface="Arial"/>
            </a:endParaRPr>
          </a:p>
          <a:p>
            <a:pPr algn="just" marL="12700" marR="5715" indent="22860">
              <a:lnSpc>
                <a:spcPct val="100000"/>
              </a:lnSpc>
              <a:buChar char="•"/>
              <a:tabLst>
                <a:tab pos="369570" algn="l"/>
              </a:tabLst>
            </a:pPr>
            <a:r>
              <a:rPr dirty="0" sz="2400" spc="-185">
                <a:latin typeface="Arial"/>
                <a:cs typeface="Arial"/>
              </a:rPr>
              <a:t>Sanayi </a:t>
            </a:r>
            <a:r>
              <a:rPr dirty="0" sz="2400" spc="-75">
                <a:latin typeface="Arial"/>
                <a:cs typeface="Arial"/>
              </a:rPr>
              <a:t>toplumunda </a:t>
            </a:r>
            <a:r>
              <a:rPr dirty="0" sz="2400" spc="-95">
                <a:latin typeface="Arial"/>
                <a:cs typeface="Arial"/>
              </a:rPr>
              <a:t>mal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85">
                <a:latin typeface="Arial"/>
                <a:cs typeface="Arial"/>
              </a:rPr>
              <a:t>hizmet </a:t>
            </a:r>
            <a:r>
              <a:rPr dirty="0" sz="2400" spc="-50">
                <a:latin typeface="Arial"/>
                <a:cs typeface="Arial"/>
              </a:rPr>
              <a:t>üretiminde </a:t>
            </a:r>
            <a:r>
              <a:rPr dirty="0" sz="2400" spc="-100">
                <a:latin typeface="Arial"/>
                <a:cs typeface="Arial"/>
              </a:rPr>
              <a:t>gelişmenin </a:t>
            </a:r>
            <a:r>
              <a:rPr dirty="0" sz="2400" spc="-145">
                <a:latin typeface="Arial"/>
                <a:cs typeface="Arial"/>
              </a:rPr>
              <a:t>başlangıcı  </a:t>
            </a:r>
            <a:r>
              <a:rPr dirty="0" sz="2400" spc="-80">
                <a:latin typeface="Arial"/>
                <a:cs typeface="Arial"/>
              </a:rPr>
              <a:t>olan </a:t>
            </a:r>
            <a:r>
              <a:rPr dirty="0" sz="2400" spc="-155" b="1">
                <a:solidFill>
                  <a:srgbClr val="FF0000"/>
                </a:solidFill>
                <a:latin typeface="Arial"/>
                <a:cs typeface="Arial"/>
              </a:rPr>
              <a:t>buhar </a:t>
            </a:r>
            <a:r>
              <a:rPr dirty="0" sz="2400" spc="-140" b="1">
                <a:solidFill>
                  <a:srgbClr val="FF0000"/>
                </a:solidFill>
                <a:latin typeface="Arial"/>
                <a:cs typeface="Arial"/>
              </a:rPr>
              <a:t>makinesi</a:t>
            </a:r>
            <a:r>
              <a:rPr dirty="0" sz="2400" spc="-140">
                <a:latin typeface="Arial"/>
                <a:cs typeface="Arial"/>
              </a:rPr>
              <a:t>nin </a:t>
            </a:r>
            <a:r>
              <a:rPr dirty="0" sz="2400" spc="-60">
                <a:latin typeface="Arial"/>
                <a:cs typeface="Arial"/>
              </a:rPr>
              <a:t>yerini </a:t>
            </a:r>
            <a:r>
              <a:rPr dirty="0" sz="2400" spc="-55">
                <a:latin typeface="Arial"/>
                <a:cs typeface="Arial"/>
              </a:rPr>
              <a:t>bilgi </a:t>
            </a:r>
            <a:r>
              <a:rPr dirty="0" sz="2400" spc="-75">
                <a:latin typeface="Arial"/>
                <a:cs typeface="Arial"/>
              </a:rPr>
              <a:t>toplumunda </a:t>
            </a:r>
            <a:r>
              <a:rPr dirty="0" sz="2400" spc="-165" b="1">
                <a:solidFill>
                  <a:srgbClr val="FF0000"/>
                </a:solidFill>
                <a:latin typeface="Arial"/>
                <a:cs typeface="Arial"/>
              </a:rPr>
              <a:t>bilgisayarlar </a:t>
            </a:r>
            <a:r>
              <a:rPr dirty="0" sz="2400" spc="-165" b="1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almaktadır.</a:t>
            </a:r>
            <a:endParaRPr sz="2400">
              <a:latin typeface="Arial"/>
              <a:cs typeface="Arial"/>
            </a:endParaRPr>
          </a:p>
          <a:p>
            <a:pPr algn="just" marL="368300" indent="-334010">
              <a:lnSpc>
                <a:spcPct val="100000"/>
              </a:lnSpc>
              <a:buChar char="•"/>
              <a:tabLst>
                <a:tab pos="368935" algn="l"/>
              </a:tabLst>
            </a:pPr>
            <a:r>
              <a:rPr dirty="0" sz="2400" spc="-185">
                <a:latin typeface="Arial"/>
                <a:cs typeface="Arial"/>
              </a:rPr>
              <a:t>Sanayi </a:t>
            </a:r>
            <a:r>
              <a:rPr dirty="0" sz="2400" spc="-75">
                <a:latin typeface="Arial"/>
                <a:cs typeface="Arial"/>
              </a:rPr>
              <a:t>toplumunda </a:t>
            </a:r>
            <a:r>
              <a:rPr dirty="0" sz="2400" spc="-170" b="1">
                <a:solidFill>
                  <a:srgbClr val="FF0000"/>
                </a:solidFill>
                <a:latin typeface="Arial"/>
                <a:cs typeface="Arial"/>
              </a:rPr>
              <a:t>kol </a:t>
            </a:r>
            <a:r>
              <a:rPr dirty="0" sz="2400" spc="-210" b="1">
                <a:solidFill>
                  <a:srgbClr val="FF0000"/>
                </a:solidFill>
                <a:latin typeface="Arial"/>
                <a:cs typeface="Arial"/>
              </a:rPr>
              <a:t>gücünü</a:t>
            </a:r>
            <a:r>
              <a:rPr dirty="0" sz="2400" spc="-210">
                <a:latin typeface="Arial"/>
                <a:cs typeface="Arial"/>
              </a:rPr>
              <a:t>n </a:t>
            </a:r>
            <a:r>
              <a:rPr dirty="0" sz="2400" spc="-60">
                <a:latin typeface="Arial"/>
                <a:cs typeface="Arial"/>
              </a:rPr>
              <a:t>yerini, </a:t>
            </a:r>
            <a:r>
              <a:rPr dirty="0" sz="2400" spc="-55">
                <a:latin typeface="Arial"/>
                <a:cs typeface="Arial"/>
              </a:rPr>
              <a:t>bilgi </a:t>
            </a:r>
            <a:r>
              <a:rPr dirty="0" sz="2400" spc="-75">
                <a:latin typeface="Arial"/>
                <a:cs typeface="Arial"/>
              </a:rPr>
              <a:t>toplumunda </a:t>
            </a:r>
            <a:r>
              <a:rPr dirty="0" sz="2400" spc="-160" b="1">
                <a:solidFill>
                  <a:srgbClr val="FF0000"/>
                </a:solidFill>
                <a:latin typeface="Arial"/>
                <a:cs typeface="Arial"/>
              </a:rPr>
              <a:t>beyin</a:t>
            </a:r>
            <a:r>
              <a:rPr dirty="0" sz="2400" spc="-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260" b="1">
                <a:solidFill>
                  <a:srgbClr val="FF0000"/>
                </a:solidFill>
                <a:latin typeface="Arial"/>
                <a:cs typeface="Arial"/>
              </a:rPr>
              <a:t>gücü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105">
                <a:latin typeface="Arial"/>
                <a:cs typeface="Arial"/>
              </a:rPr>
              <a:t>almaktadır.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406" y="3268217"/>
            <a:ext cx="88328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225">
              <a:lnSpc>
                <a:spcPct val="100000"/>
              </a:lnSpc>
              <a:spcBef>
                <a:spcPts val="100"/>
              </a:spcBef>
              <a:buChar char="•"/>
              <a:tabLst>
                <a:tab pos="368300" algn="l"/>
                <a:tab pos="368935" algn="l"/>
                <a:tab pos="1518285" algn="l"/>
                <a:tab pos="1866900" algn="l"/>
                <a:tab pos="3375025" algn="l"/>
                <a:tab pos="4582795" algn="l"/>
                <a:tab pos="5224145" algn="l"/>
                <a:tab pos="6697980" algn="l"/>
                <a:tab pos="8145145" algn="l"/>
              </a:tabLst>
            </a:pPr>
            <a:r>
              <a:rPr dirty="0" sz="2400" spc="-254">
                <a:latin typeface="Arial"/>
                <a:cs typeface="Arial"/>
              </a:rPr>
              <a:t>San</a:t>
            </a:r>
            <a:r>
              <a:rPr dirty="0" sz="2400" spc="-229">
                <a:latin typeface="Arial"/>
                <a:cs typeface="Arial"/>
              </a:rPr>
              <a:t>a</a:t>
            </a:r>
            <a:r>
              <a:rPr dirty="0" sz="2400" spc="-125">
                <a:latin typeface="Arial"/>
                <a:cs typeface="Arial"/>
              </a:rPr>
              <a:t>y</a:t>
            </a:r>
            <a:r>
              <a:rPr dirty="0" sz="2400">
                <a:latin typeface="Arial"/>
                <a:cs typeface="Arial"/>
              </a:rPr>
              <a:t>i	</a:t>
            </a:r>
            <a:r>
              <a:rPr dirty="0" sz="2400" spc="-30">
                <a:latin typeface="Arial"/>
                <a:cs typeface="Arial"/>
              </a:rPr>
              <a:t>t</a:t>
            </a:r>
            <a:r>
              <a:rPr dirty="0" sz="2400" spc="-75">
                <a:latin typeface="Arial"/>
                <a:cs typeface="Arial"/>
              </a:rPr>
              <a:t>o</a:t>
            </a:r>
            <a:r>
              <a:rPr dirty="0" sz="2400" spc="-40">
                <a:latin typeface="Arial"/>
                <a:cs typeface="Arial"/>
              </a:rPr>
              <a:t>pl</a:t>
            </a:r>
            <a:r>
              <a:rPr dirty="0" sz="2400" spc="-65">
                <a:latin typeface="Arial"/>
                <a:cs typeface="Arial"/>
              </a:rPr>
              <a:t>u</a:t>
            </a:r>
            <a:r>
              <a:rPr dirty="0" sz="2400" spc="-100">
                <a:latin typeface="Arial"/>
                <a:cs typeface="Arial"/>
              </a:rPr>
              <a:t>m</a:t>
            </a:r>
            <a:r>
              <a:rPr dirty="0" sz="2400" spc="-105">
                <a:latin typeface="Arial"/>
                <a:cs typeface="Arial"/>
              </a:rPr>
              <a:t>unda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45" b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2400" spc="-125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400" spc="-210" b="1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dirty="0" sz="2400" spc="-9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400" spc="-204" b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2400" spc="-38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400" spc="-13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400" spc="-8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400" spc="-195" b="1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2400" spc="-16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400" spc="-185" b="1">
                <a:solidFill>
                  <a:srgbClr val="FF0000"/>
                </a:solidFill>
                <a:latin typeface="Arial"/>
                <a:cs typeface="Arial"/>
              </a:rPr>
              <a:t>ü</a:t>
            </a:r>
            <a:r>
              <a:rPr dirty="0" sz="2400" spc="-280" b="1">
                <a:solidFill>
                  <a:srgbClr val="FF0000"/>
                </a:solidFill>
                <a:latin typeface="Arial"/>
                <a:cs typeface="Arial"/>
              </a:rPr>
              <a:t>şü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400" spc="-254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400" spc="-25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400" spc="-8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400" spc="-15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400" spc="-120" b="1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dirty="0" sz="2400" spc="-220" b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2400" spc="-150" b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400" spc="-15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400" spc="-85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400" spc="-175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400" spc="-38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400" spc="-15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spc="-114" b="1">
                <a:solidFill>
                  <a:srgbClr val="FF0000"/>
                </a:solidFill>
                <a:latin typeface="Arial"/>
                <a:cs typeface="Arial"/>
              </a:rPr>
              <a:t>n  </a:t>
            </a:r>
            <a:r>
              <a:rPr dirty="0" sz="2400" spc="-165" b="1">
                <a:solidFill>
                  <a:srgbClr val="FF0000"/>
                </a:solidFill>
                <a:latin typeface="Arial"/>
                <a:cs typeface="Arial"/>
              </a:rPr>
              <a:t>sermayesi</a:t>
            </a:r>
            <a:r>
              <a:rPr dirty="0" sz="2400" spc="-165">
                <a:latin typeface="Arial"/>
                <a:cs typeface="Arial"/>
              </a:rPr>
              <a:t>nin	</a:t>
            </a:r>
            <a:r>
              <a:rPr dirty="0" sz="2400" spc="-50">
                <a:latin typeface="Arial"/>
                <a:cs typeface="Arial"/>
              </a:rPr>
              <a:t>üretime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3032" y="3633978"/>
            <a:ext cx="57918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8075" algn="l"/>
                <a:tab pos="1698625" algn="l"/>
                <a:tab pos="2781300" algn="l"/>
                <a:tab pos="3562985" algn="l"/>
                <a:tab pos="4279900" algn="l"/>
              </a:tabLst>
            </a:pPr>
            <a:r>
              <a:rPr dirty="0" sz="2400" spc="-155">
                <a:latin typeface="Arial"/>
                <a:cs typeface="Arial"/>
              </a:rPr>
              <a:t>k</a:t>
            </a:r>
            <a:r>
              <a:rPr dirty="0" sz="2400" spc="-215">
                <a:latin typeface="Arial"/>
                <a:cs typeface="Arial"/>
              </a:rPr>
              <a:t>a</a:t>
            </a:r>
            <a:r>
              <a:rPr dirty="0" sz="2400" spc="125">
                <a:latin typeface="Arial"/>
                <a:cs typeface="Arial"/>
              </a:rPr>
              <a:t>t</a:t>
            </a:r>
            <a:r>
              <a:rPr dirty="0" sz="2400" spc="-120">
                <a:latin typeface="Arial"/>
                <a:cs typeface="Arial"/>
              </a:rPr>
              <a:t>ı</a:t>
            </a:r>
            <a:r>
              <a:rPr dirty="0" sz="2400" spc="15">
                <a:latin typeface="Arial"/>
                <a:cs typeface="Arial"/>
              </a:rPr>
              <a:t>l</a:t>
            </a:r>
            <a:r>
              <a:rPr dirty="0" sz="2400" spc="-140">
                <a:latin typeface="Arial"/>
                <a:cs typeface="Arial"/>
              </a:rPr>
              <a:t>ım</a:t>
            </a:r>
            <a:r>
              <a:rPr dirty="0" sz="2400" spc="-65">
                <a:latin typeface="Arial"/>
                <a:cs typeface="Arial"/>
              </a:rPr>
              <a:t>ı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75">
                <a:latin typeface="Arial"/>
                <a:cs typeface="Arial"/>
              </a:rPr>
              <a:t>s</a:t>
            </a:r>
            <a:r>
              <a:rPr dirty="0" sz="2400" spc="-200">
                <a:latin typeface="Arial"/>
                <a:cs typeface="Arial"/>
              </a:rPr>
              <a:t>ö</a:t>
            </a:r>
            <a:r>
              <a:rPr dirty="0" sz="2400" spc="-155">
                <a:latin typeface="Arial"/>
                <a:cs typeface="Arial"/>
              </a:rPr>
              <a:t>z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0">
                <a:latin typeface="Arial"/>
                <a:cs typeface="Arial"/>
              </a:rPr>
              <a:t>k</a:t>
            </a:r>
            <a:r>
              <a:rPr dirty="0" sz="2400" spc="-75">
                <a:latin typeface="Arial"/>
                <a:cs typeface="Arial"/>
              </a:rPr>
              <a:t>o</a:t>
            </a:r>
            <a:r>
              <a:rPr dirty="0" sz="2400" spc="-140">
                <a:latin typeface="Arial"/>
                <a:cs typeface="Arial"/>
              </a:rPr>
              <a:t>nus</a:t>
            </a:r>
            <a:r>
              <a:rPr dirty="0" sz="2400" spc="-75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190">
                <a:latin typeface="Arial"/>
                <a:cs typeface="Arial"/>
              </a:rPr>
              <a:t>k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75">
                <a:latin typeface="Arial"/>
                <a:cs typeface="Arial"/>
              </a:rPr>
              <a:t>n,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75">
                <a:latin typeface="Arial"/>
                <a:cs typeface="Arial"/>
              </a:rPr>
              <a:t>b</a:t>
            </a:r>
            <a:r>
              <a:rPr dirty="0" sz="2400" spc="-40">
                <a:latin typeface="Arial"/>
                <a:cs typeface="Arial"/>
              </a:rPr>
              <a:t>il</a:t>
            </a:r>
            <a:r>
              <a:rPr dirty="0" sz="2400" spc="-12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i	</a:t>
            </a:r>
            <a:r>
              <a:rPr dirty="0" sz="2400" spc="-30">
                <a:latin typeface="Arial"/>
                <a:cs typeface="Arial"/>
              </a:rPr>
              <a:t>t</a:t>
            </a:r>
            <a:r>
              <a:rPr dirty="0" sz="2400" spc="-65">
                <a:latin typeface="Arial"/>
                <a:cs typeface="Arial"/>
              </a:rPr>
              <a:t>op</a:t>
            </a:r>
            <a:r>
              <a:rPr dirty="0" sz="2400" spc="-30">
                <a:latin typeface="Arial"/>
                <a:cs typeface="Arial"/>
              </a:rPr>
              <a:t>l</a:t>
            </a:r>
            <a:r>
              <a:rPr dirty="0" sz="2400" spc="-80">
                <a:latin typeface="Arial"/>
                <a:cs typeface="Arial"/>
              </a:rPr>
              <a:t>um</a:t>
            </a:r>
            <a:r>
              <a:rPr dirty="0" sz="2400" spc="-105">
                <a:latin typeface="Arial"/>
                <a:cs typeface="Arial"/>
              </a:rPr>
              <a:t>unda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101" y="3999738"/>
            <a:ext cx="883348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44320" algn="l"/>
                <a:tab pos="3129915" algn="l"/>
                <a:tab pos="5451475" algn="l"/>
                <a:tab pos="6802120" algn="l"/>
                <a:tab pos="8146415" algn="l"/>
              </a:tabLst>
            </a:pP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dü</a:t>
            </a:r>
            <a:r>
              <a:rPr dirty="0" sz="2400" spc="-280" b="1">
                <a:solidFill>
                  <a:srgbClr val="FF0000"/>
                </a:solidFill>
                <a:latin typeface="Arial"/>
                <a:cs typeface="Arial"/>
              </a:rPr>
              <a:t>şü</a:t>
            </a:r>
            <a:r>
              <a:rPr dirty="0" sz="2400" spc="-185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400" spc="-375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400" spc="-13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400" spc="-8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400" spc="-15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400" spc="-85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400" spc="-13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spc="-210" b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400" spc="-100" b="1">
                <a:solidFill>
                  <a:srgbClr val="FF0000"/>
                </a:solidFill>
                <a:latin typeface="Arial"/>
                <a:cs typeface="Arial"/>
              </a:rPr>
              <a:t>a,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400" spc="-204" b="1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ü</a:t>
            </a:r>
            <a:r>
              <a:rPr dirty="0" sz="2400" spc="-204" b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2400" spc="-38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400" spc="-16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400" spc="-225" b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ö</a:t>
            </a:r>
            <a:r>
              <a:rPr dirty="0" sz="2400" spc="-330" b="1">
                <a:solidFill>
                  <a:srgbClr val="FF0000"/>
                </a:solidFill>
                <a:latin typeface="Arial"/>
                <a:cs typeface="Arial"/>
              </a:rPr>
              <a:t>ğ</a:t>
            </a:r>
            <a:r>
              <a:rPr dirty="0" sz="2400" spc="-12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2400" spc="-15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400" spc="-16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400" spc="-7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400" spc="-200" b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400" spc="-355" b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2400" spc="-185" b="1">
                <a:solidFill>
                  <a:srgbClr val="FF0000"/>
                </a:solidFill>
                <a:latin typeface="Arial"/>
                <a:cs typeface="Arial"/>
              </a:rPr>
              <a:t>ö</a:t>
            </a:r>
            <a:r>
              <a:rPr dirty="0" sz="2400" spc="-85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2400" spc="-195" b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2400" spc="-280" b="1">
                <a:solidFill>
                  <a:srgbClr val="FF0000"/>
                </a:solidFill>
                <a:latin typeface="Arial"/>
                <a:cs typeface="Arial"/>
              </a:rPr>
              <a:t>üş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400" spc="-4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400" spc="-75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400" spc="-114" b="1">
                <a:solidFill>
                  <a:srgbClr val="FF0000"/>
                </a:solidFill>
                <a:latin typeface="Arial"/>
                <a:cs typeface="Arial"/>
              </a:rPr>
              <a:t>el</a:t>
            </a:r>
            <a:r>
              <a:rPr dirty="0" sz="2400" spc="-75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400" spc="-185" b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2400" spc="-85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400" spc="-8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400" spc="-9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400" spc="-265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400" spc="-27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spc="-114" b="1">
                <a:solidFill>
                  <a:srgbClr val="FF0000"/>
                </a:solidFill>
                <a:latin typeface="Arial"/>
                <a:cs typeface="Arial"/>
              </a:rPr>
              <a:t>n  </a:t>
            </a:r>
            <a:r>
              <a:rPr dirty="0" sz="2400" spc="-165" b="1">
                <a:solidFill>
                  <a:srgbClr val="FF0000"/>
                </a:solidFill>
                <a:latin typeface="Arial"/>
                <a:cs typeface="Arial"/>
              </a:rPr>
              <a:t>sermayesi</a:t>
            </a:r>
            <a:r>
              <a:rPr dirty="0" sz="2400" spc="-165">
                <a:latin typeface="Arial"/>
                <a:cs typeface="Arial"/>
              </a:rPr>
              <a:t>nin </a:t>
            </a:r>
            <a:r>
              <a:rPr dirty="0" sz="2400" spc="-50">
                <a:latin typeface="Arial"/>
                <a:cs typeface="Arial"/>
              </a:rPr>
              <a:t>üretime </a:t>
            </a:r>
            <a:r>
              <a:rPr dirty="0" sz="2400" spc="-80">
                <a:latin typeface="Arial"/>
                <a:cs typeface="Arial"/>
              </a:rPr>
              <a:t>katılımı </a:t>
            </a:r>
            <a:r>
              <a:rPr dirty="0" sz="2400" spc="-210">
                <a:latin typeface="Arial"/>
                <a:cs typeface="Arial"/>
              </a:rPr>
              <a:t>söz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konusudur.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40" y="40589"/>
            <a:ext cx="9213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5"/>
              <a:t>G</a:t>
            </a:r>
            <a:r>
              <a:rPr dirty="0" spc="-45"/>
              <a:t>İ</a:t>
            </a:r>
            <a:r>
              <a:rPr dirty="0" spc="-395"/>
              <a:t>R</a:t>
            </a:r>
            <a:r>
              <a:rPr dirty="0" spc="-160"/>
              <a:t>İ</a:t>
            </a:r>
            <a:r>
              <a:rPr dirty="0" spc="-625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724383"/>
            <a:ext cx="8833485" cy="12776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2900">
              <a:lnSpc>
                <a:spcPct val="113999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dirty="0" sz="2400" spc="-170">
                <a:latin typeface="Arial"/>
                <a:cs typeface="Arial"/>
              </a:rPr>
              <a:t>Gün </a:t>
            </a:r>
            <a:r>
              <a:rPr dirty="0" sz="2400" spc="-120">
                <a:latin typeface="Arial"/>
                <a:cs typeface="Arial"/>
              </a:rPr>
              <a:t>geçtikçe </a:t>
            </a:r>
            <a:r>
              <a:rPr dirty="0" sz="2400" spc="-130">
                <a:latin typeface="Arial"/>
                <a:cs typeface="Arial"/>
              </a:rPr>
              <a:t>hızını </a:t>
            </a:r>
            <a:r>
              <a:rPr dirty="0" sz="2400" spc="-60">
                <a:latin typeface="Arial"/>
                <a:cs typeface="Arial"/>
              </a:rPr>
              <a:t>arttırarak </a:t>
            </a:r>
            <a:r>
              <a:rPr dirty="0" sz="2400" spc="-120">
                <a:latin typeface="Arial"/>
                <a:cs typeface="Arial"/>
              </a:rPr>
              <a:t>gelişen </a:t>
            </a:r>
            <a:r>
              <a:rPr dirty="0" sz="2400" spc="-110">
                <a:latin typeface="Arial"/>
                <a:cs typeface="Arial"/>
              </a:rPr>
              <a:t>bilgisayar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50" b="1">
                <a:solidFill>
                  <a:srgbClr val="FF0000"/>
                </a:solidFill>
                <a:latin typeface="Arial"/>
                <a:cs typeface="Arial"/>
              </a:rPr>
              <a:t>bilgi </a:t>
            </a:r>
            <a:r>
              <a:rPr dirty="0" sz="2400" spc="-110" b="1">
                <a:solidFill>
                  <a:srgbClr val="FF0000"/>
                </a:solidFill>
                <a:latin typeface="Arial"/>
                <a:cs typeface="Arial"/>
              </a:rPr>
              <a:t>teknolojileri, </a:t>
            </a:r>
            <a:r>
              <a:rPr dirty="0" sz="2400" spc="-110" b="1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hayatımızın </a:t>
            </a:r>
            <a:r>
              <a:rPr dirty="0" sz="2400" spc="-85">
                <a:latin typeface="Arial"/>
                <a:cs typeface="Arial"/>
              </a:rPr>
              <a:t>birçok </a:t>
            </a:r>
            <a:r>
              <a:rPr dirty="0" sz="2400" spc="-110">
                <a:latin typeface="Arial"/>
                <a:cs typeface="Arial"/>
              </a:rPr>
              <a:t>alanında </a:t>
            </a:r>
            <a:r>
              <a:rPr dirty="0" sz="2400" spc="-100">
                <a:latin typeface="Arial"/>
                <a:cs typeface="Arial"/>
              </a:rPr>
              <a:t>yer </a:t>
            </a:r>
            <a:r>
              <a:rPr dirty="0" sz="2400" spc="-85">
                <a:latin typeface="Arial"/>
                <a:cs typeface="Arial"/>
              </a:rPr>
              <a:t>almakta; </a:t>
            </a:r>
            <a:r>
              <a:rPr dirty="0" sz="2400" spc="-50">
                <a:latin typeface="Arial"/>
                <a:cs typeface="Arial"/>
              </a:rPr>
              <a:t>bilginin </a:t>
            </a:r>
            <a:r>
              <a:rPr dirty="0" sz="2400" spc="-80">
                <a:latin typeface="Arial"/>
                <a:cs typeface="Arial"/>
              </a:rPr>
              <a:t>oluşturulması,  </a:t>
            </a:r>
            <a:r>
              <a:rPr dirty="0" sz="2400" spc="-150">
                <a:latin typeface="Arial"/>
                <a:cs typeface="Arial"/>
              </a:rPr>
              <a:t>saklanması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65">
                <a:latin typeface="Arial"/>
                <a:cs typeface="Arial"/>
              </a:rPr>
              <a:t>iletilmesinde </a:t>
            </a:r>
            <a:r>
              <a:rPr dirty="0" sz="2400" spc="-90">
                <a:latin typeface="Arial"/>
                <a:cs typeface="Arial"/>
              </a:rPr>
              <a:t>kolaylıklar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sağlamaktadır.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7627" y="2139708"/>
            <a:ext cx="6687502" cy="2698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458" y="40589"/>
            <a:ext cx="40601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5"/>
              <a:t>TOPLUMSAL</a:t>
            </a:r>
            <a:r>
              <a:rPr dirty="0" spc="-250"/>
              <a:t> </a:t>
            </a:r>
            <a:r>
              <a:rPr dirty="0" spc="-254"/>
              <a:t>DÖNÜŞÜM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625" y="952665"/>
            <a:ext cx="41903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7545" algn="l"/>
                <a:tab pos="2677160" algn="l"/>
              </a:tabLst>
            </a:pPr>
            <a:r>
              <a:rPr dirty="0" sz="2400" spc="-155">
                <a:latin typeface="Arial"/>
                <a:cs typeface="Arial"/>
              </a:rPr>
              <a:t>y</a:t>
            </a:r>
            <a:r>
              <a:rPr dirty="0" sz="2400" spc="-130">
                <a:latin typeface="Arial"/>
                <a:cs typeface="Arial"/>
              </a:rPr>
              <a:t>ap</a:t>
            </a:r>
            <a:r>
              <a:rPr dirty="0" sz="2400" spc="-35">
                <a:latin typeface="Arial"/>
                <a:cs typeface="Arial"/>
              </a:rPr>
              <a:t>ıl</a:t>
            </a:r>
            <a:r>
              <a:rPr dirty="0" sz="2400" spc="-120">
                <a:latin typeface="Arial"/>
                <a:cs typeface="Arial"/>
              </a:rPr>
              <a:t>m</a:t>
            </a:r>
            <a:r>
              <a:rPr dirty="0" sz="2400" spc="-155">
                <a:latin typeface="Arial"/>
                <a:cs typeface="Arial"/>
              </a:rPr>
              <a:t>a</a:t>
            </a:r>
            <a:r>
              <a:rPr dirty="0" sz="2400" spc="-160">
                <a:latin typeface="Arial"/>
                <a:cs typeface="Arial"/>
              </a:rPr>
              <a:t>k</a:t>
            </a:r>
            <a:r>
              <a:rPr dirty="0" sz="2400" spc="105">
                <a:latin typeface="Arial"/>
                <a:cs typeface="Arial"/>
              </a:rPr>
              <a:t>t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-80">
                <a:latin typeface="Arial"/>
                <a:cs typeface="Arial"/>
              </a:rPr>
              <a:t>d</a:t>
            </a:r>
            <a:r>
              <a:rPr dirty="0" sz="2400" spc="-120">
                <a:latin typeface="Arial"/>
                <a:cs typeface="Arial"/>
              </a:rPr>
              <a:t>ı</a:t>
            </a:r>
            <a:r>
              <a:rPr dirty="0" sz="2400" spc="-210">
                <a:latin typeface="Arial"/>
                <a:cs typeface="Arial"/>
              </a:rPr>
              <a:t>r</a:t>
            </a:r>
            <a:r>
              <a:rPr dirty="0" sz="2400" spc="-65">
                <a:latin typeface="Arial"/>
                <a:cs typeface="Arial"/>
              </a:rPr>
              <a:t>.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310">
                <a:latin typeface="Arial"/>
                <a:cs typeface="Arial"/>
              </a:rPr>
              <a:t>B</a:t>
            </a:r>
            <a:r>
              <a:rPr dirty="0" sz="2400" spc="-40">
                <a:latin typeface="Arial"/>
                <a:cs typeface="Arial"/>
              </a:rPr>
              <a:t>il</a:t>
            </a:r>
            <a:r>
              <a:rPr dirty="0" sz="2400" spc="-1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i	</a:t>
            </a:r>
            <a:r>
              <a:rPr dirty="0" sz="2400" spc="-30">
                <a:latin typeface="Arial"/>
                <a:cs typeface="Arial"/>
              </a:rPr>
              <a:t>t</a:t>
            </a:r>
            <a:r>
              <a:rPr dirty="0" sz="2400" spc="-50">
                <a:latin typeface="Arial"/>
                <a:cs typeface="Arial"/>
              </a:rPr>
              <a:t>opl</a:t>
            </a:r>
            <a:r>
              <a:rPr dirty="0" sz="2400" spc="-80">
                <a:latin typeface="Arial"/>
                <a:cs typeface="Arial"/>
              </a:rPr>
              <a:t>um</a:t>
            </a:r>
            <a:r>
              <a:rPr dirty="0" sz="2400" spc="-105">
                <a:latin typeface="Arial"/>
                <a:cs typeface="Arial"/>
              </a:rPr>
              <a:t>unda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238" y="586905"/>
            <a:ext cx="546481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336550" marR="11430" indent="-336550">
              <a:lnSpc>
                <a:spcPct val="100000"/>
              </a:lnSpc>
              <a:spcBef>
                <a:spcPts val="100"/>
              </a:spcBef>
              <a:buSzPct val="83333"/>
              <a:buChar char="•"/>
              <a:tabLst>
                <a:tab pos="336550" algn="l"/>
                <a:tab pos="337185" algn="l"/>
                <a:tab pos="1373505" algn="l"/>
                <a:tab pos="3115945" algn="l"/>
                <a:tab pos="4150360" algn="l"/>
              </a:tabLst>
            </a:pPr>
            <a:r>
              <a:rPr dirty="0" sz="2400" spc="-254">
                <a:latin typeface="Arial"/>
                <a:cs typeface="Arial"/>
              </a:rPr>
              <a:t>San</a:t>
            </a:r>
            <a:r>
              <a:rPr dirty="0" sz="2400" spc="-229">
                <a:latin typeface="Arial"/>
                <a:cs typeface="Arial"/>
              </a:rPr>
              <a:t>a</a:t>
            </a:r>
            <a:r>
              <a:rPr dirty="0" sz="2400" spc="-125">
                <a:latin typeface="Arial"/>
                <a:cs typeface="Arial"/>
              </a:rPr>
              <a:t>y</a:t>
            </a:r>
            <a:r>
              <a:rPr dirty="0" sz="2400">
                <a:latin typeface="Arial"/>
                <a:cs typeface="Arial"/>
              </a:rPr>
              <a:t>i	</a:t>
            </a:r>
            <a:r>
              <a:rPr dirty="0" sz="2400" spc="-30">
                <a:latin typeface="Arial"/>
                <a:cs typeface="Arial"/>
              </a:rPr>
              <a:t>t</a:t>
            </a:r>
            <a:r>
              <a:rPr dirty="0" sz="2400" spc="-75">
                <a:latin typeface="Arial"/>
                <a:cs typeface="Arial"/>
              </a:rPr>
              <a:t>o</a:t>
            </a:r>
            <a:r>
              <a:rPr dirty="0" sz="2400" spc="-85">
                <a:latin typeface="Arial"/>
                <a:cs typeface="Arial"/>
              </a:rPr>
              <a:t>p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 spc="-80">
                <a:latin typeface="Arial"/>
                <a:cs typeface="Arial"/>
              </a:rPr>
              <a:t>um</a:t>
            </a:r>
            <a:r>
              <a:rPr dirty="0" sz="2400" spc="-85">
                <a:latin typeface="Arial"/>
                <a:cs typeface="Arial"/>
              </a:rPr>
              <a:t>u</a:t>
            </a:r>
            <a:r>
              <a:rPr dirty="0" sz="2400" spc="-114">
                <a:latin typeface="Arial"/>
                <a:cs typeface="Arial"/>
              </a:rPr>
              <a:t>nda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65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400" spc="-27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spc="-175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400" spc="-20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spc="-140" b="1">
                <a:solidFill>
                  <a:srgbClr val="FF0000"/>
                </a:solidFill>
                <a:latin typeface="Arial"/>
                <a:cs typeface="Arial"/>
              </a:rPr>
              <a:t>yi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400" spc="-175" b="1">
                <a:solidFill>
                  <a:srgbClr val="FF0000"/>
                </a:solidFill>
                <a:latin typeface="Arial"/>
                <a:cs typeface="Arial"/>
              </a:rPr>
              <a:t>ma</a:t>
            </a:r>
            <a:r>
              <a:rPr dirty="0" sz="2400" spc="-110" b="1">
                <a:solidFill>
                  <a:srgbClr val="FF0000"/>
                </a:solidFill>
                <a:latin typeface="Arial"/>
                <a:cs typeface="Arial"/>
              </a:rPr>
              <a:t>lla</a:t>
            </a:r>
            <a:r>
              <a:rPr dirty="0" sz="2400" spc="-9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2400" spc="-85" b="1">
                <a:solidFill>
                  <a:srgbClr val="FF0000"/>
                </a:solidFill>
                <a:latin typeface="Arial"/>
                <a:cs typeface="Arial"/>
              </a:rPr>
              <a:t>ı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400" spc="-135" b="1">
                <a:solidFill>
                  <a:srgbClr val="FF0000"/>
                </a:solidFill>
                <a:latin typeface="Arial"/>
                <a:cs typeface="Arial"/>
              </a:rPr>
              <a:t>ın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tabLst>
                <a:tab pos="544830" algn="l"/>
              </a:tabLst>
            </a:pP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195">
                <a:latin typeface="Arial"/>
                <a:cs typeface="Arial"/>
              </a:rPr>
              <a:t>s</a:t>
            </a:r>
            <a:r>
              <a:rPr dirty="0" sz="2400" spc="-21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2400" spc="-85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400" spc="-9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400" spc="-204" b="1">
                <a:solidFill>
                  <a:srgbClr val="FF0000"/>
                </a:solidFill>
                <a:latin typeface="Arial"/>
                <a:cs typeface="Arial"/>
              </a:rPr>
              <a:t>gi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4066" y="586905"/>
            <a:ext cx="204406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3495">
              <a:lnSpc>
                <a:spcPct val="100000"/>
              </a:lnSpc>
              <a:spcBef>
                <a:spcPts val="100"/>
              </a:spcBef>
              <a:tabLst>
                <a:tab pos="510540" algn="l"/>
                <a:tab pos="564515" algn="l"/>
              </a:tabLst>
            </a:pP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ve		</a:t>
            </a:r>
            <a:r>
              <a:rPr dirty="0" sz="2400" spc="-130" b="1">
                <a:solidFill>
                  <a:srgbClr val="FF0000"/>
                </a:solidFill>
                <a:latin typeface="Arial"/>
                <a:cs typeface="Arial"/>
              </a:rPr>
              <a:t>hizmetlerin  </a:t>
            </a:r>
            <a:r>
              <a:rPr dirty="0" sz="2400" spc="-195" b="1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2400" spc="-16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400" spc="-13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kn</a:t>
            </a:r>
            <a:r>
              <a:rPr dirty="0" sz="2400" spc="-19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400" spc="-85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400" spc="-70" b="1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dirty="0" sz="2400" spc="-75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400" spc="-175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400" spc="-9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07887" y="586905"/>
            <a:ext cx="94678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2400" spc="-185" b="1">
                <a:solidFill>
                  <a:srgbClr val="FF0000"/>
                </a:solidFill>
                <a:latin typeface="Arial"/>
                <a:cs typeface="Arial"/>
              </a:rPr>
              <a:t>ü</a:t>
            </a:r>
            <a:r>
              <a:rPr dirty="0" sz="2400" spc="-11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2400" spc="-15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400" spc="15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400" spc="-100" b="1">
                <a:solidFill>
                  <a:srgbClr val="FF0000"/>
                </a:solidFill>
                <a:latin typeface="Arial"/>
                <a:cs typeface="Arial"/>
              </a:rPr>
              <a:t>imi  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ü</a:t>
            </a:r>
            <a:r>
              <a:rPr dirty="0" sz="2400" spc="-114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2400" spc="-14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400" spc="15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2400" spc="-120" b="1">
                <a:solidFill>
                  <a:srgbClr val="FF0000"/>
                </a:solidFill>
                <a:latin typeface="Arial"/>
                <a:cs typeface="Arial"/>
              </a:rPr>
              <a:t>imi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625" y="1318424"/>
            <a:ext cx="882904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0">
                <a:latin typeface="Arial"/>
                <a:cs typeface="Arial"/>
              </a:rPr>
              <a:t>gerçekleşmektedir.</a:t>
            </a:r>
            <a:endParaRPr sz="2400">
              <a:latin typeface="Arial"/>
              <a:cs typeface="Arial"/>
            </a:endParaRPr>
          </a:p>
          <a:p>
            <a:pPr marL="12700" marR="5080" indent="22225">
              <a:lnSpc>
                <a:spcPct val="100000"/>
              </a:lnSpc>
              <a:buChar char="•"/>
              <a:tabLst>
                <a:tab pos="368300" algn="l"/>
                <a:tab pos="368935" algn="l"/>
                <a:tab pos="1379855" algn="l"/>
                <a:tab pos="1506220" algn="l"/>
                <a:tab pos="2413000" algn="l"/>
                <a:tab pos="3085465" algn="l"/>
                <a:tab pos="3305810" algn="l"/>
                <a:tab pos="3929379" algn="l"/>
                <a:tab pos="4365625" algn="l"/>
                <a:tab pos="4959985" algn="l"/>
                <a:tab pos="4984115" algn="l"/>
                <a:tab pos="5860415" algn="l"/>
                <a:tab pos="6304280" algn="l"/>
                <a:tab pos="6589395" algn="l"/>
                <a:tab pos="7430770" algn="l"/>
                <a:tab pos="7860665" algn="l"/>
                <a:tab pos="8308340" algn="l"/>
              </a:tabLst>
            </a:pPr>
            <a:r>
              <a:rPr dirty="0" sz="2400" spc="-254">
                <a:latin typeface="Arial"/>
                <a:cs typeface="Arial"/>
              </a:rPr>
              <a:t>San</a:t>
            </a:r>
            <a:r>
              <a:rPr dirty="0" sz="2400" spc="-229">
                <a:latin typeface="Arial"/>
                <a:cs typeface="Arial"/>
              </a:rPr>
              <a:t>a</a:t>
            </a:r>
            <a:r>
              <a:rPr dirty="0" sz="2400" spc="-125">
                <a:latin typeface="Arial"/>
                <a:cs typeface="Arial"/>
              </a:rPr>
              <a:t>y</a:t>
            </a:r>
            <a:r>
              <a:rPr dirty="0" sz="2400">
                <a:latin typeface="Arial"/>
                <a:cs typeface="Arial"/>
              </a:rPr>
              <a:t>i	</a:t>
            </a:r>
            <a:r>
              <a:rPr dirty="0" sz="2400" spc="-30">
                <a:latin typeface="Arial"/>
                <a:cs typeface="Arial"/>
              </a:rPr>
              <a:t>t</a:t>
            </a:r>
            <a:r>
              <a:rPr dirty="0" sz="2400" spc="-65">
                <a:latin typeface="Arial"/>
                <a:cs typeface="Arial"/>
              </a:rPr>
              <a:t>op</a:t>
            </a:r>
            <a:r>
              <a:rPr dirty="0" sz="2400" spc="-30">
                <a:latin typeface="Arial"/>
                <a:cs typeface="Arial"/>
              </a:rPr>
              <a:t>l</a:t>
            </a:r>
            <a:r>
              <a:rPr dirty="0" sz="2400" spc="-80">
                <a:latin typeface="Arial"/>
                <a:cs typeface="Arial"/>
              </a:rPr>
              <a:t>um</a:t>
            </a:r>
            <a:r>
              <a:rPr dirty="0" sz="2400" spc="-105">
                <a:latin typeface="Arial"/>
                <a:cs typeface="Arial"/>
              </a:rPr>
              <a:t>unda</a:t>
            </a:r>
            <a:r>
              <a:rPr dirty="0" sz="2400" spc="-55">
                <a:latin typeface="Arial"/>
                <a:cs typeface="Arial"/>
              </a:rPr>
              <a:t>ki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80" b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2400" spc="-15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2400" spc="-85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2400" spc="-95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400" spc="-204" b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2400" spc="-16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spc="-8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400" spc="-15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spc="-9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2400" spc="-95">
                <a:latin typeface="Arial"/>
                <a:cs typeface="Arial"/>
              </a:rPr>
              <a:t>ın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55">
                <a:latin typeface="Arial"/>
                <a:cs typeface="Arial"/>
              </a:rPr>
              <a:t>y</a:t>
            </a:r>
            <a:r>
              <a:rPr dirty="0" sz="2400" spc="-135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r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i	</a:t>
            </a:r>
            <a:r>
              <a:rPr dirty="0" sz="2400" spc="-75">
                <a:latin typeface="Arial"/>
                <a:cs typeface="Arial"/>
              </a:rPr>
              <a:t>b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60">
                <a:latin typeface="Arial"/>
                <a:cs typeface="Arial"/>
              </a:rPr>
              <a:t>l</a:t>
            </a:r>
            <a:r>
              <a:rPr dirty="0" sz="2400" spc="-145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i	</a:t>
            </a:r>
            <a:r>
              <a:rPr dirty="0" sz="2400" spc="-25">
                <a:latin typeface="Arial"/>
                <a:cs typeface="Arial"/>
              </a:rPr>
              <a:t>t</a:t>
            </a:r>
            <a:r>
              <a:rPr dirty="0" sz="2400" spc="-75">
                <a:latin typeface="Arial"/>
                <a:cs typeface="Arial"/>
              </a:rPr>
              <a:t>o</a:t>
            </a:r>
            <a:r>
              <a:rPr dirty="0" sz="2400" spc="-40">
                <a:latin typeface="Arial"/>
                <a:cs typeface="Arial"/>
              </a:rPr>
              <a:t>pl</a:t>
            </a:r>
            <a:r>
              <a:rPr dirty="0" sz="2400" spc="-65">
                <a:latin typeface="Arial"/>
                <a:cs typeface="Arial"/>
              </a:rPr>
              <a:t>u</a:t>
            </a:r>
            <a:r>
              <a:rPr dirty="0" sz="2400" spc="-100">
                <a:latin typeface="Arial"/>
                <a:cs typeface="Arial"/>
              </a:rPr>
              <a:t>m</a:t>
            </a:r>
            <a:r>
              <a:rPr dirty="0" sz="2400" spc="-105">
                <a:latin typeface="Arial"/>
                <a:cs typeface="Arial"/>
              </a:rPr>
              <a:t>unda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75">
                <a:latin typeface="Arial"/>
                <a:cs typeface="Arial"/>
              </a:rPr>
              <a:t>b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215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i  </a:t>
            </a:r>
            <a:r>
              <a:rPr dirty="0" sz="2400" spc="-140">
                <a:latin typeface="Arial"/>
                <a:cs typeface="Arial"/>
              </a:rPr>
              <a:t>k</a:t>
            </a:r>
            <a:r>
              <a:rPr dirty="0" sz="2400" spc="-80">
                <a:latin typeface="Arial"/>
                <a:cs typeface="Arial"/>
              </a:rPr>
              <a:t>u</a:t>
            </a:r>
            <a:r>
              <a:rPr dirty="0" sz="2400" spc="-50">
                <a:latin typeface="Arial"/>
                <a:cs typeface="Arial"/>
              </a:rPr>
              <a:t>lla</a:t>
            </a:r>
            <a:r>
              <a:rPr dirty="0" sz="2400" spc="-90">
                <a:latin typeface="Arial"/>
                <a:cs typeface="Arial"/>
              </a:rPr>
              <a:t>n</a:t>
            </a:r>
            <a:r>
              <a:rPr dirty="0" sz="2400" spc="-125">
                <a:latin typeface="Arial"/>
                <a:cs typeface="Arial"/>
              </a:rPr>
              <a:t>ı</a:t>
            </a:r>
            <a:r>
              <a:rPr dirty="0" sz="2400" spc="-95">
                <a:latin typeface="Arial"/>
                <a:cs typeface="Arial"/>
              </a:rPr>
              <a:t>mın</a:t>
            </a:r>
            <a:r>
              <a:rPr dirty="0" sz="2400" spc="-120">
                <a:latin typeface="Arial"/>
                <a:cs typeface="Arial"/>
              </a:rPr>
              <a:t>ı</a:t>
            </a:r>
            <a:r>
              <a:rPr dirty="0" sz="2400">
                <a:latin typeface="Arial"/>
                <a:cs typeface="Arial"/>
              </a:rPr>
              <a:t>		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190">
                <a:latin typeface="Arial"/>
                <a:cs typeface="Arial"/>
              </a:rPr>
              <a:t>ç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r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2400" spc="-170" b="1">
                <a:solidFill>
                  <a:srgbClr val="FF0000"/>
                </a:solidFill>
                <a:latin typeface="Arial"/>
                <a:cs typeface="Arial"/>
              </a:rPr>
              <a:t>ilg</a:t>
            </a:r>
            <a:r>
              <a:rPr dirty="0" sz="2400" spc="-8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400" spc="-15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spc="-330" b="1">
                <a:solidFill>
                  <a:srgbClr val="FF0000"/>
                </a:solidFill>
                <a:latin typeface="Arial"/>
                <a:cs typeface="Arial"/>
              </a:rPr>
              <a:t>ğ</a:t>
            </a:r>
            <a:r>
              <a:rPr dirty="0" sz="2400" spc="-120" b="1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dirty="0" sz="2400" spc="-85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2400" spc="-80" b="1">
                <a:solidFill>
                  <a:srgbClr val="FF0000"/>
                </a:solidFill>
                <a:latin typeface="Arial"/>
                <a:cs typeface="Arial"/>
              </a:rPr>
              <a:t>ı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400" spc="-195" b="1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2400" spc="-16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400" spc="-185" b="1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2400" spc="-17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400" spc="-85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2400" spc="-8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		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2400" spc="-15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400" spc="-215" b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sz="2400" spc="-15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spc="-114" b="1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dirty="0" sz="2400" spc="-10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2400" spc="-80" b="1">
                <a:solidFill>
                  <a:srgbClr val="FF0000"/>
                </a:solidFill>
                <a:latin typeface="Arial"/>
                <a:cs typeface="Arial"/>
              </a:rPr>
              <a:t>ı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400" spc="-80">
                <a:latin typeface="Arial"/>
                <a:cs typeface="Arial"/>
              </a:rPr>
              <a:t>(</a:t>
            </a:r>
            <a:r>
              <a:rPr dirty="0" sz="2400" spc="-25">
                <a:latin typeface="Arial"/>
                <a:cs typeface="Arial"/>
              </a:rPr>
              <a:t>il</a:t>
            </a:r>
            <a:r>
              <a:rPr dirty="0" sz="2400" spc="-75">
                <a:latin typeface="Arial"/>
                <a:cs typeface="Arial"/>
              </a:rPr>
              <a:t>e</a:t>
            </a:r>
            <a:r>
              <a:rPr dirty="0" sz="2400" spc="135">
                <a:latin typeface="Arial"/>
                <a:cs typeface="Arial"/>
              </a:rPr>
              <a:t>t</a:t>
            </a:r>
            <a:r>
              <a:rPr dirty="0" sz="2400" spc="-75">
                <a:latin typeface="Arial"/>
                <a:cs typeface="Arial"/>
              </a:rPr>
              <a:t>i</a:t>
            </a:r>
            <a:r>
              <a:rPr dirty="0" sz="2400" spc="-175">
                <a:latin typeface="Arial"/>
                <a:cs typeface="Arial"/>
              </a:rPr>
              <a:t>ş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0">
                <a:latin typeface="Arial"/>
                <a:cs typeface="Arial"/>
              </a:rPr>
              <a:t>ağ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90">
                <a:latin typeface="Arial"/>
                <a:cs typeface="Arial"/>
              </a:rPr>
              <a:t>s</a:t>
            </a:r>
            <a:r>
              <a:rPr dirty="0" sz="2400" spc="-85">
                <a:latin typeface="Arial"/>
                <a:cs typeface="Arial"/>
              </a:rPr>
              <a:t>i</a:t>
            </a:r>
            <a:r>
              <a:rPr dirty="0" sz="2400" spc="-229">
                <a:latin typeface="Arial"/>
                <a:cs typeface="Arial"/>
              </a:rPr>
              <a:t>s</a:t>
            </a:r>
            <a:r>
              <a:rPr dirty="0" sz="2400" spc="-25">
                <a:latin typeface="Arial"/>
                <a:cs typeface="Arial"/>
              </a:rPr>
              <a:t>t</a:t>
            </a:r>
            <a:r>
              <a:rPr dirty="0" sz="2400" spc="-120">
                <a:latin typeface="Arial"/>
                <a:cs typeface="Arial"/>
              </a:rPr>
              <a:t>em</a:t>
            </a:r>
            <a:r>
              <a:rPr dirty="0" sz="2400" spc="-35">
                <a:latin typeface="Arial"/>
                <a:cs typeface="Arial"/>
              </a:rPr>
              <a:t>i)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320" y="2415705"/>
            <a:ext cx="42087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0200" algn="l"/>
                <a:tab pos="2415540" algn="l"/>
                <a:tab pos="3781425" algn="l"/>
              </a:tabLst>
            </a:pPr>
            <a:r>
              <a:rPr dirty="0" sz="2400" spc="-120">
                <a:latin typeface="Arial"/>
                <a:cs typeface="Arial"/>
              </a:rPr>
              <a:t>a</a:t>
            </a:r>
            <a:r>
              <a:rPr dirty="0" sz="2400" spc="-55">
                <a:latin typeface="Arial"/>
                <a:cs typeface="Arial"/>
              </a:rPr>
              <a:t>l</a:t>
            </a:r>
            <a:r>
              <a:rPr dirty="0" sz="2400" spc="-165">
                <a:latin typeface="Arial"/>
                <a:cs typeface="Arial"/>
              </a:rPr>
              <a:t>m</a:t>
            </a:r>
            <a:r>
              <a:rPr dirty="0" sz="2400" spc="-114">
                <a:latin typeface="Arial"/>
                <a:cs typeface="Arial"/>
              </a:rPr>
              <a:t>a</a:t>
            </a:r>
            <a:r>
              <a:rPr dirty="0" sz="2400" spc="-130">
                <a:latin typeface="Arial"/>
                <a:cs typeface="Arial"/>
              </a:rPr>
              <a:t>k</a:t>
            </a:r>
            <a:r>
              <a:rPr dirty="0" sz="2400" spc="105">
                <a:latin typeface="Arial"/>
                <a:cs typeface="Arial"/>
              </a:rPr>
              <a:t>t</a:t>
            </a:r>
            <a:r>
              <a:rPr dirty="0" sz="2400" spc="-130">
                <a:latin typeface="Arial"/>
                <a:cs typeface="Arial"/>
              </a:rPr>
              <a:t>ad</a:t>
            </a:r>
            <a:r>
              <a:rPr dirty="0" sz="2400" spc="-120">
                <a:latin typeface="Arial"/>
                <a:cs typeface="Arial"/>
              </a:rPr>
              <a:t>ı</a:t>
            </a:r>
            <a:r>
              <a:rPr dirty="0" sz="2400" spc="-215">
                <a:latin typeface="Arial"/>
                <a:cs typeface="Arial"/>
              </a:rPr>
              <a:t>r</a:t>
            </a:r>
            <a:r>
              <a:rPr dirty="0" sz="2400" spc="-65">
                <a:latin typeface="Arial"/>
                <a:cs typeface="Arial"/>
              </a:rPr>
              <a:t>.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300">
                <a:latin typeface="Arial"/>
                <a:cs typeface="Arial"/>
              </a:rPr>
              <a:t>B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60">
                <a:latin typeface="Arial"/>
                <a:cs typeface="Arial"/>
              </a:rPr>
              <a:t>l</a:t>
            </a:r>
            <a:r>
              <a:rPr dirty="0" sz="2400" spc="-145">
                <a:latin typeface="Arial"/>
                <a:cs typeface="Arial"/>
              </a:rPr>
              <a:t>g</a:t>
            </a:r>
            <a:r>
              <a:rPr dirty="0" sz="2400" spc="-35">
                <a:latin typeface="Arial"/>
                <a:cs typeface="Arial"/>
              </a:rPr>
              <a:t>i,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80">
                <a:latin typeface="Arial"/>
                <a:cs typeface="Arial"/>
              </a:rPr>
              <a:t>dü</a:t>
            </a:r>
            <a:r>
              <a:rPr dirty="0" sz="2400" spc="-120">
                <a:latin typeface="Arial"/>
                <a:cs typeface="Arial"/>
              </a:rPr>
              <a:t>n</a:t>
            </a:r>
            <a:r>
              <a:rPr dirty="0" sz="2400" spc="-155">
                <a:latin typeface="Arial"/>
                <a:cs typeface="Arial"/>
              </a:rPr>
              <a:t>y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135">
                <a:latin typeface="Arial"/>
                <a:cs typeface="Arial"/>
              </a:rPr>
              <a:t>n</a:t>
            </a:r>
            <a:r>
              <a:rPr dirty="0" sz="2400" spc="-65">
                <a:latin typeface="Arial"/>
                <a:cs typeface="Arial"/>
              </a:rPr>
              <a:t>ı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10">
                <a:latin typeface="Arial"/>
                <a:cs typeface="Arial"/>
              </a:rPr>
              <a:t>he</a:t>
            </a:r>
            <a:r>
              <a:rPr dirty="0" sz="240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32252" y="2415705"/>
            <a:ext cx="44227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1280" algn="l"/>
                <a:tab pos="3007995" algn="l"/>
                <a:tab pos="3517265" algn="l"/>
              </a:tabLst>
            </a:pPr>
            <a:r>
              <a:rPr dirty="0" sz="2400" spc="-80">
                <a:latin typeface="Arial"/>
                <a:cs typeface="Arial"/>
              </a:rPr>
              <a:t>tarafında	</a:t>
            </a:r>
            <a:r>
              <a:rPr dirty="0" sz="2400" spc="-60">
                <a:latin typeface="Arial"/>
                <a:cs typeface="Arial"/>
              </a:rPr>
              <a:t>üretilmekte	</a:t>
            </a:r>
            <a:r>
              <a:rPr dirty="0" sz="2400" spc="-140">
                <a:latin typeface="Arial"/>
                <a:cs typeface="Arial"/>
              </a:rPr>
              <a:t>ve	</a:t>
            </a:r>
            <a:r>
              <a:rPr dirty="0" sz="2400" spc="-45">
                <a:latin typeface="Arial"/>
                <a:cs typeface="Arial"/>
              </a:rPr>
              <a:t>iletişim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406" y="2781465"/>
            <a:ext cx="883412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1590">
              <a:lnSpc>
                <a:spcPct val="100000"/>
              </a:lnSpc>
              <a:spcBef>
                <a:spcPts val="100"/>
              </a:spcBef>
            </a:pPr>
            <a:r>
              <a:rPr dirty="0" sz="2400" spc="-70">
                <a:latin typeface="Arial"/>
                <a:cs typeface="Arial"/>
              </a:rPr>
              <a:t>teknolojisi </a:t>
            </a:r>
            <a:r>
              <a:rPr dirty="0" sz="2400" spc="-120">
                <a:latin typeface="Arial"/>
                <a:cs typeface="Arial"/>
              </a:rPr>
              <a:t>aracılığıyla </a:t>
            </a:r>
            <a:r>
              <a:rPr dirty="0" sz="2400" spc="-125">
                <a:latin typeface="Arial"/>
                <a:cs typeface="Arial"/>
              </a:rPr>
              <a:t>anında </a:t>
            </a:r>
            <a:r>
              <a:rPr dirty="0" sz="2400" spc="-75">
                <a:latin typeface="Arial"/>
                <a:cs typeface="Arial"/>
              </a:rPr>
              <a:t>her </a:t>
            </a:r>
            <a:r>
              <a:rPr dirty="0" sz="2400" spc="-110">
                <a:latin typeface="Arial"/>
                <a:cs typeface="Arial"/>
              </a:rPr>
              <a:t>tarafa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yayılmaktadır.</a:t>
            </a:r>
            <a:endParaRPr sz="2400">
              <a:latin typeface="Arial"/>
              <a:cs typeface="Arial"/>
            </a:endParaRPr>
          </a:p>
          <a:p>
            <a:pPr algn="just" marL="12700" marR="5080" indent="22225">
              <a:lnSpc>
                <a:spcPct val="100000"/>
              </a:lnSpc>
              <a:buChar char="•"/>
              <a:tabLst>
                <a:tab pos="368935" algn="l"/>
              </a:tabLst>
            </a:pPr>
            <a:r>
              <a:rPr dirty="0" sz="2400" spc="-100">
                <a:latin typeface="Arial"/>
                <a:cs typeface="Arial"/>
              </a:rPr>
              <a:t>Bilgi </a:t>
            </a:r>
            <a:r>
              <a:rPr dirty="0" sz="2400" spc="-60">
                <a:latin typeface="Arial"/>
                <a:cs typeface="Arial"/>
              </a:rPr>
              <a:t>toplumu </a:t>
            </a:r>
            <a:r>
              <a:rPr dirty="0" sz="2400" spc="-220" b="1">
                <a:solidFill>
                  <a:srgbClr val="FF0000"/>
                </a:solidFill>
                <a:latin typeface="Arial"/>
                <a:cs typeface="Arial"/>
              </a:rPr>
              <a:t>işgücünden </a:t>
            </a:r>
            <a:r>
              <a:rPr dirty="0" sz="2400" spc="-135" b="1">
                <a:solidFill>
                  <a:srgbClr val="FF0000"/>
                </a:solidFill>
                <a:latin typeface="Arial"/>
                <a:cs typeface="Arial"/>
              </a:rPr>
              <a:t>tasarruf </a:t>
            </a:r>
            <a:r>
              <a:rPr dirty="0" sz="2400" spc="-170" b="1">
                <a:solidFill>
                  <a:srgbClr val="FF0000"/>
                </a:solidFill>
                <a:latin typeface="Arial"/>
                <a:cs typeface="Arial"/>
              </a:rPr>
              <a:t>sağlamakta</a:t>
            </a:r>
            <a:r>
              <a:rPr dirty="0" sz="2400" spc="-170">
                <a:latin typeface="Arial"/>
                <a:cs typeface="Arial"/>
              </a:rPr>
              <a:t>,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135">
                <a:latin typeface="Arial"/>
                <a:cs typeface="Arial"/>
              </a:rPr>
              <a:t>ise </a:t>
            </a:r>
            <a:r>
              <a:rPr dirty="0" sz="2400" spc="-175">
                <a:solidFill>
                  <a:srgbClr val="FF0000"/>
                </a:solidFill>
                <a:latin typeface="Arial"/>
                <a:cs typeface="Arial"/>
              </a:rPr>
              <a:t>kısa </a:t>
            </a:r>
            <a:r>
              <a:rPr dirty="0" sz="2400" spc="-100">
                <a:solidFill>
                  <a:srgbClr val="FF0000"/>
                </a:solidFill>
                <a:latin typeface="Arial"/>
                <a:cs typeface="Arial"/>
              </a:rPr>
              <a:t>dönemde  işsizlik</a:t>
            </a:r>
            <a:r>
              <a:rPr dirty="0" sz="2400" spc="-100">
                <a:latin typeface="Arial"/>
                <a:cs typeface="Arial"/>
              </a:rPr>
              <a:t>, </a:t>
            </a:r>
            <a:r>
              <a:rPr dirty="0" sz="2400" spc="-125">
                <a:solidFill>
                  <a:srgbClr val="FF0000"/>
                </a:solidFill>
                <a:latin typeface="Arial"/>
                <a:cs typeface="Arial"/>
              </a:rPr>
              <a:t>uzun </a:t>
            </a:r>
            <a:r>
              <a:rPr dirty="0" sz="2400" spc="-95">
                <a:solidFill>
                  <a:srgbClr val="FF0000"/>
                </a:solidFill>
                <a:latin typeface="Arial"/>
                <a:cs typeface="Arial"/>
              </a:rPr>
              <a:t>dönemde </a:t>
            </a:r>
            <a:r>
              <a:rPr dirty="0" sz="2400" spc="-135">
                <a:latin typeface="Arial"/>
                <a:cs typeface="Arial"/>
              </a:rPr>
              <a:t>ise </a:t>
            </a:r>
            <a:r>
              <a:rPr dirty="0" sz="2400" spc="-95">
                <a:solidFill>
                  <a:srgbClr val="FF0000"/>
                </a:solidFill>
                <a:latin typeface="Arial"/>
                <a:cs typeface="Arial"/>
              </a:rPr>
              <a:t>yeni </a:t>
            </a:r>
            <a:r>
              <a:rPr dirty="0" sz="2400" spc="-50">
                <a:solidFill>
                  <a:srgbClr val="FF0000"/>
                </a:solidFill>
                <a:latin typeface="Arial"/>
                <a:cs typeface="Arial"/>
              </a:rPr>
              <a:t>teknolojilerin </a:t>
            </a:r>
            <a:r>
              <a:rPr dirty="0" sz="2400" spc="-95">
                <a:solidFill>
                  <a:srgbClr val="FF0000"/>
                </a:solidFill>
                <a:latin typeface="Arial"/>
                <a:cs typeface="Arial"/>
              </a:rPr>
              <a:t>global </a:t>
            </a:r>
            <a:r>
              <a:rPr dirty="0" sz="2400" spc="-30">
                <a:solidFill>
                  <a:srgbClr val="FF0000"/>
                </a:solidFill>
                <a:latin typeface="Arial"/>
                <a:cs typeface="Arial"/>
              </a:rPr>
              <a:t>etkileri</a:t>
            </a:r>
            <a:r>
              <a:rPr dirty="0" sz="2400" spc="-30">
                <a:latin typeface="Arial"/>
                <a:cs typeface="Arial"/>
              </a:rPr>
              <a:t>ni </a:t>
            </a:r>
            <a:r>
              <a:rPr dirty="0" sz="2400" spc="-110">
                <a:latin typeface="Arial"/>
                <a:cs typeface="Arial"/>
              </a:rPr>
              <a:t>ortaya  </a:t>
            </a:r>
            <a:r>
              <a:rPr dirty="0" sz="2400" spc="-114">
                <a:latin typeface="Arial"/>
                <a:cs typeface="Arial"/>
              </a:rPr>
              <a:t>çıkarmaktadır.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251" y="4244505"/>
            <a:ext cx="8800465" cy="730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5440" indent="-333375">
              <a:lnSpc>
                <a:spcPct val="100000"/>
              </a:lnSpc>
              <a:spcBef>
                <a:spcPts val="100"/>
              </a:spcBef>
              <a:buChar char="•"/>
              <a:tabLst>
                <a:tab pos="345440" algn="l"/>
                <a:tab pos="346075" algn="l"/>
                <a:tab pos="1396365" algn="l"/>
                <a:tab pos="3362325" algn="l"/>
                <a:tab pos="4297045" algn="l"/>
                <a:tab pos="5577205" algn="l"/>
                <a:tab pos="6518909" algn="l"/>
                <a:tab pos="7288530" algn="l"/>
              </a:tabLst>
            </a:pPr>
            <a:r>
              <a:rPr dirty="0" sz="2400" spc="-185">
                <a:latin typeface="Arial"/>
                <a:cs typeface="Arial"/>
              </a:rPr>
              <a:t>Sanayi	</a:t>
            </a:r>
            <a:r>
              <a:rPr dirty="0" sz="2400" spc="-75">
                <a:latin typeface="Arial"/>
                <a:cs typeface="Arial"/>
              </a:rPr>
              <a:t>toplumundaki	</a:t>
            </a:r>
            <a:r>
              <a:rPr dirty="0" sz="2400" spc="-175" b="1">
                <a:solidFill>
                  <a:srgbClr val="FF0000"/>
                </a:solidFill>
                <a:latin typeface="Arial"/>
                <a:cs typeface="Arial"/>
              </a:rPr>
              <a:t>genel	</a:t>
            </a:r>
            <a:r>
              <a:rPr dirty="0" sz="2400" spc="-105" b="1">
                <a:solidFill>
                  <a:srgbClr val="FF0000"/>
                </a:solidFill>
                <a:latin typeface="Arial"/>
                <a:cs typeface="Arial"/>
              </a:rPr>
              <a:t>eğitim</a:t>
            </a:r>
            <a:r>
              <a:rPr dirty="0" sz="2400" spc="-105">
                <a:latin typeface="Arial"/>
                <a:cs typeface="Arial"/>
              </a:rPr>
              <a:t>in	</a:t>
            </a:r>
            <a:r>
              <a:rPr dirty="0" sz="2400" spc="-60">
                <a:latin typeface="Arial"/>
                <a:cs typeface="Arial"/>
              </a:rPr>
              <a:t>yerini	</a:t>
            </a:r>
            <a:r>
              <a:rPr dirty="0" sz="2400" spc="-55">
                <a:latin typeface="Arial"/>
                <a:cs typeface="Arial"/>
              </a:rPr>
              <a:t>bilgi	</a:t>
            </a:r>
            <a:r>
              <a:rPr dirty="0" sz="2400" spc="-80">
                <a:latin typeface="Arial"/>
                <a:cs typeface="Arial"/>
              </a:rPr>
              <a:t>toplumunda</a:t>
            </a:r>
            <a:endParaRPr sz="2400">
              <a:latin typeface="Arial"/>
              <a:cs typeface="Arial"/>
            </a:endParaRPr>
          </a:p>
          <a:p>
            <a:pPr algn="r" marR="359410">
              <a:lnSpc>
                <a:spcPct val="100000"/>
              </a:lnSpc>
              <a:spcBef>
                <a:spcPts val="1465"/>
              </a:spcBef>
            </a:pPr>
            <a:r>
              <a:rPr dirty="0" sz="1000" spc="-50">
                <a:latin typeface="Arial"/>
                <a:cs typeface="Arial"/>
              </a:rPr>
              <a:t>3</a:t>
            </a:r>
            <a:r>
              <a:rPr dirty="0" sz="1000" spc="5">
                <a:latin typeface="Arial"/>
                <a:cs typeface="Arial"/>
              </a:rPr>
              <a:t>0</a:t>
            </a:r>
            <a:r>
              <a:rPr dirty="0" sz="1000">
                <a:latin typeface="Arial"/>
                <a:cs typeface="Arial"/>
              </a:rPr>
              <a:t>/</a:t>
            </a:r>
            <a:r>
              <a:rPr dirty="0" sz="1000" spc="-50">
                <a:latin typeface="Arial"/>
                <a:cs typeface="Arial"/>
              </a:rPr>
              <a:t>77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016" y="4610265"/>
            <a:ext cx="61480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0" b="1">
                <a:solidFill>
                  <a:srgbClr val="FF0000"/>
                </a:solidFill>
                <a:latin typeface="Arial"/>
                <a:cs typeface="Arial"/>
              </a:rPr>
              <a:t>eğitimin 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bireyselleşmesi ve </a:t>
            </a:r>
            <a:r>
              <a:rPr dirty="0" sz="2400" spc="-160" b="1">
                <a:solidFill>
                  <a:srgbClr val="FF0000"/>
                </a:solidFill>
                <a:latin typeface="Arial"/>
                <a:cs typeface="Arial"/>
              </a:rPr>
              <a:t>sürekliliği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almaktadır.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3343" y="4796033"/>
            <a:ext cx="3276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latin typeface="Arial"/>
                <a:cs typeface="Arial"/>
              </a:rPr>
              <a:t>3</a:t>
            </a:r>
            <a:r>
              <a:rPr dirty="0" sz="1000" spc="5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/</a:t>
            </a:r>
            <a:r>
              <a:rPr dirty="0" sz="1000" spc="-50">
                <a:latin typeface="Arial"/>
                <a:cs typeface="Arial"/>
              </a:rPr>
              <a:t>77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1951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17458" y="40589"/>
            <a:ext cx="40601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5"/>
              <a:t>TOPLUMSAL</a:t>
            </a:r>
            <a:r>
              <a:rPr dirty="0" spc="-250"/>
              <a:t> </a:t>
            </a:r>
            <a:r>
              <a:rPr dirty="0" spc="-254"/>
              <a:t>DÖNÜŞÜM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778" y="640740"/>
            <a:ext cx="8835390" cy="404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8415">
              <a:lnSpc>
                <a:spcPct val="100000"/>
              </a:lnSpc>
              <a:spcBef>
                <a:spcPts val="100"/>
              </a:spcBef>
              <a:buSzPct val="83333"/>
              <a:buChar char="•"/>
              <a:tabLst>
                <a:tab pos="285750" algn="l"/>
              </a:tabLst>
            </a:pPr>
            <a:r>
              <a:rPr dirty="0" sz="2400" spc="-185">
                <a:latin typeface="Arial"/>
                <a:cs typeface="Arial"/>
              </a:rPr>
              <a:t>Sanayi </a:t>
            </a:r>
            <a:r>
              <a:rPr dirty="0" sz="2400" spc="-65">
                <a:latin typeface="Arial"/>
                <a:cs typeface="Arial"/>
              </a:rPr>
              <a:t>toplumunda; </a:t>
            </a:r>
            <a:r>
              <a:rPr dirty="0" sz="2400" spc="-45">
                <a:latin typeface="Arial"/>
                <a:cs typeface="Arial"/>
              </a:rPr>
              <a:t>birincil, </a:t>
            </a:r>
            <a:r>
              <a:rPr dirty="0" sz="2400" spc="-50">
                <a:latin typeface="Arial"/>
                <a:cs typeface="Arial"/>
              </a:rPr>
              <a:t>ikincil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00">
                <a:latin typeface="Arial"/>
                <a:cs typeface="Arial"/>
              </a:rPr>
              <a:t>üçüncül </a:t>
            </a:r>
            <a:r>
              <a:rPr dirty="0" sz="2400" spc="-60">
                <a:latin typeface="Arial"/>
                <a:cs typeface="Arial"/>
              </a:rPr>
              <a:t>endüstriler </a:t>
            </a:r>
            <a:r>
              <a:rPr dirty="0" sz="2400" spc="-95" b="1">
                <a:solidFill>
                  <a:srgbClr val="FF0000"/>
                </a:solidFill>
                <a:latin typeface="Arial"/>
                <a:cs typeface="Arial"/>
              </a:rPr>
              <a:t>tarım,  </a:t>
            </a:r>
            <a:r>
              <a:rPr dirty="0" sz="2400" spc="-200" b="1">
                <a:solidFill>
                  <a:srgbClr val="FF0000"/>
                </a:solidFill>
                <a:latin typeface="Arial"/>
                <a:cs typeface="Arial"/>
              </a:rPr>
              <a:t>sanayi </a:t>
            </a:r>
            <a:r>
              <a:rPr dirty="0" sz="2400" spc="-175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dirty="0" sz="2400" spc="-120" b="1">
                <a:solidFill>
                  <a:srgbClr val="FF0000"/>
                </a:solidFill>
                <a:latin typeface="Arial"/>
                <a:cs typeface="Arial"/>
              </a:rPr>
              <a:t>hizmetler</a:t>
            </a:r>
            <a:r>
              <a:rPr dirty="0" sz="2400" spc="-120">
                <a:latin typeface="Arial"/>
                <a:cs typeface="Arial"/>
              </a:rPr>
              <a:t>, </a:t>
            </a:r>
            <a:r>
              <a:rPr dirty="0" sz="2400" spc="-55">
                <a:latin typeface="Arial"/>
                <a:cs typeface="Arial"/>
              </a:rPr>
              <a:t>bilgi </a:t>
            </a:r>
            <a:r>
              <a:rPr dirty="0" sz="2400" spc="-75">
                <a:latin typeface="Arial"/>
                <a:cs typeface="Arial"/>
              </a:rPr>
              <a:t>toplumunda dördüncül </a:t>
            </a:r>
            <a:r>
              <a:rPr dirty="0" sz="2400" spc="-95">
                <a:latin typeface="Arial"/>
                <a:cs typeface="Arial"/>
              </a:rPr>
              <a:t>sektör </a:t>
            </a:r>
            <a:r>
              <a:rPr dirty="0" sz="2400" spc="-100">
                <a:latin typeface="Arial"/>
                <a:cs typeface="Arial"/>
              </a:rPr>
              <a:t>olarak </a:t>
            </a:r>
            <a:r>
              <a:rPr dirty="0" sz="2400" spc="-150" b="1">
                <a:solidFill>
                  <a:srgbClr val="FF0000"/>
                </a:solidFill>
                <a:latin typeface="Arial"/>
                <a:cs typeface="Arial"/>
              </a:rPr>
              <a:t>bilgi  </a:t>
            </a:r>
            <a:r>
              <a:rPr dirty="0" sz="2400" spc="-170" b="1">
                <a:solidFill>
                  <a:srgbClr val="FF0000"/>
                </a:solidFill>
                <a:latin typeface="Arial"/>
                <a:cs typeface="Arial"/>
              </a:rPr>
              <a:t>sektörü </a:t>
            </a:r>
            <a:r>
              <a:rPr dirty="0" sz="2400" spc="-100">
                <a:latin typeface="Arial"/>
                <a:cs typeface="Arial"/>
              </a:rPr>
              <a:t>ortaya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çıkmaktadır.</a:t>
            </a:r>
            <a:endParaRPr sz="2400">
              <a:latin typeface="Arial"/>
              <a:cs typeface="Arial"/>
            </a:endParaRPr>
          </a:p>
          <a:p>
            <a:pPr algn="just" marL="12700" marR="7620" indent="22225">
              <a:lnSpc>
                <a:spcPct val="100000"/>
              </a:lnSpc>
              <a:buChar char="•"/>
              <a:tabLst>
                <a:tab pos="287020" algn="l"/>
              </a:tabLst>
            </a:pPr>
            <a:r>
              <a:rPr dirty="0" sz="2400" spc="-185">
                <a:latin typeface="Arial"/>
                <a:cs typeface="Arial"/>
              </a:rPr>
              <a:t>Sanayi </a:t>
            </a:r>
            <a:r>
              <a:rPr dirty="0" sz="2400" spc="-75">
                <a:latin typeface="Arial"/>
                <a:cs typeface="Arial"/>
              </a:rPr>
              <a:t>toplumundaki 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özel </a:t>
            </a:r>
            <a:r>
              <a:rPr dirty="0" sz="2400" spc="-175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dirty="0" sz="2400" spc="-185" b="1">
                <a:solidFill>
                  <a:srgbClr val="FF0000"/>
                </a:solidFill>
                <a:latin typeface="Arial"/>
                <a:cs typeface="Arial"/>
              </a:rPr>
              <a:t>kamu </a:t>
            </a:r>
            <a:r>
              <a:rPr dirty="0" sz="2400" spc="-145" b="1">
                <a:solidFill>
                  <a:srgbClr val="FF0000"/>
                </a:solidFill>
                <a:latin typeface="Arial"/>
                <a:cs typeface="Arial"/>
              </a:rPr>
              <a:t>iktisadi </a:t>
            </a:r>
            <a:r>
              <a:rPr dirty="0" sz="2400" spc="-155" b="1">
                <a:solidFill>
                  <a:srgbClr val="FF0000"/>
                </a:solidFill>
                <a:latin typeface="Arial"/>
                <a:cs typeface="Arial"/>
              </a:rPr>
              <a:t>kuruluşlar</a:t>
            </a:r>
            <a:r>
              <a:rPr dirty="0" sz="2400" spc="-155">
                <a:latin typeface="Arial"/>
                <a:cs typeface="Arial"/>
              </a:rPr>
              <a:t>dan </a:t>
            </a:r>
            <a:r>
              <a:rPr dirty="0" sz="2400" spc="-60">
                <a:latin typeface="Arial"/>
                <a:cs typeface="Arial"/>
              </a:rPr>
              <a:t>farklı  </a:t>
            </a:r>
            <a:r>
              <a:rPr dirty="0" sz="2400" spc="-100">
                <a:latin typeface="Arial"/>
                <a:cs typeface="Arial"/>
              </a:rPr>
              <a:t>olarak </a:t>
            </a:r>
            <a:r>
              <a:rPr dirty="0" sz="2400" spc="-55">
                <a:latin typeface="Arial"/>
                <a:cs typeface="Arial"/>
              </a:rPr>
              <a:t>bilgi </a:t>
            </a:r>
            <a:r>
              <a:rPr dirty="0" sz="2400" spc="-75">
                <a:latin typeface="Arial"/>
                <a:cs typeface="Arial"/>
              </a:rPr>
              <a:t>toplumunda 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gönüllü </a:t>
            </a:r>
            <a:r>
              <a:rPr dirty="0" sz="2400" spc="-155" b="1">
                <a:solidFill>
                  <a:srgbClr val="FF0000"/>
                </a:solidFill>
                <a:latin typeface="Arial"/>
                <a:cs typeface="Arial"/>
              </a:rPr>
              <a:t>kuruluşlar</a:t>
            </a:r>
            <a:r>
              <a:rPr dirty="0" sz="2400" spc="-155">
                <a:latin typeface="Arial"/>
                <a:cs typeface="Arial"/>
              </a:rPr>
              <a:t>ın </a:t>
            </a:r>
            <a:r>
              <a:rPr dirty="0" sz="2400" spc="-95">
                <a:latin typeface="Arial"/>
                <a:cs typeface="Arial"/>
              </a:rPr>
              <a:t>önem </a:t>
            </a:r>
            <a:r>
              <a:rPr dirty="0" sz="2400" spc="-150">
                <a:latin typeface="Arial"/>
                <a:cs typeface="Arial"/>
              </a:rPr>
              <a:t>kazandığını  </a:t>
            </a:r>
            <a:r>
              <a:rPr dirty="0" sz="2400" spc="-100">
                <a:latin typeface="Arial"/>
                <a:cs typeface="Arial"/>
              </a:rPr>
              <a:t>görüyoruz.</a:t>
            </a:r>
            <a:endParaRPr sz="2400">
              <a:latin typeface="Arial"/>
              <a:cs typeface="Arial"/>
            </a:endParaRPr>
          </a:p>
          <a:p>
            <a:pPr algn="just" marL="13970" marR="5080" indent="21590">
              <a:lnSpc>
                <a:spcPct val="100000"/>
              </a:lnSpc>
              <a:buChar char="•"/>
              <a:tabLst>
                <a:tab pos="287020" algn="l"/>
              </a:tabLst>
            </a:pPr>
            <a:r>
              <a:rPr dirty="0" sz="2400" spc="-185">
                <a:latin typeface="Arial"/>
                <a:cs typeface="Arial"/>
              </a:rPr>
              <a:t>Sanayi </a:t>
            </a:r>
            <a:r>
              <a:rPr dirty="0" sz="2400" spc="-75">
                <a:latin typeface="Arial"/>
                <a:cs typeface="Arial"/>
              </a:rPr>
              <a:t>toplumunda </a:t>
            </a:r>
            <a:r>
              <a:rPr dirty="0" sz="2400" spc="-200" b="1">
                <a:solidFill>
                  <a:srgbClr val="FF0000"/>
                </a:solidFill>
                <a:latin typeface="Arial"/>
                <a:cs typeface="Arial"/>
              </a:rPr>
              <a:t>başlıca </a:t>
            </a:r>
            <a:r>
              <a:rPr dirty="0" sz="2400" spc="-114" b="1">
                <a:solidFill>
                  <a:srgbClr val="FF0000"/>
                </a:solidFill>
                <a:latin typeface="Arial"/>
                <a:cs typeface="Arial"/>
              </a:rPr>
              <a:t>üretim </a:t>
            </a:r>
            <a:r>
              <a:rPr dirty="0" sz="2400" spc="-110" b="1">
                <a:solidFill>
                  <a:srgbClr val="FF0000"/>
                </a:solidFill>
                <a:latin typeface="Arial"/>
                <a:cs typeface="Arial"/>
              </a:rPr>
              <a:t>faktörleri </a:t>
            </a:r>
            <a:r>
              <a:rPr dirty="0" sz="2400" spc="-135" b="1">
                <a:solidFill>
                  <a:srgbClr val="FF0000"/>
                </a:solidFill>
                <a:latin typeface="Arial"/>
                <a:cs typeface="Arial"/>
              </a:rPr>
              <a:t>emek, </a:t>
            </a:r>
            <a:r>
              <a:rPr dirty="0" sz="2400" spc="-90" b="1">
                <a:solidFill>
                  <a:srgbClr val="FF0000"/>
                </a:solidFill>
                <a:latin typeface="Arial"/>
                <a:cs typeface="Arial"/>
              </a:rPr>
              <a:t>tabiat, </a:t>
            </a:r>
            <a:r>
              <a:rPr dirty="0" sz="2400" spc="-175" b="1">
                <a:solidFill>
                  <a:srgbClr val="FF0000"/>
                </a:solidFill>
                <a:latin typeface="Arial"/>
                <a:cs typeface="Arial"/>
              </a:rPr>
              <a:t>sermaye,  </a:t>
            </a:r>
            <a:r>
              <a:rPr dirty="0" sz="2400" spc="-185" b="1">
                <a:solidFill>
                  <a:srgbClr val="FF0000"/>
                </a:solidFill>
                <a:latin typeface="Arial"/>
                <a:cs typeface="Arial"/>
              </a:rPr>
              <a:t>girişimci </a:t>
            </a:r>
            <a:r>
              <a:rPr dirty="0" sz="2400" spc="-100">
                <a:latin typeface="Arial"/>
                <a:cs typeface="Arial"/>
              </a:rPr>
              <a:t>iken, </a:t>
            </a:r>
            <a:r>
              <a:rPr dirty="0" sz="2400" spc="-55">
                <a:latin typeface="Arial"/>
                <a:cs typeface="Arial"/>
              </a:rPr>
              <a:t>bilgi </a:t>
            </a:r>
            <a:r>
              <a:rPr dirty="0" sz="2400" spc="-75">
                <a:latin typeface="Arial"/>
                <a:cs typeface="Arial"/>
              </a:rPr>
              <a:t>toplumunda </a:t>
            </a:r>
            <a:r>
              <a:rPr dirty="0" sz="2400" spc="-105">
                <a:latin typeface="Arial"/>
                <a:cs typeface="Arial"/>
              </a:rPr>
              <a:t>beşinci </a:t>
            </a:r>
            <a:r>
              <a:rPr dirty="0" sz="2400" spc="-35">
                <a:latin typeface="Arial"/>
                <a:cs typeface="Arial"/>
              </a:rPr>
              <a:t>üretim </a:t>
            </a:r>
            <a:r>
              <a:rPr dirty="0" sz="2400" spc="-60">
                <a:latin typeface="Arial"/>
                <a:cs typeface="Arial"/>
              </a:rPr>
              <a:t>faktörü </a:t>
            </a:r>
            <a:r>
              <a:rPr dirty="0" sz="2400" spc="-80">
                <a:latin typeface="Arial"/>
                <a:cs typeface="Arial"/>
              </a:rPr>
              <a:t>teknik </a:t>
            </a:r>
            <a:r>
              <a:rPr dirty="0" sz="2400" spc="-95">
                <a:latin typeface="Arial"/>
                <a:cs typeface="Arial"/>
              </a:rPr>
              <a:t>"</a:t>
            </a:r>
            <a:r>
              <a:rPr dirty="0" sz="2400" spc="-95" b="1">
                <a:solidFill>
                  <a:srgbClr val="FF0000"/>
                </a:solidFill>
                <a:latin typeface="Arial"/>
                <a:cs typeface="Arial"/>
              </a:rPr>
              <a:t>bilgi</a:t>
            </a:r>
            <a:r>
              <a:rPr dirty="0" sz="2400" spc="-95">
                <a:latin typeface="Arial"/>
                <a:cs typeface="Arial"/>
              </a:rPr>
              <a:t>" </a:t>
            </a:r>
            <a:r>
              <a:rPr dirty="0" sz="2400" spc="-75">
                <a:latin typeface="Arial"/>
                <a:cs typeface="Arial"/>
              </a:rPr>
              <a:t>ön  </a:t>
            </a:r>
            <a:r>
              <a:rPr dirty="0" sz="2400" spc="-105">
                <a:latin typeface="Arial"/>
                <a:cs typeface="Arial"/>
              </a:rPr>
              <a:t>plana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çıkmaktadır.</a:t>
            </a:r>
            <a:endParaRPr sz="2400">
              <a:latin typeface="Arial"/>
              <a:cs typeface="Arial"/>
            </a:endParaRPr>
          </a:p>
          <a:p>
            <a:pPr algn="just" marL="13335" marR="6985" indent="22860">
              <a:lnSpc>
                <a:spcPct val="100000"/>
              </a:lnSpc>
              <a:buChar char="•"/>
              <a:tabLst>
                <a:tab pos="287655" algn="l"/>
              </a:tabLst>
            </a:pPr>
            <a:r>
              <a:rPr dirty="0" sz="2400" spc="-185">
                <a:latin typeface="Arial"/>
                <a:cs typeface="Arial"/>
              </a:rPr>
              <a:t>Sanayi </a:t>
            </a:r>
            <a:r>
              <a:rPr dirty="0" sz="2400" spc="-75">
                <a:latin typeface="Arial"/>
                <a:cs typeface="Arial"/>
              </a:rPr>
              <a:t>toplumunda </a:t>
            </a:r>
            <a:r>
              <a:rPr dirty="0" sz="2400" spc="-45">
                <a:latin typeface="Arial"/>
                <a:cs typeface="Arial"/>
              </a:rPr>
              <a:t>üretilen </a:t>
            </a:r>
            <a:r>
              <a:rPr dirty="0" sz="2400" spc="-140" b="1">
                <a:solidFill>
                  <a:srgbClr val="FF0000"/>
                </a:solidFill>
                <a:latin typeface="Arial"/>
                <a:cs typeface="Arial"/>
              </a:rPr>
              <a:t>mal </a:t>
            </a:r>
            <a:r>
              <a:rPr dirty="0" sz="2400" spc="-175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dirty="0" sz="2400" spc="-130" b="1">
                <a:solidFill>
                  <a:srgbClr val="FF0000"/>
                </a:solidFill>
                <a:latin typeface="Arial"/>
                <a:cs typeface="Arial"/>
              </a:rPr>
              <a:t>hizmetlerin </a:t>
            </a:r>
            <a:r>
              <a:rPr dirty="0" sz="2400" spc="-114" b="1">
                <a:solidFill>
                  <a:srgbClr val="FF0000"/>
                </a:solidFill>
                <a:latin typeface="Arial"/>
                <a:cs typeface="Arial"/>
              </a:rPr>
              <a:t>kıtlığı </a:t>
            </a:r>
            <a:r>
              <a:rPr dirty="0" sz="2400" spc="-210">
                <a:latin typeface="Arial"/>
                <a:cs typeface="Arial"/>
              </a:rPr>
              <a:t>söz </a:t>
            </a:r>
            <a:r>
              <a:rPr dirty="0" sz="2400" spc="-130">
                <a:latin typeface="Arial"/>
                <a:cs typeface="Arial"/>
              </a:rPr>
              <a:t>konusu  </a:t>
            </a:r>
            <a:r>
              <a:rPr dirty="0" sz="2400" spc="-95">
                <a:latin typeface="Arial"/>
                <a:cs typeface="Arial"/>
              </a:rPr>
              <a:t>iken,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bilgi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toplumunda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 spc="-150" b="1">
                <a:solidFill>
                  <a:srgbClr val="FF0000"/>
                </a:solidFill>
                <a:latin typeface="Arial"/>
                <a:cs typeface="Arial"/>
              </a:rPr>
              <a:t>bilgi</a:t>
            </a:r>
            <a:r>
              <a:rPr dirty="0" sz="24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80" b="1">
                <a:solidFill>
                  <a:srgbClr val="FF0000"/>
                </a:solidFill>
                <a:latin typeface="Arial"/>
                <a:cs typeface="Arial"/>
              </a:rPr>
              <a:t>kıt</a:t>
            </a:r>
            <a:r>
              <a:rPr dirty="0" sz="24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25" b="1">
                <a:solidFill>
                  <a:srgbClr val="FF0000"/>
                </a:solidFill>
                <a:latin typeface="Arial"/>
                <a:cs typeface="Arial"/>
              </a:rPr>
              <a:t>değil</a:t>
            </a:r>
            <a:r>
              <a:rPr dirty="0" sz="2400" spc="-125">
                <a:latin typeface="Arial"/>
                <a:cs typeface="Arial"/>
              </a:rPr>
              <a:t>dir.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Bilgi,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165" b="1">
                <a:solidFill>
                  <a:srgbClr val="FF0000"/>
                </a:solidFill>
                <a:latin typeface="Arial"/>
                <a:cs typeface="Arial"/>
              </a:rPr>
              <a:t>sürekli</a:t>
            </a:r>
            <a:r>
              <a:rPr dirty="0" sz="24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14" b="1">
                <a:solidFill>
                  <a:srgbClr val="FF0000"/>
                </a:solidFill>
                <a:latin typeface="Arial"/>
                <a:cs typeface="Arial"/>
              </a:rPr>
              <a:t>artmakta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ve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artan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997" y="4664100"/>
            <a:ext cx="36633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60">
                <a:latin typeface="Arial"/>
                <a:cs typeface="Arial"/>
              </a:rPr>
              <a:t>verimler </a:t>
            </a:r>
            <a:r>
              <a:rPr dirty="0" sz="2400" spc="-90">
                <a:latin typeface="Arial"/>
                <a:cs typeface="Arial"/>
              </a:rPr>
              <a:t>özelliği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içermektedir.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458" y="40589"/>
            <a:ext cx="40601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5"/>
              <a:t>TOPLUMSAL</a:t>
            </a:r>
            <a:r>
              <a:rPr dirty="0" spc="-250"/>
              <a:t> </a:t>
            </a:r>
            <a:r>
              <a:rPr dirty="0" spc="-254"/>
              <a:t>DÖNÜŞÜM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32</a:t>
            </a:fld>
            <a:r>
              <a:rPr dirty="0" spc="-40"/>
              <a:t>/77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640740"/>
            <a:ext cx="8834120" cy="404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8415">
              <a:lnSpc>
                <a:spcPct val="100000"/>
              </a:lnSpc>
              <a:spcBef>
                <a:spcPts val="100"/>
              </a:spcBef>
              <a:buSzPct val="83333"/>
              <a:buChar char="•"/>
              <a:tabLst>
                <a:tab pos="285750" algn="l"/>
              </a:tabLst>
            </a:pPr>
            <a:r>
              <a:rPr dirty="0" sz="2400" spc="-185">
                <a:latin typeface="Arial"/>
                <a:cs typeface="Arial"/>
              </a:rPr>
              <a:t>Sanayi </a:t>
            </a:r>
            <a:r>
              <a:rPr dirty="0" sz="2400" spc="-75">
                <a:latin typeface="Arial"/>
                <a:cs typeface="Arial"/>
              </a:rPr>
              <a:t>toplumunda </a:t>
            </a:r>
            <a:r>
              <a:rPr dirty="0" sz="2400" spc="-114" b="1">
                <a:solidFill>
                  <a:srgbClr val="FF0000"/>
                </a:solidFill>
                <a:latin typeface="Arial"/>
                <a:cs typeface="Arial"/>
              </a:rPr>
              <a:t>üretilen </a:t>
            </a:r>
            <a:r>
              <a:rPr dirty="0" sz="2400" spc="-140" b="1">
                <a:solidFill>
                  <a:srgbClr val="FF0000"/>
                </a:solidFill>
                <a:latin typeface="Arial"/>
                <a:cs typeface="Arial"/>
              </a:rPr>
              <a:t>mal </a:t>
            </a:r>
            <a:r>
              <a:rPr dirty="0" sz="2400" spc="-175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dirty="0" sz="2400" spc="-125" b="1">
                <a:solidFill>
                  <a:srgbClr val="FF0000"/>
                </a:solidFill>
                <a:latin typeface="Arial"/>
                <a:cs typeface="Arial"/>
              </a:rPr>
              <a:t>hizmetlerin </a:t>
            </a:r>
            <a:r>
              <a:rPr dirty="0" sz="2400" spc="-120" b="1">
                <a:solidFill>
                  <a:srgbClr val="FF0000"/>
                </a:solidFill>
                <a:latin typeface="Arial"/>
                <a:cs typeface="Arial"/>
              </a:rPr>
              <a:t>bir </a:t>
            </a:r>
            <a:r>
              <a:rPr dirty="0" sz="2400" spc="-160" b="1">
                <a:solidFill>
                  <a:srgbClr val="FF0000"/>
                </a:solidFill>
                <a:latin typeface="Arial"/>
                <a:cs typeface="Arial"/>
              </a:rPr>
              <a:t>yerden </a:t>
            </a:r>
            <a:r>
              <a:rPr dirty="0" sz="2400" spc="-114" b="1">
                <a:solidFill>
                  <a:srgbClr val="FF0000"/>
                </a:solidFill>
                <a:latin typeface="Arial"/>
                <a:cs typeface="Arial"/>
              </a:rPr>
              <a:t>bir </a:t>
            </a:r>
            <a:r>
              <a:rPr dirty="0" sz="2400" spc="-150" b="1">
                <a:solidFill>
                  <a:srgbClr val="FF0000"/>
                </a:solidFill>
                <a:latin typeface="Arial"/>
                <a:cs typeface="Arial"/>
              </a:rPr>
              <a:t>yere  </a:t>
            </a:r>
            <a:r>
              <a:rPr dirty="0" sz="2400" spc="-175" b="1">
                <a:solidFill>
                  <a:srgbClr val="FF0000"/>
                </a:solidFill>
                <a:latin typeface="Arial"/>
                <a:cs typeface="Arial"/>
              </a:rPr>
              <a:t>taşınmasında </a:t>
            </a:r>
            <a:r>
              <a:rPr dirty="0" sz="2400" spc="-165" b="1">
                <a:solidFill>
                  <a:srgbClr val="FF0000"/>
                </a:solidFill>
                <a:latin typeface="Arial"/>
                <a:cs typeface="Arial"/>
              </a:rPr>
              <a:t>uzaklık </a:t>
            </a:r>
            <a:r>
              <a:rPr dirty="0" sz="2400" spc="-175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dirty="0" sz="2400" spc="-125" b="1">
                <a:solidFill>
                  <a:srgbClr val="FF0000"/>
                </a:solidFill>
                <a:latin typeface="Arial"/>
                <a:cs typeface="Arial"/>
              </a:rPr>
              <a:t>maliyet </a:t>
            </a:r>
            <a:r>
              <a:rPr dirty="0" sz="2400" spc="-140" b="1">
                <a:solidFill>
                  <a:srgbClr val="FF0000"/>
                </a:solidFill>
                <a:latin typeface="Arial"/>
                <a:cs typeface="Arial"/>
              </a:rPr>
              <a:t>önemli </a:t>
            </a:r>
            <a:r>
              <a:rPr dirty="0" sz="2400" spc="-100">
                <a:latin typeface="Arial"/>
                <a:cs typeface="Arial"/>
              </a:rPr>
              <a:t>iken, </a:t>
            </a:r>
            <a:r>
              <a:rPr dirty="0" sz="2400" spc="-55">
                <a:latin typeface="Arial"/>
                <a:cs typeface="Arial"/>
              </a:rPr>
              <a:t>bilgi </a:t>
            </a:r>
            <a:r>
              <a:rPr dirty="0" sz="2400" spc="-75">
                <a:latin typeface="Arial"/>
                <a:cs typeface="Arial"/>
              </a:rPr>
              <a:t>toplumunda </a:t>
            </a:r>
            <a:r>
              <a:rPr dirty="0" sz="2400" spc="-150" b="1">
                <a:solidFill>
                  <a:srgbClr val="FF0000"/>
                </a:solidFill>
                <a:latin typeface="Arial"/>
                <a:cs typeface="Arial"/>
              </a:rPr>
              <a:t>bilgi  </a:t>
            </a:r>
            <a:r>
              <a:rPr dirty="0" sz="2400" spc="-130" b="1">
                <a:solidFill>
                  <a:srgbClr val="FF0000"/>
                </a:solidFill>
                <a:latin typeface="Arial"/>
                <a:cs typeface="Arial"/>
              </a:rPr>
              <a:t>otoyolları </a:t>
            </a:r>
            <a:r>
              <a:rPr dirty="0" sz="2400" spc="-100" b="1">
                <a:solidFill>
                  <a:srgbClr val="FF0000"/>
                </a:solidFill>
                <a:latin typeface="Arial"/>
                <a:cs typeface="Arial"/>
              </a:rPr>
              <a:t>ile </a:t>
            </a:r>
            <a:r>
              <a:rPr dirty="0" sz="2400" spc="-130" b="1">
                <a:solidFill>
                  <a:srgbClr val="FF0000"/>
                </a:solidFill>
                <a:latin typeface="Arial"/>
                <a:cs typeface="Arial"/>
              </a:rPr>
              <a:t>tüketici </a:t>
            </a:r>
            <a:r>
              <a:rPr dirty="0" sz="2400" spc="-100" b="1">
                <a:solidFill>
                  <a:srgbClr val="FF0000"/>
                </a:solidFill>
                <a:latin typeface="Arial"/>
                <a:cs typeface="Arial"/>
              </a:rPr>
              <a:t>ile </a:t>
            </a:r>
            <a:r>
              <a:rPr dirty="0" sz="2400" spc="-150" b="1">
                <a:solidFill>
                  <a:srgbClr val="FF0000"/>
                </a:solidFill>
                <a:latin typeface="Arial"/>
                <a:cs typeface="Arial"/>
              </a:rPr>
              <a:t>bilgi </a:t>
            </a:r>
            <a:r>
              <a:rPr dirty="0" sz="2400" spc="-170" b="1">
                <a:solidFill>
                  <a:srgbClr val="FF0000"/>
                </a:solidFill>
                <a:latin typeface="Arial"/>
                <a:cs typeface="Arial"/>
              </a:rPr>
              <a:t>arasındaki </a:t>
            </a:r>
            <a:r>
              <a:rPr dirty="0" sz="2400" spc="-165" b="1">
                <a:solidFill>
                  <a:srgbClr val="FF0000"/>
                </a:solidFill>
                <a:latin typeface="Arial"/>
                <a:cs typeface="Arial"/>
              </a:rPr>
              <a:t>uzaklık </a:t>
            </a:r>
            <a:r>
              <a:rPr dirty="0" sz="2400" spc="-150" b="1">
                <a:solidFill>
                  <a:srgbClr val="FF0000"/>
                </a:solidFill>
                <a:latin typeface="Arial"/>
                <a:cs typeface="Arial"/>
              </a:rPr>
              <a:t>önemini </a:t>
            </a:r>
            <a:r>
              <a:rPr dirty="0" sz="2400" spc="-145" b="1">
                <a:solidFill>
                  <a:srgbClr val="FF0000"/>
                </a:solidFill>
                <a:latin typeface="Arial"/>
                <a:cs typeface="Arial"/>
              </a:rPr>
              <a:t>kaybetmekte  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dirty="0" sz="2400" spc="-120" b="1">
                <a:solidFill>
                  <a:srgbClr val="FF0000"/>
                </a:solidFill>
                <a:latin typeface="Arial"/>
                <a:cs typeface="Arial"/>
              </a:rPr>
              <a:t>maliyetler </a:t>
            </a:r>
            <a:r>
              <a:rPr dirty="0" sz="2400" spc="-160" b="1">
                <a:solidFill>
                  <a:srgbClr val="FF0000"/>
                </a:solidFill>
                <a:latin typeface="Arial"/>
                <a:cs typeface="Arial"/>
              </a:rPr>
              <a:t>minimum</a:t>
            </a:r>
            <a:r>
              <a:rPr dirty="0" sz="2400" spc="-160">
                <a:latin typeface="Arial"/>
                <a:cs typeface="Arial"/>
              </a:rPr>
              <a:t>a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inmektedir.</a:t>
            </a:r>
            <a:endParaRPr sz="2400">
              <a:latin typeface="Arial"/>
              <a:cs typeface="Arial"/>
            </a:endParaRPr>
          </a:p>
          <a:p>
            <a:pPr algn="just" marL="12700" marR="5715" indent="22225">
              <a:lnSpc>
                <a:spcPct val="100000"/>
              </a:lnSpc>
              <a:buChar char="•"/>
              <a:tabLst>
                <a:tab pos="286385" algn="l"/>
              </a:tabLst>
            </a:pPr>
            <a:r>
              <a:rPr dirty="0" sz="2400" spc="-185">
                <a:latin typeface="Arial"/>
                <a:cs typeface="Arial"/>
              </a:rPr>
              <a:t>Sanayi </a:t>
            </a:r>
            <a:r>
              <a:rPr dirty="0" sz="2400" spc="-75">
                <a:latin typeface="Arial"/>
                <a:cs typeface="Arial"/>
              </a:rPr>
              <a:t>toplumunda </a:t>
            </a:r>
            <a:r>
              <a:rPr dirty="0" sz="2400" spc="-130" b="1">
                <a:solidFill>
                  <a:srgbClr val="FF0000"/>
                </a:solidFill>
                <a:latin typeface="Arial"/>
                <a:cs typeface="Arial"/>
              </a:rPr>
              <a:t>tüketici </a:t>
            </a:r>
            <a:r>
              <a:rPr dirty="0" sz="2400" spc="-114" b="1">
                <a:solidFill>
                  <a:srgbClr val="FF0000"/>
                </a:solidFill>
                <a:latin typeface="Arial"/>
                <a:cs typeface="Arial"/>
              </a:rPr>
              <a:t>taleplerinin 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karşılanmasında </a:t>
            </a:r>
            <a:r>
              <a:rPr dirty="0" sz="2400" spc="-140" b="1">
                <a:solidFill>
                  <a:srgbClr val="FF0000"/>
                </a:solidFill>
                <a:latin typeface="Arial"/>
                <a:cs typeface="Arial"/>
              </a:rPr>
              <a:t>mal </a:t>
            </a:r>
            <a:r>
              <a:rPr dirty="0" sz="2400" spc="-185" b="1">
                <a:solidFill>
                  <a:srgbClr val="FF0000"/>
                </a:solidFill>
                <a:latin typeface="Arial"/>
                <a:cs typeface="Arial"/>
              </a:rPr>
              <a:t>ve  </a:t>
            </a:r>
            <a:r>
              <a:rPr dirty="0" sz="2400" spc="-130" b="1">
                <a:solidFill>
                  <a:srgbClr val="FF0000"/>
                </a:solidFill>
                <a:latin typeface="Arial"/>
                <a:cs typeface="Arial"/>
              </a:rPr>
              <a:t>hizmetlerin </a:t>
            </a:r>
            <a:r>
              <a:rPr dirty="0" sz="2400" spc="-145" b="1">
                <a:solidFill>
                  <a:srgbClr val="FF0000"/>
                </a:solidFill>
                <a:latin typeface="Arial"/>
                <a:cs typeface="Arial"/>
              </a:rPr>
              <a:t>mobilitesi </a:t>
            </a:r>
            <a:r>
              <a:rPr dirty="0" sz="2400" spc="-195" b="1">
                <a:solidFill>
                  <a:srgbClr val="FF0000"/>
                </a:solidFill>
                <a:latin typeface="Arial"/>
                <a:cs typeface="Arial"/>
              </a:rPr>
              <a:t>oldukça düşük</a:t>
            </a:r>
            <a:r>
              <a:rPr dirty="0" sz="2400" spc="-195">
                <a:latin typeface="Arial"/>
                <a:cs typeface="Arial"/>
              </a:rPr>
              <a:t>, </a:t>
            </a:r>
            <a:r>
              <a:rPr dirty="0" sz="2400" spc="-55">
                <a:latin typeface="Arial"/>
                <a:cs typeface="Arial"/>
              </a:rPr>
              <a:t>bilgi </a:t>
            </a:r>
            <a:r>
              <a:rPr dirty="0" sz="2400" spc="-75">
                <a:latin typeface="Arial"/>
                <a:cs typeface="Arial"/>
              </a:rPr>
              <a:t>toplumunda </a:t>
            </a:r>
            <a:r>
              <a:rPr dirty="0" sz="2400" spc="-135">
                <a:latin typeface="Arial"/>
                <a:cs typeface="Arial"/>
              </a:rPr>
              <a:t>ise </a:t>
            </a:r>
            <a:r>
              <a:rPr dirty="0" sz="2400" spc="-150" b="1">
                <a:solidFill>
                  <a:srgbClr val="FF0000"/>
                </a:solidFill>
                <a:latin typeface="Arial"/>
                <a:cs typeface="Arial"/>
              </a:rPr>
              <a:t>bilginin  </a:t>
            </a:r>
            <a:r>
              <a:rPr dirty="0" sz="2400" spc="-145" b="1">
                <a:solidFill>
                  <a:srgbClr val="FF0000"/>
                </a:solidFill>
                <a:latin typeface="Arial"/>
                <a:cs typeface="Arial"/>
              </a:rPr>
              <a:t>mobilitesi </a:t>
            </a:r>
            <a:r>
              <a:rPr dirty="0" sz="2400" spc="-155" b="1">
                <a:solidFill>
                  <a:srgbClr val="FF0000"/>
                </a:solidFill>
                <a:latin typeface="Arial"/>
                <a:cs typeface="Arial"/>
              </a:rPr>
              <a:t>kolay</a:t>
            </a:r>
            <a:r>
              <a:rPr dirty="0" sz="2400" spc="-155">
                <a:latin typeface="Arial"/>
                <a:cs typeface="Arial"/>
              </a:rPr>
              <a:t>dır. </a:t>
            </a:r>
            <a:r>
              <a:rPr dirty="0" sz="2400" spc="-190">
                <a:latin typeface="Arial"/>
                <a:cs typeface="Arial"/>
              </a:rPr>
              <a:t>Bu </a:t>
            </a:r>
            <a:r>
              <a:rPr dirty="0" sz="2400" spc="-60">
                <a:latin typeface="Arial"/>
                <a:cs typeface="Arial"/>
              </a:rPr>
              <a:t>durum, </a:t>
            </a:r>
            <a:r>
              <a:rPr dirty="0" sz="2400" spc="-50">
                <a:latin typeface="Arial"/>
                <a:cs typeface="Arial"/>
              </a:rPr>
              <a:t>bilginin </a:t>
            </a:r>
            <a:r>
              <a:rPr dirty="0" sz="2400" spc="-155">
                <a:latin typeface="Arial"/>
                <a:cs typeface="Arial"/>
              </a:rPr>
              <a:t>sınırsız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60">
                <a:latin typeface="Arial"/>
                <a:cs typeface="Arial"/>
              </a:rPr>
              <a:t>tüketici </a:t>
            </a:r>
            <a:r>
              <a:rPr dirty="0" sz="2400" spc="-80">
                <a:latin typeface="Arial"/>
                <a:cs typeface="Arial"/>
              </a:rPr>
              <a:t>tarafından  </a:t>
            </a:r>
            <a:r>
              <a:rPr dirty="0" sz="2400" spc="-70">
                <a:latin typeface="Arial"/>
                <a:cs typeface="Arial"/>
              </a:rPr>
              <a:t>tüketilmesine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55">
                <a:latin typeface="Arial"/>
                <a:cs typeface="Arial"/>
              </a:rPr>
              <a:t>yenilikleri </a:t>
            </a:r>
            <a:r>
              <a:rPr dirty="0" sz="2400" spc="-95">
                <a:latin typeface="Arial"/>
                <a:cs typeface="Arial"/>
              </a:rPr>
              <a:t>teşvik </a:t>
            </a:r>
            <a:r>
              <a:rPr dirty="0" sz="2400" spc="-90">
                <a:latin typeface="Arial"/>
                <a:cs typeface="Arial"/>
              </a:rPr>
              <a:t>etmesine </a:t>
            </a:r>
            <a:r>
              <a:rPr dirty="0" sz="2400" spc="-75">
                <a:latin typeface="Arial"/>
                <a:cs typeface="Arial"/>
              </a:rPr>
              <a:t>yol</a:t>
            </a:r>
            <a:r>
              <a:rPr dirty="0" sz="2400" spc="-20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açmaktadır.</a:t>
            </a:r>
            <a:endParaRPr sz="2400">
              <a:latin typeface="Arial"/>
              <a:cs typeface="Arial"/>
            </a:endParaRPr>
          </a:p>
          <a:p>
            <a:pPr algn="just" marL="13970" marR="5080" indent="21590">
              <a:lnSpc>
                <a:spcPct val="100000"/>
              </a:lnSpc>
              <a:buChar char="•"/>
              <a:tabLst>
                <a:tab pos="286385" algn="l"/>
              </a:tabLst>
            </a:pPr>
            <a:r>
              <a:rPr dirty="0" sz="2400" spc="-185">
                <a:latin typeface="Arial"/>
                <a:cs typeface="Arial"/>
              </a:rPr>
              <a:t>Sanayi </a:t>
            </a:r>
            <a:r>
              <a:rPr dirty="0" sz="2400" spc="-80">
                <a:latin typeface="Arial"/>
                <a:cs typeface="Arial"/>
              </a:rPr>
              <a:t>toplumunda </a:t>
            </a:r>
            <a:r>
              <a:rPr dirty="0" sz="2400" spc="-110" b="1">
                <a:solidFill>
                  <a:srgbClr val="FF0000"/>
                </a:solidFill>
                <a:latin typeface="Arial"/>
                <a:cs typeface="Arial"/>
              </a:rPr>
              <a:t>temel </a:t>
            </a:r>
            <a:r>
              <a:rPr dirty="0" sz="2400" spc="-140" b="1">
                <a:solidFill>
                  <a:srgbClr val="FF0000"/>
                </a:solidFill>
                <a:latin typeface="Arial"/>
                <a:cs typeface="Arial"/>
              </a:rPr>
              <a:t>bilgiyi, </a:t>
            </a:r>
            <a:r>
              <a:rPr dirty="0" sz="2400" spc="-114" b="1">
                <a:solidFill>
                  <a:srgbClr val="FF0000"/>
                </a:solidFill>
                <a:latin typeface="Arial"/>
                <a:cs typeface="Arial"/>
              </a:rPr>
              <a:t>fizik,  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kimya </a:t>
            </a:r>
            <a:r>
              <a:rPr dirty="0" sz="2400" spc="-110" b="1">
                <a:solidFill>
                  <a:srgbClr val="FF0000"/>
                </a:solidFill>
                <a:latin typeface="Arial"/>
                <a:cs typeface="Arial"/>
              </a:rPr>
              <a:t>bilimleri</a:t>
            </a:r>
            <a:r>
              <a:rPr dirty="0" sz="2400" spc="-110">
                <a:latin typeface="Arial"/>
                <a:cs typeface="Arial"/>
              </a:rPr>
              <a:t>, </a:t>
            </a:r>
            <a:r>
              <a:rPr dirty="0" sz="2400" spc="-55">
                <a:latin typeface="Arial"/>
                <a:cs typeface="Arial"/>
              </a:rPr>
              <a:t>bilgi  </a:t>
            </a:r>
            <a:r>
              <a:rPr dirty="0" sz="2400" spc="-75">
                <a:latin typeface="Arial"/>
                <a:cs typeface="Arial"/>
              </a:rPr>
              <a:t>toplumunda </a:t>
            </a:r>
            <a:r>
              <a:rPr dirty="0" sz="2400" spc="-110">
                <a:latin typeface="Arial"/>
                <a:cs typeface="Arial"/>
              </a:rPr>
              <a:t>ise; </a:t>
            </a:r>
            <a:r>
              <a:rPr dirty="0" sz="2400" spc="-145">
                <a:latin typeface="Arial"/>
                <a:cs typeface="Arial"/>
              </a:rPr>
              <a:t>k</a:t>
            </a:r>
            <a:r>
              <a:rPr dirty="0" sz="2400" spc="-145" b="1">
                <a:solidFill>
                  <a:srgbClr val="FF0000"/>
                </a:solidFill>
                <a:latin typeface="Arial"/>
                <a:cs typeface="Arial"/>
              </a:rPr>
              <a:t>uantum </a:t>
            </a:r>
            <a:r>
              <a:rPr dirty="0" sz="2400" spc="-130" b="1">
                <a:solidFill>
                  <a:srgbClr val="FF0000"/>
                </a:solidFill>
                <a:latin typeface="Arial"/>
                <a:cs typeface="Arial"/>
              </a:rPr>
              <a:t>elektroniği, </a:t>
            </a:r>
            <a:r>
              <a:rPr dirty="0" sz="2400" spc="-140" b="1">
                <a:solidFill>
                  <a:srgbClr val="FF0000"/>
                </a:solidFill>
                <a:latin typeface="Arial"/>
                <a:cs typeface="Arial"/>
              </a:rPr>
              <a:t>moleküler </a:t>
            </a:r>
            <a:r>
              <a:rPr dirty="0" sz="2400" spc="-135" b="1">
                <a:solidFill>
                  <a:srgbClr val="FF0000"/>
                </a:solidFill>
                <a:latin typeface="Arial"/>
                <a:cs typeface="Arial"/>
              </a:rPr>
              <a:t>biyoloji </a:t>
            </a:r>
            <a:r>
              <a:rPr dirty="0" sz="2400" spc="-180" b="1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dirty="0" sz="2400" spc="-190" b="1">
                <a:solidFill>
                  <a:srgbClr val="FF0000"/>
                </a:solidFill>
                <a:latin typeface="Arial"/>
                <a:cs typeface="Arial"/>
              </a:rPr>
              <a:t>çevresel  </a:t>
            </a:r>
            <a:r>
              <a:rPr dirty="0" sz="2400" spc="-114" b="1">
                <a:solidFill>
                  <a:srgbClr val="FF0000"/>
                </a:solidFill>
                <a:latin typeface="Arial"/>
                <a:cs typeface="Arial"/>
              </a:rPr>
              <a:t>bilimler </a:t>
            </a:r>
            <a:r>
              <a:rPr dirty="0" sz="2400" spc="-170" b="1">
                <a:solidFill>
                  <a:srgbClr val="FF0000"/>
                </a:solidFill>
                <a:latin typeface="Arial"/>
                <a:cs typeface="Arial"/>
              </a:rPr>
              <a:t>gibi </a:t>
            </a:r>
            <a:r>
              <a:rPr dirty="0" sz="2400" spc="-155" b="1">
                <a:solidFill>
                  <a:srgbClr val="FF0000"/>
                </a:solidFill>
                <a:latin typeface="Arial"/>
                <a:cs typeface="Arial"/>
              </a:rPr>
              <a:t>yeni </a:t>
            </a:r>
            <a:r>
              <a:rPr dirty="0" sz="2400" spc="-150" b="1">
                <a:solidFill>
                  <a:srgbClr val="FF0000"/>
                </a:solidFill>
                <a:latin typeface="Arial"/>
                <a:cs typeface="Arial"/>
              </a:rPr>
              <a:t>araştırma </a:t>
            </a:r>
            <a:r>
              <a:rPr dirty="0" sz="2400" spc="-125" b="1">
                <a:solidFill>
                  <a:srgbClr val="FF0000"/>
                </a:solidFill>
                <a:latin typeface="Arial"/>
                <a:cs typeface="Arial"/>
              </a:rPr>
              <a:t>alanları</a:t>
            </a:r>
            <a:r>
              <a:rPr dirty="0" sz="2400" spc="-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oluşturmaktadır.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458" y="40589"/>
            <a:ext cx="40601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5"/>
              <a:t>TOPLUMSAL</a:t>
            </a:r>
            <a:r>
              <a:rPr dirty="0" spc="-250"/>
              <a:t> </a:t>
            </a:r>
            <a:r>
              <a:rPr dirty="0" spc="-254"/>
              <a:t>DÖNÜŞÜM</a:t>
            </a:r>
          </a:p>
        </p:txBody>
      </p:sp>
      <p:sp>
        <p:nvSpPr>
          <p:cNvPr id="3" name="object 3"/>
          <p:cNvSpPr/>
          <p:nvPr/>
        </p:nvSpPr>
        <p:spPr>
          <a:xfrm>
            <a:off x="500037" y="571489"/>
            <a:ext cx="7929610" cy="4266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32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458" y="40589"/>
            <a:ext cx="40601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5"/>
              <a:t>TOPLUMSAL</a:t>
            </a:r>
            <a:r>
              <a:rPr dirty="0" spc="-250"/>
              <a:t> </a:t>
            </a:r>
            <a:r>
              <a:rPr dirty="0" spc="-254"/>
              <a:t>DÖNÜŞÜM</a:t>
            </a:r>
          </a:p>
        </p:txBody>
      </p:sp>
      <p:sp>
        <p:nvSpPr>
          <p:cNvPr id="3" name="object 3"/>
          <p:cNvSpPr/>
          <p:nvPr/>
        </p:nvSpPr>
        <p:spPr>
          <a:xfrm>
            <a:off x="785787" y="571487"/>
            <a:ext cx="7572424" cy="4238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32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458" y="40589"/>
            <a:ext cx="40601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5"/>
              <a:t>TOPLUMSAL</a:t>
            </a:r>
            <a:r>
              <a:rPr dirty="0" spc="-250"/>
              <a:t> </a:t>
            </a:r>
            <a:r>
              <a:rPr dirty="0" spc="-254"/>
              <a:t>DÖNÜŞÜM</a:t>
            </a:r>
          </a:p>
        </p:txBody>
      </p:sp>
      <p:sp>
        <p:nvSpPr>
          <p:cNvPr id="3" name="object 3"/>
          <p:cNvSpPr/>
          <p:nvPr/>
        </p:nvSpPr>
        <p:spPr>
          <a:xfrm>
            <a:off x="623898" y="571489"/>
            <a:ext cx="7948625" cy="4208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32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50" y="1505158"/>
            <a:ext cx="7922452" cy="3200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1951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17458" y="40589"/>
            <a:ext cx="406019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405" b="1">
                <a:latin typeface="Arial"/>
                <a:cs typeface="Arial"/>
              </a:rPr>
              <a:t>TOPLUMSAL</a:t>
            </a:r>
            <a:r>
              <a:rPr dirty="0" sz="3200" spc="-250" b="1">
                <a:latin typeface="Arial"/>
                <a:cs typeface="Arial"/>
              </a:rPr>
              <a:t> </a:t>
            </a:r>
            <a:r>
              <a:rPr dirty="0" sz="3200" spc="-254" b="1">
                <a:latin typeface="Arial"/>
                <a:cs typeface="Arial"/>
              </a:rPr>
              <a:t>DÖNÜŞÜM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32</a:t>
            </a:fld>
            <a:r>
              <a:rPr dirty="0" spc="-40"/>
              <a:t>/77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91321" y="740651"/>
            <a:ext cx="449834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315" b="1">
                <a:solidFill>
                  <a:srgbClr val="C00000"/>
                </a:solidFill>
                <a:latin typeface="Arial"/>
                <a:cs typeface="Arial"/>
              </a:rPr>
              <a:t>Bilgi </a:t>
            </a:r>
            <a:r>
              <a:rPr dirty="0" sz="4000" spc="-275" b="1">
                <a:solidFill>
                  <a:srgbClr val="C00000"/>
                </a:solidFill>
                <a:latin typeface="Arial"/>
                <a:cs typeface="Arial"/>
              </a:rPr>
              <a:t>Temelli</a:t>
            </a:r>
            <a:r>
              <a:rPr dirty="0" sz="4000" spc="-204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spc="-350" b="1">
                <a:solidFill>
                  <a:srgbClr val="C00000"/>
                </a:solidFill>
                <a:latin typeface="Arial"/>
                <a:cs typeface="Arial"/>
              </a:rPr>
              <a:t>Ekonomi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7458" y="40589"/>
            <a:ext cx="406019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405" b="1">
                <a:latin typeface="Arial"/>
                <a:cs typeface="Arial"/>
              </a:rPr>
              <a:t>TOPLUMSAL</a:t>
            </a:r>
            <a:r>
              <a:rPr dirty="0" sz="3200" spc="-250" b="1">
                <a:latin typeface="Arial"/>
                <a:cs typeface="Arial"/>
              </a:rPr>
              <a:t> </a:t>
            </a:r>
            <a:r>
              <a:rPr dirty="0" sz="3200" spc="-254" b="1">
                <a:latin typeface="Arial"/>
                <a:cs typeface="Arial"/>
              </a:rPr>
              <a:t>DÖNÜŞÜM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9540" y="740651"/>
            <a:ext cx="443801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240" b="1">
                <a:solidFill>
                  <a:srgbClr val="C00000"/>
                </a:solidFill>
                <a:latin typeface="Arial"/>
                <a:cs typeface="Arial"/>
              </a:rPr>
              <a:t>Varlıklarda</a:t>
            </a:r>
            <a:r>
              <a:rPr dirty="0" sz="4000" spc="-254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spc="-360" b="1">
                <a:solidFill>
                  <a:srgbClr val="C00000"/>
                </a:solidFill>
                <a:latin typeface="Arial"/>
                <a:cs typeface="Arial"/>
              </a:rPr>
              <a:t>Dönüşüm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3805" y="1792787"/>
            <a:ext cx="7103188" cy="2389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32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458" y="40589"/>
            <a:ext cx="406019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5"/>
              <a:t>TOPLUMSAL</a:t>
            </a:r>
            <a:r>
              <a:rPr dirty="0" spc="-250"/>
              <a:t> </a:t>
            </a:r>
            <a:r>
              <a:rPr dirty="0" spc="-254"/>
              <a:t>DÖNÜŞÜM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64947" y="1013320"/>
            <a:ext cx="135255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9050">
              <a:lnSpc>
                <a:spcPct val="100000"/>
              </a:lnSpc>
              <a:spcBef>
                <a:spcPts val="100"/>
              </a:spcBef>
              <a:buSzPct val="83333"/>
              <a:buChar char="•"/>
              <a:tabLst>
                <a:tab pos="285115" algn="l"/>
                <a:tab pos="286385" algn="l"/>
              </a:tabLst>
            </a:pPr>
            <a:r>
              <a:rPr dirty="0" sz="2400" spc="-305">
                <a:latin typeface="Arial"/>
                <a:cs typeface="Arial"/>
              </a:rPr>
              <a:t>B</a:t>
            </a:r>
            <a:r>
              <a:rPr dirty="0" sz="2400" spc="-240">
                <a:latin typeface="Arial"/>
                <a:cs typeface="Arial"/>
              </a:rPr>
              <a:t>a</a:t>
            </a:r>
            <a:r>
              <a:rPr dirty="0" sz="2400" spc="-220">
                <a:latin typeface="Arial"/>
                <a:cs typeface="Arial"/>
              </a:rPr>
              <a:t>ş</a:t>
            </a:r>
            <a:r>
              <a:rPr dirty="0" sz="2400" spc="-50">
                <a:latin typeface="Arial"/>
                <a:cs typeface="Arial"/>
              </a:rPr>
              <a:t>la</a:t>
            </a:r>
            <a:r>
              <a:rPr dirty="0" sz="2400" spc="-85">
                <a:latin typeface="Arial"/>
                <a:cs typeface="Arial"/>
              </a:rPr>
              <a:t>r</a:t>
            </a:r>
            <a:r>
              <a:rPr dirty="0" sz="2400" spc="-80">
                <a:latin typeface="Arial"/>
                <a:cs typeface="Arial"/>
              </a:rPr>
              <a:t>d</a:t>
            </a:r>
            <a:r>
              <a:rPr dirty="0" sz="2400" spc="-125">
                <a:latin typeface="Arial"/>
                <a:cs typeface="Arial"/>
              </a:rPr>
              <a:t>a  </a:t>
            </a:r>
            <a:r>
              <a:rPr dirty="0" sz="2400" spc="-80">
                <a:latin typeface="Arial"/>
                <a:cs typeface="Arial"/>
              </a:rPr>
              <a:t>çizimler  </a:t>
            </a:r>
            <a:r>
              <a:rPr dirty="0" sz="2400" spc="-85">
                <a:latin typeface="Arial"/>
                <a:cs typeface="Arial"/>
              </a:rPr>
              <a:t>grafik  </a:t>
            </a:r>
            <a:r>
              <a:rPr dirty="0" sz="2400" spc="-114">
                <a:latin typeface="Arial"/>
                <a:cs typeface="Arial"/>
              </a:rPr>
              <a:t>dayalıydı.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4454" y="1013320"/>
            <a:ext cx="90360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1750" marR="5080" indent="-19685">
              <a:lnSpc>
                <a:spcPct val="100000"/>
              </a:lnSpc>
              <a:spcBef>
                <a:spcPts val="100"/>
              </a:spcBef>
            </a:pP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1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i  </a:t>
            </a:r>
            <a:r>
              <a:rPr dirty="0" sz="2400" spc="-270">
                <a:latin typeface="Arial"/>
                <a:cs typeface="Arial"/>
              </a:rPr>
              <a:t>s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110">
                <a:latin typeface="Arial"/>
                <a:cs typeface="Arial"/>
              </a:rPr>
              <a:t>d</a:t>
            </a:r>
            <a:r>
              <a:rPr dirty="0" sz="2400" spc="-114">
                <a:latin typeface="Arial"/>
                <a:cs typeface="Arial"/>
              </a:rPr>
              <a:t>e</a:t>
            </a:r>
            <a:r>
              <a:rPr dirty="0" sz="2400" spc="-185">
                <a:latin typeface="Arial"/>
                <a:cs typeface="Arial"/>
              </a:rPr>
              <a:t>c</a:t>
            </a:r>
            <a:r>
              <a:rPr dirty="0" sz="2400" spc="-95">
                <a:latin typeface="Arial"/>
                <a:cs typeface="Arial"/>
              </a:rPr>
              <a:t>e  </a:t>
            </a:r>
            <a:r>
              <a:rPr dirty="0" sz="2400" spc="-80">
                <a:latin typeface="Arial"/>
                <a:cs typeface="Arial"/>
              </a:rPr>
              <a:t>bilgiye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3734" y="2476360"/>
            <a:ext cx="16833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4110" algn="l"/>
              </a:tabLst>
            </a:pPr>
            <a:r>
              <a:rPr dirty="0" sz="2400" spc="-30">
                <a:latin typeface="Arial"/>
                <a:cs typeface="Arial"/>
              </a:rPr>
              <a:t>t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215">
                <a:latin typeface="Arial"/>
                <a:cs typeface="Arial"/>
              </a:rPr>
              <a:t>m</a:t>
            </a:r>
            <a:r>
              <a:rPr dirty="0" sz="2400" spc="-135">
                <a:latin typeface="Arial"/>
                <a:cs typeface="Arial"/>
              </a:rPr>
              <a:t>s</a:t>
            </a:r>
            <a:r>
              <a:rPr dirty="0" sz="2400" spc="10">
                <a:latin typeface="Arial"/>
                <a:cs typeface="Arial"/>
              </a:rPr>
              <a:t>il</a:t>
            </a:r>
            <a:r>
              <a:rPr dirty="0" sz="2400">
                <a:latin typeface="Arial"/>
                <a:cs typeface="Arial"/>
              </a:rPr>
              <a:t>i	</a:t>
            </a:r>
            <a:r>
              <a:rPr dirty="0" sz="2400" spc="-200">
                <a:latin typeface="Arial"/>
                <a:cs typeface="Arial"/>
              </a:rPr>
              <a:t>es</a:t>
            </a:r>
            <a:r>
              <a:rPr dirty="0" sz="2400" spc="-204">
                <a:latin typeface="Arial"/>
                <a:cs typeface="Arial"/>
              </a:rPr>
              <a:t>a</a:t>
            </a:r>
            <a:r>
              <a:rPr dirty="0" sz="2400" spc="-265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5252" y="2476360"/>
            <a:ext cx="7207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415">
              <a:lnSpc>
                <a:spcPct val="100000"/>
              </a:lnSpc>
              <a:spcBef>
                <a:spcPts val="100"/>
              </a:spcBef>
              <a:buSzPct val="83333"/>
              <a:buChar char="•"/>
              <a:tabLst>
                <a:tab pos="285115" algn="l"/>
                <a:tab pos="285750" algn="l"/>
              </a:tabLst>
            </a:pPr>
            <a:r>
              <a:rPr dirty="0" sz="2400" spc="-210">
                <a:latin typeface="Arial"/>
                <a:cs typeface="Arial"/>
              </a:rPr>
              <a:t>2B  </a:t>
            </a:r>
            <a:r>
              <a:rPr dirty="0" sz="2400" spc="-65">
                <a:latin typeface="Arial"/>
                <a:cs typeface="Arial"/>
              </a:rPr>
              <a:t>alı</a:t>
            </a:r>
            <a:r>
              <a:rPr dirty="0" sz="2400" spc="-100">
                <a:latin typeface="Arial"/>
                <a:cs typeface="Arial"/>
              </a:rPr>
              <a:t>r</a:t>
            </a:r>
            <a:r>
              <a:rPr dirty="0" sz="2400" spc="-80">
                <a:latin typeface="Arial"/>
                <a:cs typeface="Arial"/>
              </a:rPr>
              <a:t>d</a:t>
            </a:r>
            <a:r>
              <a:rPr dirty="0" sz="2400" spc="-120">
                <a:latin typeface="Arial"/>
                <a:cs typeface="Arial"/>
              </a:rPr>
              <a:t>ı</a:t>
            </a:r>
            <a:r>
              <a:rPr dirty="0" sz="2400" spc="-65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65252" y="3207880"/>
            <a:ext cx="1042669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415">
              <a:lnSpc>
                <a:spcPct val="100000"/>
              </a:lnSpc>
              <a:spcBef>
                <a:spcPts val="100"/>
              </a:spcBef>
              <a:buSzPct val="83333"/>
              <a:buChar char="•"/>
              <a:tabLst>
                <a:tab pos="285115" algn="l"/>
                <a:tab pos="285750" algn="l"/>
              </a:tabLst>
            </a:pPr>
            <a:r>
              <a:rPr dirty="0" sz="2400" spc="-305">
                <a:latin typeface="Arial"/>
                <a:cs typeface="Arial"/>
              </a:rPr>
              <a:t>B</a:t>
            </a:r>
            <a:r>
              <a:rPr dirty="0" sz="2400" spc="15">
                <a:latin typeface="Arial"/>
                <a:cs typeface="Arial"/>
              </a:rPr>
              <a:t>i</a:t>
            </a:r>
            <a:r>
              <a:rPr dirty="0" sz="2400" spc="-135">
                <a:latin typeface="Arial"/>
                <a:cs typeface="Arial"/>
              </a:rPr>
              <a:t>n</a:t>
            </a:r>
            <a:r>
              <a:rPr dirty="0" sz="2400" spc="-175">
                <a:latin typeface="Arial"/>
                <a:cs typeface="Arial"/>
              </a:rPr>
              <a:t>a</a:t>
            </a:r>
            <a:r>
              <a:rPr dirty="0" sz="2400" spc="-120">
                <a:latin typeface="Arial"/>
                <a:cs typeface="Arial"/>
              </a:rPr>
              <a:t>y</a:t>
            </a:r>
            <a:r>
              <a:rPr dirty="0" sz="2400" spc="-120">
                <a:latin typeface="Arial"/>
                <a:cs typeface="Arial"/>
              </a:rPr>
              <a:t>ı  </a:t>
            </a:r>
            <a:r>
              <a:rPr dirty="0" sz="2400" spc="-80">
                <a:latin typeface="Arial"/>
                <a:cs typeface="Arial"/>
              </a:rPr>
              <a:t>temsil  </a:t>
            </a:r>
            <a:r>
              <a:rPr dirty="0" sz="2400" spc="-75">
                <a:latin typeface="Arial"/>
                <a:cs typeface="Arial"/>
              </a:rPr>
              <a:t>ölçekli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65224" y="3207880"/>
            <a:ext cx="128460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37160" marR="5080" indent="-125095">
              <a:lnSpc>
                <a:spcPct val="100000"/>
              </a:lnSpc>
              <a:spcBef>
                <a:spcPts val="100"/>
              </a:spcBef>
            </a:pPr>
            <a:r>
              <a:rPr dirty="0" sz="2400" spc="-70">
                <a:latin typeface="Arial"/>
                <a:cs typeface="Arial"/>
              </a:rPr>
              <a:t>ö</a:t>
            </a:r>
            <a:r>
              <a:rPr dirty="0" sz="2400" spc="-70">
                <a:latin typeface="Arial"/>
                <a:cs typeface="Arial"/>
              </a:rPr>
              <a:t>l</a:t>
            </a:r>
            <a:r>
              <a:rPr dirty="0" sz="2400" spc="-195">
                <a:latin typeface="Arial"/>
                <a:cs typeface="Arial"/>
              </a:rPr>
              <a:t>ç</a:t>
            </a:r>
            <a:r>
              <a:rPr dirty="0" sz="2400" spc="-75">
                <a:latin typeface="Arial"/>
                <a:cs typeface="Arial"/>
              </a:rPr>
              <a:t>ü</a:t>
            </a:r>
            <a:r>
              <a:rPr dirty="0" sz="2400" spc="-60">
                <a:latin typeface="Arial"/>
                <a:cs typeface="Arial"/>
              </a:rPr>
              <a:t>le</a:t>
            </a:r>
            <a:r>
              <a:rPr dirty="0" sz="2400" spc="-75">
                <a:latin typeface="Arial"/>
                <a:cs typeface="Arial"/>
              </a:rPr>
              <a:t>b</a:t>
            </a:r>
            <a:r>
              <a:rPr dirty="0" sz="2400" spc="10">
                <a:latin typeface="Arial"/>
                <a:cs typeface="Arial"/>
              </a:rPr>
              <a:t>ili</a:t>
            </a:r>
            <a:r>
              <a:rPr dirty="0" sz="2400" spc="-200">
                <a:latin typeface="Arial"/>
                <a:cs typeface="Arial"/>
              </a:rPr>
              <a:t>r</a:t>
            </a:r>
            <a:r>
              <a:rPr dirty="0" sz="2400" spc="-70">
                <a:latin typeface="Arial"/>
                <a:cs typeface="Arial"/>
              </a:rPr>
              <a:t>,  </a:t>
            </a:r>
            <a:r>
              <a:rPr dirty="0" sz="2400" spc="-40">
                <a:latin typeface="Arial"/>
                <a:cs typeface="Arial"/>
              </a:rPr>
              <a:t>edilebilir  </a:t>
            </a:r>
            <a:r>
              <a:rPr dirty="0" sz="2400" spc="-75">
                <a:latin typeface="Arial"/>
                <a:cs typeface="Arial"/>
              </a:rPr>
              <a:t>p</a:t>
            </a:r>
            <a:r>
              <a:rPr dirty="0" sz="2400" spc="-120">
                <a:latin typeface="Arial"/>
                <a:cs typeface="Arial"/>
              </a:rPr>
              <a:t>a</a:t>
            </a:r>
            <a:r>
              <a:rPr dirty="0" sz="2400" spc="-110">
                <a:latin typeface="Arial"/>
                <a:cs typeface="Arial"/>
              </a:rPr>
              <a:t>r</a:t>
            </a:r>
            <a:r>
              <a:rPr dirty="0" sz="2400" spc="-204">
                <a:latin typeface="Arial"/>
                <a:cs typeface="Arial"/>
              </a:rPr>
              <a:t>ç</a:t>
            </a:r>
            <a:r>
              <a:rPr dirty="0" sz="2400" spc="-100">
                <a:latin typeface="Arial"/>
                <a:cs typeface="Arial"/>
              </a:rPr>
              <a:t>ala</a:t>
            </a:r>
            <a:r>
              <a:rPr dirty="0" sz="2400" spc="-130">
                <a:latin typeface="Arial"/>
                <a:cs typeface="Arial"/>
              </a:rPr>
              <a:t>r</a:t>
            </a:r>
            <a:r>
              <a:rPr dirty="0" sz="2400" spc="-19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65252" y="4305160"/>
            <a:ext cx="2129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0">
                <a:latin typeface="Arial"/>
                <a:cs typeface="Arial"/>
              </a:rPr>
              <a:t>bölerek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anlatırdı.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5178" y="794385"/>
            <a:ext cx="6018574" cy="3834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32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9946" y="1059587"/>
            <a:ext cx="4896548" cy="3313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1951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3320" y="707897"/>
            <a:ext cx="39376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415">
              <a:lnSpc>
                <a:spcPct val="100000"/>
              </a:lnSpc>
              <a:spcBef>
                <a:spcPts val="100"/>
              </a:spcBef>
              <a:buSzPct val="83333"/>
              <a:buFont typeface="Arial"/>
              <a:buChar char="•"/>
              <a:tabLst>
                <a:tab pos="353060" algn="l"/>
                <a:tab pos="353695" algn="l"/>
                <a:tab pos="1032510" algn="l"/>
                <a:tab pos="1700530" algn="l"/>
                <a:tab pos="2658110" algn="l"/>
                <a:tab pos="3019425" algn="l"/>
                <a:tab pos="3611245" algn="l"/>
              </a:tabLst>
            </a:pPr>
            <a:r>
              <a:rPr dirty="0" sz="2400" spc="-120">
                <a:latin typeface="Arial"/>
                <a:cs typeface="Arial"/>
              </a:rPr>
              <a:t>Bi</a:t>
            </a:r>
            <a:r>
              <a:rPr dirty="0" sz="2400" spc="-65">
                <a:latin typeface="Arial"/>
                <a:cs typeface="Arial"/>
              </a:rPr>
              <a:t>l</a:t>
            </a:r>
            <a:r>
              <a:rPr dirty="0" sz="2400" spc="-2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i	</a:t>
            </a:r>
            <a:r>
              <a:rPr dirty="0" sz="2400" spc="-25">
                <a:latin typeface="Arial"/>
                <a:cs typeface="Arial"/>
              </a:rPr>
              <a:t>t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75">
                <a:latin typeface="Arial"/>
                <a:cs typeface="Arial"/>
              </a:rPr>
              <a:t>kno</a:t>
            </a:r>
            <a:r>
              <a:rPr dirty="0" sz="2400" spc="-40">
                <a:latin typeface="Arial"/>
                <a:cs typeface="Arial"/>
              </a:rPr>
              <a:t>l</a:t>
            </a:r>
            <a:r>
              <a:rPr dirty="0" sz="2400" spc="-35">
                <a:latin typeface="Arial"/>
                <a:cs typeface="Arial"/>
              </a:rPr>
              <a:t>oj</a:t>
            </a:r>
            <a:r>
              <a:rPr dirty="0" sz="2400" spc="10">
                <a:latin typeface="Arial"/>
                <a:cs typeface="Arial"/>
              </a:rPr>
              <a:t>il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i	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15">
                <a:latin typeface="Arial"/>
                <a:cs typeface="Arial"/>
              </a:rPr>
              <a:t>l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100">
                <a:latin typeface="Arial"/>
                <a:cs typeface="Arial"/>
              </a:rPr>
              <a:t>nı</a:t>
            </a:r>
            <a:r>
              <a:rPr dirty="0" sz="2400" spc="-120">
                <a:latin typeface="Arial"/>
                <a:cs typeface="Arial"/>
              </a:rPr>
              <a:t>nd</a:t>
            </a:r>
            <a:r>
              <a:rPr dirty="0" sz="2400" spc="-114">
                <a:latin typeface="Arial"/>
                <a:cs typeface="Arial"/>
              </a:rPr>
              <a:t>a</a:t>
            </a:r>
            <a:r>
              <a:rPr dirty="0" sz="2400" spc="-45">
                <a:latin typeface="Arial"/>
                <a:cs typeface="Arial"/>
              </a:rPr>
              <a:t>ki  </a:t>
            </a:r>
            <a:r>
              <a:rPr dirty="0" sz="2400" spc="-229">
                <a:latin typeface="Arial"/>
                <a:cs typeface="Arial"/>
              </a:rPr>
              <a:t>g</a:t>
            </a:r>
            <a:r>
              <a:rPr dirty="0" sz="2400" spc="-150">
                <a:latin typeface="Arial"/>
                <a:cs typeface="Arial"/>
              </a:rPr>
              <a:t>e</a:t>
            </a:r>
            <a:r>
              <a:rPr dirty="0" sz="2400" spc="-55">
                <a:latin typeface="Arial"/>
                <a:cs typeface="Arial"/>
              </a:rPr>
              <a:t>li</a:t>
            </a:r>
            <a:r>
              <a:rPr dirty="0" sz="2400" spc="-125">
                <a:latin typeface="Arial"/>
                <a:cs typeface="Arial"/>
              </a:rPr>
              <a:t>ş</a:t>
            </a:r>
            <a:r>
              <a:rPr dirty="0" sz="2400" spc="-135">
                <a:latin typeface="Arial"/>
                <a:cs typeface="Arial"/>
              </a:rPr>
              <a:t>m</a:t>
            </a:r>
            <a:r>
              <a:rPr dirty="0" sz="2400" spc="-95">
                <a:latin typeface="Arial"/>
                <a:cs typeface="Arial"/>
              </a:rPr>
              <a:t>e</a:t>
            </a:r>
            <a:r>
              <a:rPr dirty="0" sz="2400" spc="-40">
                <a:latin typeface="Arial"/>
                <a:cs typeface="Arial"/>
              </a:rPr>
              <a:t>l</a:t>
            </a:r>
            <a:r>
              <a:rPr dirty="0" sz="2400" spc="-95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rin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40">
                <a:latin typeface="Arial"/>
                <a:cs typeface="Arial"/>
              </a:rPr>
              <a:t>t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-55">
                <a:latin typeface="Arial"/>
                <a:cs typeface="Arial"/>
              </a:rPr>
              <a:t>ki</a:t>
            </a:r>
            <a:r>
              <a:rPr dirty="0" sz="2400" spc="-40">
                <a:latin typeface="Arial"/>
                <a:cs typeface="Arial"/>
              </a:rPr>
              <a:t>bi</a:t>
            </a:r>
            <a:r>
              <a:rPr dirty="0" sz="2400" spc="-100">
                <a:latin typeface="Arial"/>
                <a:cs typeface="Arial"/>
              </a:rPr>
              <a:t>nde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70">
                <a:latin typeface="Arial"/>
                <a:cs typeface="Arial"/>
              </a:rPr>
              <a:t>h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	</a:t>
            </a:r>
            <a:r>
              <a:rPr dirty="0" sz="2400" spc="-110">
                <a:latin typeface="Arial"/>
                <a:cs typeface="Arial"/>
              </a:rPr>
              <a:t>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32</a:t>
            </a:fld>
            <a:r>
              <a:rPr dirty="0" spc="-40"/>
              <a:t>/77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320" y="1439417"/>
            <a:ext cx="114808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20">
                <a:latin typeface="Arial"/>
                <a:cs typeface="Arial"/>
              </a:rPr>
              <a:t>kadar  </a:t>
            </a:r>
            <a:r>
              <a:rPr dirty="0" sz="2400" spc="-229">
                <a:latin typeface="Arial"/>
                <a:cs typeface="Arial"/>
              </a:rPr>
              <a:t>g</a:t>
            </a:r>
            <a:r>
              <a:rPr dirty="0" sz="2400" spc="-75">
                <a:latin typeface="Arial"/>
                <a:cs typeface="Arial"/>
              </a:rPr>
              <a:t>er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190">
                <a:latin typeface="Arial"/>
                <a:cs typeface="Arial"/>
              </a:rPr>
              <a:t>s</a:t>
            </a:r>
            <a:r>
              <a:rPr dirty="0" sz="2400" spc="-85">
                <a:latin typeface="Arial"/>
                <a:cs typeface="Arial"/>
              </a:rPr>
              <a:t>i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 spc="-70">
                <a:latin typeface="Arial"/>
                <a:cs typeface="Arial"/>
              </a:rPr>
              <a:t>d</a:t>
            </a:r>
            <a:r>
              <a:rPr dirty="0" sz="2400" spc="-14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4628" y="1439417"/>
            <a:ext cx="26162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marR="5080" indent="-183515">
              <a:lnSpc>
                <a:spcPct val="100000"/>
              </a:lnSpc>
              <a:spcBef>
                <a:spcPts val="100"/>
              </a:spcBef>
              <a:tabLst>
                <a:tab pos="1182370" algn="l"/>
                <a:tab pos="1271270" algn="l"/>
                <a:tab pos="1862455" algn="l"/>
              </a:tabLst>
            </a:pPr>
            <a:r>
              <a:rPr dirty="0" sz="2400" spc="-80">
                <a:latin typeface="Arial"/>
                <a:cs typeface="Arial"/>
              </a:rPr>
              <a:t>diğer		</a:t>
            </a:r>
            <a:r>
              <a:rPr dirty="0" sz="2400" spc="-70">
                <a:latin typeface="Arial"/>
                <a:cs typeface="Arial"/>
              </a:rPr>
              <a:t>sektörlerin  </a:t>
            </a:r>
            <a:r>
              <a:rPr dirty="0" sz="2400" spc="-190">
                <a:latin typeface="Arial"/>
                <a:cs typeface="Arial"/>
              </a:rPr>
              <a:t>k</a:t>
            </a:r>
            <a:r>
              <a:rPr dirty="0" sz="2400" spc="-15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270">
                <a:latin typeface="Arial"/>
                <a:cs typeface="Arial"/>
              </a:rPr>
              <a:t>s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30">
                <a:latin typeface="Arial"/>
                <a:cs typeface="Arial"/>
              </a:rPr>
              <a:t>da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i</a:t>
            </a:r>
            <a:r>
              <a:rPr dirty="0" sz="2400" spc="-50">
                <a:latin typeface="Arial"/>
                <a:cs typeface="Arial"/>
              </a:rPr>
              <a:t>n</a:t>
            </a:r>
            <a:r>
              <a:rPr dirty="0" sz="2400" spc="-270">
                <a:latin typeface="Arial"/>
                <a:cs typeface="Arial"/>
              </a:rPr>
              <a:t>ş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215">
                <a:latin typeface="Arial"/>
                <a:cs typeface="Arial"/>
              </a:rPr>
              <a:t>a</a:t>
            </a:r>
            <a:r>
              <a:rPr dirty="0" sz="2400" spc="135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016" y="2170938"/>
            <a:ext cx="3938904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2400" spc="-90">
                <a:latin typeface="Arial"/>
                <a:cs typeface="Arial"/>
              </a:rPr>
              <a:t>sektörü,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110">
                <a:latin typeface="Arial"/>
                <a:cs typeface="Arial"/>
              </a:rPr>
              <a:t>hızlı </a:t>
            </a:r>
            <a:r>
              <a:rPr dirty="0" sz="2400" spc="-114">
                <a:latin typeface="Arial"/>
                <a:cs typeface="Arial"/>
              </a:rPr>
              <a:t>değişime </a:t>
            </a:r>
            <a:r>
              <a:rPr dirty="0" sz="2400" spc="-175">
                <a:latin typeface="Arial"/>
                <a:cs typeface="Arial"/>
              </a:rPr>
              <a:t>ayak  </a:t>
            </a:r>
            <a:r>
              <a:rPr dirty="0" sz="2400" spc="-114">
                <a:latin typeface="Arial"/>
                <a:cs typeface="Arial"/>
              </a:rPr>
              <a:t>uydurmaya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çalışmaktadır.</a:t>
            </a:r>
            <a:endParaRPr sz="2400">
              <a:latin typeface="Arial"/>
              <a:cs typeface="Arial"/>
            </a:endParaRPr>
          </a:p>
          <a:p>
            <a:pPr algn="just" marL="13335" marR="5080" indent="18415">
              <a:lnSpc>
                <a:spcPct val="100000"/>
              </a:lnSpc>
              <a:buClr>
                <a:srgbClr val="000000"/>
              </a:buClr>
              <a:buSzPct val="83333"/>
              <a:buFont typeface="Arial"/>
              <a:buChar char="•"/>
              <a:tabLst>
                <a:tab pos="361315" algn="l"/>
              </a:tabLst>
            </a:pPr>
            <a:r>
              <a:rPr dirty="0" sz="2400" spc="-125" b="1">
                <a:solidFill>
                  <a:srgbClr val="C00000"/>
                </a:solidFill>
                <a:latin typeface="Arial"/>
                <a:cs typeface="Arial"/>
              </a:rPr>
              <a:t>Mimar, </a:t>
            </a:r>
            <a:r>
              <a:rPr dirty="0" sz="2400" spc="-170" b="1">
                <a:solidFill>
                  <a:srgbClr val="C00000"/>
                </a:solidFill>
                <a:latin typeface="Arial"/>
                <a:cs typeface="Arial"/>
              </a:rPr>
              <a:t>mühendis, </a:t>
            </a:r>
            <a:r>
              <a:rPr dirty="0" sz="2400" spc="-190" b="1">
                <a:solidFill>
                  <a:srgbClr val="C00000"/>
                </a:solidFill>
                <a:latin typeface="Arial"/>
                <a:cs typeface="Arial"/>
              </a:rPr>
              <a:t>müşavir,  </a:t>
            </a:r>
            <a:r>
              <a:rPr dirty="0" sz="2400" spc="-150" b="1">
                <a:solidFill>
                  <a:srgbClr val="C00000"/>
                </a:solidFill>
                <a:latin typeface="Arial"/>
                <a:cs typeface="Arial"/>
              </a:rPr>
              <a:t>işletmeci</a:t>
            </a:r>
            <a:r>
              <a:rPr dirty="0" sz="2400" spc="-150">
                <a:latin typeface="Arial"/>
                <a:cs typeface="Arial"/>
              </a:rPr>
              <a:t>, </a:t>
            </a:r>
            <a:r>
              <a:rPr dirty="0" sz="2400" spc="-90">
                <a:latin typeface="Arial"/>
                <a:cs typeface="Arial"/>
              </a:rPr>
              <a:t>vb. </a:t>
            </a:r>
            <a:r>
              <a:rPr dirty="0" sz="2400" spc="-75">
                <a:latin typeface="Arial"/>
                <a:cs typeface="Arial"/>
              </a:rPr>
              <a:t>gibi </a:t>
            </a:r>
            <a:r>
              <a:rPr dirty="0" sz="2400" spc="-80">
                <a:latin typeface="Arial"/>
                <a:cs typeface="Arial"/>
              </a:rPr>
              <a:t>birçok  </a:t>
            </a:r>
            <a:r>
              <a:rPr dirty="0" sz="2400" spc="-50">
                <a:latin typeface="Arial"/>
                <a:cs typeface="Arial"/>
              </a:rPr>
              <a:t>disiplinin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140">
                <a:latin typeface="Arial"/>
                <a:cs typeface="Arial"/>
              </a:rPr>
              <a:t>arada </a:t>
            </a:r>
            <a:r>
              <a:rPr dirty="0" sz="2400" spc="-150">
                <a:latin typeface="Arial"/>
                <a:cs typeface="Arial"/>
              </a:rPr>
              <a:t>çalışmasını  </a:t>
            </a:r>
            <a:r>
              <a:rPr dirty="0" sz="2400" spc="-75">
                <a:latin typeface="Arial"/>
                <a:cs typeface="Arial"/>
              </a:rPr>
              <a:t>gerektiren bu </a:t>
            </a:r>
            <a:r>
              <a:rPr dirty="0" sz="2400" spc="-95">
                <a:latin typeface="Arial"/>
                <a:cs typeface="Arial"/>
              </a:rPr>
              <a:t>sektör </a:t>
            </a:r>
            <a:r>
              <a:rPr dirty="0" sz="2400" spc="-135">
                <a:latin typeface="Arial"/>
                <a:cs typeface="Arial"/>
              </a:rPr>
              <a:t>çok </a:t>
            </a:r>
            <a:r>
              <a:rPr dirty="0" sz="2400" spc="-110">
                <a:latin typeface="Arial"/>
                <a:cs typeface="Arial"/>
              </a:rPr>
              <a:t>parçalı 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30">
                <a:latin typeface="Arial"/>
                <a:cs typeface="Arial"/>
              </a:rPr>
              <a:t>dağınık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150">
                <a:latin typeface="Arial"/>
                <a:cs typeface="Arial"/>
              </a:rPr>
              <a:t>yapıya</a:t>
            </a:r>
            <a:r>
              <a:rPr dirty="0" sz="2400" spc="-204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sahiptir.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40" y="40589"/>
            <a:ext cx="9213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5"/>
              <a:t>G</a:t>
            </a:r>
            <a:r>
              <a:rPr dirty="0" spc="-45"/>
              <a:t>İ</a:t>
            </a:r>
            <a:r>
              <a:rPr dirty="0" spc="-395"/>
              <a:t>R</a:t>
            </a:r>
            <a:r>
              <a:rPr dirty="0" spc="-160"/>
              <a:t>İ</a:t>
            </a:r>
            <a:r>
              <a:rPr dirty="0" spc="-625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776185"/>
            <a:ext cx="25285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1388110" algn="l"/>
                <a:tab pos="2005964" algn="l"/>
              </a:tabLst>
            </a:pPr>
            <a:r>
              <a:rPr dirty="0" sz="2400" spc="-615">
                <a:latin typeface="Arial"/>
                <a:cs typeface="Arial"/>
              </a:rPr>
              <a:t>Y</a:t>
            </a:r>
            <a:r>
              <a:rPr dirty="0" sz="2400" spc="-145">
                <a:latin typeface="Arial"/>
                <a:cs typeface="Arial"/>
              </a:rPr>
              <a:t>oğ</a:t>
            </a:r>
            <a:r>
              <a:rPr dirty="0" sz="2400" spc="-80">
                <a:latin typeface="Arial"/>
                <a:cs typeface="Arial"/>
              </a:rPr>
              <a:t>u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40">
                <a:latin typeface="Arial"/>
                <a:cs typeface="Arial"/>
              </a:rPr>
              <a:t>bi</a:t>
            </a:r>
            <a:r>
              <a:rPr dirty="0" sz="2400">
                <a:latin typeface="Arial"/>
                <a:cs typeface="Arial"/>
              </a:rPr>
              <a:t>r	</a:t>
            </a:r>
            <a:r>
              <a:rPr dirty="0" sz="2400" spc="-75">
                <a:latin typeface="Arial"/>
                <a:cs typeface="Arial"/>
              </a:rPr>
              <a:t>b</a:t>
            </a:r>
            <a:r>
              <a:rPr dirty="0" sz="2400" spc="-40">
                <a:latin typeface="Arial"/>
                <a:cs typeface="Arial"/>
              </a:rPr>
              <a:t>il</a:t>
            </a:r>
            <a:r>
              <a:rPr dirty="0" sz="2400" spc="-12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982" y="724369"/>
            <a:ext cx="8486775" cy="861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444750">
              <a:lnSpc>
                <a:spcPct val="114199"/>
              </a:lnSpc>
              <a:spcBef>
                <a:spcPts val="100"/>
              </a:spcBef>
              <a:tabLst>
                <a:tab pos="2216150" algn="l"/>
                <a:tab pos="3591560" algn="l"/>
                <a:tab pos="3672204" algn="l"/>
                <a:tab pos="5100955" algn="l"/>
                <a:tab pos="5436870" algn="l"/>
                <a:tab pos="6122670" algn="l"/>
                <a:tab pos="6374765" algn="l"/>
                <a:tab pos="7337425" algn="l"/>
                <a:tab pos="7784465" algn="l"/>
                <a:tab pos="7959725" algn="l"/>
              </a:tabLst>
            </a:pP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-110">
                <a:latin typeface="Arial"/>
                <a:cs typeface="Arial"/>
              </a:rPr>
              <a:t>k</a:t>
            </a:r>
            <a:r>
              <a:rPr dirty="0" sz="2400" spc="-125">
                <a:latin typeface="Arial"/>
                <a:cs typeface="Arial"/>
              </a:rPr>
              <a:t>ı</a:t>
            </a:r>
            <a:r>
              <a:rPr dirty="0" sz="2400" spc="-250">
                <a:latin typeface="Arial"/>
                <a:cs typeface="Arial"/>
              </a:rPr>
              <a:t>ş</a:t>
            </a:r>
            <a:r>
              <a:rPr dirty="0" sz="2400" spc="-135">
                <a:latin typeface="Arial"/>
                <a:cs typeface="Arial"/>
              </a:rPr>
              <a:t>ı</a:t>
            </a:r>
            <a:r>
              <a:rPr dirty="0" sz="2400" spc="-80">
                <a:latin typeface="Arial"/>
                <a:cs typeface="Arial"/>
              </a:rPr>
              <a:t>n</a:t>
            </a:r>
            <a:r>
              <a:rPr dirty="0" sz="2400" spc="-120">
                <a:latin typeface="Arial"/>
                <a:cs typeface="Arial"/>
              </a:rPr>
              <a:t>ı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		</a:t>
            </a:r>
            <a:r>
              <a:rPr dirty="0" sz="2400" spc="-155">
                <a:latin typeface="Arial"/>
                <a:cs typeface="Arial"/>
              </a:rPr>
              <a:t>y</a:t>
            </a:r>
            <a:r>
              <a:rPr dirty="0" sz="2400" spc="-240">
                <a:latin typeface="Arial"/>
                <a:cs typeface="Arial"/>
              </a:rPr>
              <a:t>a</a:t>
            </a:r>
            <a:r>
              <a:rPr dirty="0" sz="2400" spc="-225">
                <a:latin typeface="Arial"/>
                <a:cs typeface="Arial"/>
              </a:rPr>
              <a:t>ş</a:t>
            </a:r>
            <a:r>
              <a:rPr dirty="0" sz="2400" spc="-130">
                <a:latin typeface="Arial"/>
                <a:cs typeface="Arial"/>
              </a:rPr>
              <a:t>an</a:t>
            </a:r>
            <a:r>
              <a:rPr dirty="0" sz="2400" spc="-80">
                <a:latin typeface="Arial"/>
                <a:cs typeface="Arial"/>
              </a:rPr>
              <a:t>d</a:t>
            </a:r>
            <a:r>
              <a:rPr dirty="0" sz="2400" spc="-110">
                <a:latin typeface="Arial"/>
                <a:cs typeface="Arial"/>
              </a:rPr>
              <a:t>ı</a:t>
            </a:r>
            <a:r>
              <a:rPr dirty="0" sz="2400" spc="-220">
                <a:latin typeface="Arial"/>
                <a:cs typeface="Arial"/>
              </a:rPr>
              <a:t>ğ</a:t>
            </a:r>
            <a:r>
              <a:rPr dirty="0" sz="2400" spc="-120">
                <a:latin typeface="Arial"/>
                <a:cs typeface="Arial"/>
              </a:rPr>
              <a:t>ı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15">
                <a:latin typeface="Arial"/>
                <a:cs typeface="Arial"/>
              </a:rPr>
              <a:t>i</a:t>
            </a:r>
            <a:r>
              <a:rPr dirty="0" sz="2400" spc="-80">
                <a:latin typeface="Arial"/>
                <a:cs typeface="Arial"/>
              </a:rPr>
              <a:t>n</a:t>
            </a:r>
            <a:r>
              <a:rPr dirty="0" sz="2400" spc="-229">
                <a:latin typeface="Arial"/>
                <a:cs typeface="Arial"/>
              </a:rPr>
              <a:t>şa</a:t>
            </a:r>
            <a:r>
              <a:rPr dirty="0" sz="2400" spc="-215">
                <a:latin typeface="Arial"/>
                <a:cs typeface="Arial"/>
              </a:rPr>
              <a:t>a</a:t>
            </a:r>
            <a:r>
              <a:rPr dirty="0" sz="2400" spc="13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75">
                <a:latin typeface="Arial"/>
                <a:cs typeface="Arial"/>
              </a:rPr>
              <a:t>s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55">
                <a:latin typeface="Arial"/>
                <a:cs typeface="Arial"/>
              </a:rPr>
              <a:t>k</a:t>
            </a:r>
            <a:r>
              <a:rPr dirty="0" sz="2400" spc="-25">
                <a:latin typeface="Arial"/>
                <a:cs typeface="Arial"/>
              </a:rPr>
              <a:t>t</a:t>
            </a:r>
            <a:r>
              <a:rPr dirty="0" sz="2400" spc="-45">
                <a:latin typeface="Arial"/>
                <a:cs typeface="Arial"/>
              </a:rPr>
              <a:t>ö</a:t>
            </a:r>
            <a:r>
              <a:rPr dirty="0" sz="2400" spc="-35">
                <a:latin typeface="Arial"/>
                <a:cs typeface="Arial"/>
              </a:rPr>
              <a:t>r</a:t>
            </a:r>
            <a:r>
              <a:rPr dirty="0" sz="2400" spc="-75">
                <a:latin typeface="Arial"/>
                <a:cs typeface="Arial"/>
              </a:rPr>
              <a:t>ü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195">
                <a:latin typeface="Arial"/>
                <a:cs typeface="Arial"/>
              </a:rPr>
              <a:t>s</a:t>
            </a:r>
            <a:r>
              <a:rPr dirty="0" sz="2400" spc="-21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	</a:t>
            </a:r>
            <a:r>
              <a:rPr dirty="0" sz="2400" spc="-300">
                <a:latin typeface="Arial"/>
                <a:cs typeface="Arial"/>
              </a:rPr>
              <a:t>B</a:t>
            </a:r>
            <a:r>
              <a:rPr dirty="0" sz="2400" spc="-50">
                <a:latin typeface="Arial"/>
                <a:cs typeface="Arial"/>
              </a:rPr>
              <a:t>il</a:t>
            </a:r>
            <a:r>
              <a:rPr dirty="0" sz="2400" spc="-12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i  </a:t>
            </a:r>
            <a:r>
              <a:rPr dirty="0" sz="2400" spc="-509">
                <a:latin typeface="Arial"/>
                <a:cs typeface="Arial"/>
              </a:rPr>
              <a:t>T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65">
                <a:latin typeface="Arial"/>
                <a:cs typeface="Arial"/>
              </a:rPr>
              <a:t>knol</a:t>
            </a:r>
            <a:r>
              <a:rPr dirty="0" sz="2400" spc="-35">
                <a:latin typeface="Arial"/>
                <a:cs typeface="Arial"/>
              </a:rPr>
              <a:t>oj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ri</a:t>
            </a:r>
            <a:r>
              <a:rPr dirty="0" sz="2400" spc="-40">
                <a:latin typeface="Arial"/>
                <a:cs typeface="Arial"/>
              </a:rPr>
              <a:t>ni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20">
                <a:latin typeface="Arial"/>
                <a:cs typeface="Arial"/>
              </a:rPr>
              <a:t>s</a:t>
            </a:r>
            <a:r>
              <a:rPr dirty="0" sz="2400" spc="-240">
                <a:latin typeface="Arial"/>
                <a:cs typeface="Arial"/>
              </a:rPr>
              <a:t>a</a:t>
            </a:r>
            <a:r>
              <a:rPr dirty="0" sz="2400" spc="-140">
                <a:latin typeface="Arial"/>
                <a:cs typeface="Arial"/>
              </a:rPr>
              <a:t>ğ</a:t>
            </a:r>
            <a:r>
              <a:rPr dirty="0" sz="2400" spc="-55">
                <a:latin typeface="Arial"/>
                <a:cs typeface="Arial"/>
              </a:rPr>
              <a:t>l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-80">
                <a:latin typeface="Arial"/>
                <a:cs typeface="Arial"/>
              </a:rPr>
              <a:t>d</a:t>
            </a:r>
            <a:r>
              <a:rPr dirty="0" sz="2400" spc="-120">
                <a:latin typeface="Arial"/>
                <a:cs typeface="Arial"/>
              </a:rPr>
              <a:t>ı</a:t>
            </a:r>
            <a:r>
              <a:rPr dirty="0" sz="2400" spc="-220">
                <a:latin typeface="Arial"/>
                <a:cs typeface="Arial"/>
              </a:rPr>
              <a:t>ğ</a:t>
            </a:r>
            <a:r>
              <a:rPr dirty="0" sz="2400" spc="-110">
                <a:latin typeface="Arial"/>
                <a:cs typeface="Arial"/>
              </a:rPr>
              <a:t>ı</a:t>
            </a:r>
            <a:r>
              <a:rPr dirty="0" sz="2400">
                <a:latin typeface="Arial"/>
                <a:cs typeface="Arial"/>
              </a:rPr>
              <a:t>	i</a:t>
            </a:r>
            <a:r>
              <a:rPr dirty="0" sz="2400" spc="-120">
                <a:latin typeface="Arial"/>
                <a:cs typeface="Arial"/>
              </a:rPr>
              <a:t>m</a:t>
            </a:r>
            <a:r>
              <a:rPr dirty="0" sz="2400" spc="-120">
                <a:latin typeface="Arial"/>
                <a:cs typeface="Arial"/>
              </a:rPr>
              <a:t>k</a:t>
            </a:r>
            <a:r>
              <a:rPr dirty="0" sz="2400" spc="-130">
                <a:latin typeface="Arial"/>
                <a:cs typeface="Arial"/>
              </a:rPr>
              <a:t>â</a:t>
            </a:r>
            <a:r>
              <a:rPr dirty="0" sz="2400" spc="-140">
                <a:latin typeface="Arial"/>
                <a:cs typeface="Arial"/>
              </a:rPr>
              <a:t>n</a:t>
            </a:r>
            <a:r>
              <a:rPr dirty="0" sz="2400" spc="-55">
                <a:latin typeface="Arial"/>
                <a:cs typeface="Arial"/>
              </a:rPr>
              <a:t>la</a:t>
            </a:r>
            <a:r>
              <a:rPr dirty="0" sz="2400" spc="-95">
                <a:latin typeface="Arial"/>
                <a:cs typeface="Arial"/>
              </a:rPr>
              <a:t>r</a:t>
            </a:r>
            <a:r>
              <a:rPr dirty="0" sz="2400" spc="-75">
                <a:latin typeface="Arial"/>
                <a:cs typeface="Arial"/>
              </a:rPr>
              <a:t>d</a:t>
            </a:r>
            <a:r>
              <a:rPr dirty="0" sz="2400" spc="-185">
                <a:latin typeface="Arial"/>
                <a:cs typeface="Arial"/>
              </a:rPr>
              <a:t>a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50">
                <a:latin typeface="Arial"/>
                <a:cs typeface="Arial"/>
              </a:rPr>
              <a:t>d</a:t>
            </a:r>
            <a:r>
              <a:rPr dirty="0" sz="2400" spc="-20">
                <a:latin typeface="Arial"/>
                <a:cs typeface="Arial"/>
              </a:rPr>
              <a:t>i</a:t>
            </a:r>
            <a:r>
              <a:rPr dirty="0" sz="2400" spc="-229">
                <a:latin typeface="Arial"/>
                <a:cs typeface="Arial"/>
              </a:rPr>
              <a:t>ğ</a:t>
            </a:r>
            <a:r>
              <a:rPr dirty="0" sz="2400" spc="-150">
                <a:latin typeface="Arial"/>
                <a:cs typeface="Arial"/>
              </a:rPr>
              <a:t>e</a:t>
            </a:r>
            <a:r>
              <a:rPr dirty="0" sz="2400" spc="3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		</a:t>
            </a:r>
            <a:r>
              <a:rPr dirty="0" sz="2400" spc="-270">
                <a:latin typeface="Arial"/>
                <a:cs typeface="Arial"/>
              </a:rPr>
              <a:t>s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55">
                <a:latin typeface="Arial"/>
                <a:cs typeface="Arial"/>
              </a:rPr>
              <a:t>k</a:t>
            </a:r>
            <a:r>
              <a:rPr dirty="0" sz="2400" spc="-25">
                <a:latin typeface="Arial"/>
                <a:cs typeface="Arial"/>
              </a:rPr>
              <a:t>t</a:t>
            </a:r>
            <a:r>
              <a:rPr dirty="0" sz="2400" spc="-45">
                <a:latin typeface="Arial"/>
                <a:cs typeface="Arial"/>
              </a:rPr>
              <a:t>ö</a:t>
            </a:r>
            <a:r>
              <a:rPr dirty="0" sz="2400" spc="-35">
                <a:latin typeface="Arial"/>
                <a:cs typeface="Arial"/>
              </a:rPr>
              <a:t>r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	</a:t>
            </a:r>
            <a:r>
              <a:rPr dirty="0" sz="2400" spc="-150">
                <a:latin typeface="Arial"/>
                <a:cs typeface="Arial"/>
              </a:rPr>
              <a:t>k</a:t>
            </a:r>
            <a:r>
              <a:rPr dirty="0" sz="2400" spc="-130">
                <a:latin typeface="Arial"/>
                <a:cs typeface="Arial"/>
              </a:rPr>
              <a:t>ad</a:t>
            </a:r>
            <a:r>
              <a:rPr dirty="0" sz="2400" spc="-95">
                <a:latin typeface="Arial"/>
                <a:cs typeface="Arial"/>
              </a:rPr>
              <a:t>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982" y="1559521"/>
            <a:ext cx="8485505" cy="859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  <a:tabLst>
                <a:tab pos="5529580" algn="l"/>
                <a:tab pos="6253480" algn="l"/>
                <a:tab pos="7021195" algn="l"/>
              </a:tabLst>
            </a:pPr>
            <a:r>
              <a:rPr dirty="0" sz="2400" spc="15">
                <a:latin typeface="Arial"/>
                <a:cs typeface="Arial"/>
              </a:rPr>
              <a:t>f</a:t>
            </a:r>
            <a:r>
              <a:rPr dirty="0" sz="2400" spc="-229">
                <a:latin typeface="Arial"/>
                <a:cs typeface="Arial"/>
              </a:rPr>
              <a:t>a</a:t>
            </a:r>
            <a:r>
              <a:rPr dirty="0" sz="2400" spc="-150">
                <a:latin typeface="Arial"/>
                <a:cs typeface="Arial"/>
              </a:rPr>
              <a:t>y</a:t>
            </a:r>
            <a:r>
              <a:rPr dirty="0" sz="2400" spc="-80">
                <a:latin typeface="Arial"/>
                <a:cs typeface="Arial"/>
              </a:rPr>
              <a:t>d</a:t>
            </a:r>
            <a:r>
              <a:rPr dirty="0" sz="2400" spc="-120">
                <a:latin typeface="Arial"/>
                <a:cs typeface="Arial"/>
              </a:rPr>
              <a:t>a</a:t>
            </a:r>
            <a:r>
              <a:rPr dirty="0" sz="2400" spc="-45">
                <a:latin typeface="Arial"/>
                <a:cs typeface="Arial"/>
              </a:rPr>
              <a:t>l</a:t>
            </a:r>
            <a:r>
              <a:rPr dirty="0" sz="2400" spc="-130">
                <a:latin typeface="Arial"/>
                <a:cs typeface="Arial"/>
              </a:rPr>
              <a:t>an</a:t>
            </a:r>
            <a:r>
              <a:rPr dirty="0" sz="2400" spc="-110">
                <a:latin typeface="Arial"/>
                <a:cs typeface="Arial"/>
              </a:rPr>
              <a:t>a</a:t>
            </a:r>
            <a:r>
              <a:rPr dirty="0" sz="2400" spc="-170">
                <a:latin typeface="Arial"/>
                <a:cs typeface="Arial"/>
              </a:rPr>
              <a:t>m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-155">
                <a:latin typeface="Arial"/>
                <a:cs typeface="Arial"/>
              </a:rPr>
              <a:t>mış</a:t>
            </a:r>
            <a:r>
              <a:rPr dirty="0" sz="2400" spc="26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v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 spc="28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bu</a:t>
            </a:r>
            <a:r>
              <a:rPr dirty="0" sz="2400" spc="285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g</a:t>
            </a:r>
            <a:r>
              <a:rPr dirty="0" sz="2400" spc="-150">
                <a:latin typeface="Arial"/>
                <a:cs typeface="Arial"/>
              </a:rPr>
              <a:t>e</a:t>
            </a:r>
            <a:r>
              <a:rPr dirty="0" sz="2400" spc="-55">
                <a:latin typeface="Arial"/>
                <a:cs typeface="Arial"/>
              </a:rPr>
              <a:t>li</a:t>
            </a:r>
            <a:r>
              <a:rPr dirty="0" sz="2400" spc="-130">
                <a:latin typeface="Arial"/>
                <a:cs typeface="Arial"/>
              </a:rPr>
              <a:t>ş</a:t>
            </a:r>
            <a:r>
              <a:rPr dirty="0" sz="2400" spc="-135">
                <a:latin typeface="Arial"/>
                <a:cs typeface="Arial"/>
              </a:rPr>
              <a:t>m</a:t>
            </a:r>
            <a:r>
              <a:rPr dirty="0" sz="2400" spc="-95">
                <a:latin typeface="Arial"/>
                <a:cs typeface="Arial"/>
              </a:rPr>
              <a:t>e</a:t>
            </a:r>
            <a:r>
              <a:rPr dirty="0" sz="2400" spc="-40">
                <a:latin typeface="Arial"/>
                <a:cs typeface="Arial"/>
              </a:rPr>
              <a:t>l</a:t>
            </a:r>
            <a:r>
              <a:rPr dirty="0" sz="2400" spc="-95">
                <a:latin typeface="Arial"/>
                <a:cs typeface="Arial"/>
              </a:rPr>
              <a:t>e</a:t>
            </a:r>
            <a:r>
              <a:rPr dirty="0" sz="2400" spc="25">
                <a:latin typeface="Arial"/>
                <a:cs typeface="Arial"/>
              </a:rPr>
              <a:t>ri</a:t>
            </a:r>
            <a:r>
              <a:rPr dirty="0" sz="2400" spc="280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g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ri</a:t>
            </a:r>
            <a:r>
              <a:rPr dirty="0" sz="2400" spc="-110">
                <a:latin typeface="Arial"/>
                <a:cs typeface="Arial"/>
              </a:rPr>
              <a:t>de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30">
                <a:latin typeface="Arial"/>
                <a:cs typeface="Arial"/>
              </a:rPr>
              <a:t>t</a:t>
            </a:r>
            <a:r>
              <a:rPr dirty="0" sz="2400" spc="-150">
                <a:latin typeface="Arial"/>
                <a:cs typeface="Arial"/>
              </a:rPr>
              <a:t>ak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 spc="-55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8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50">
                <a:latin typeface="Arial"/>
                <a:cs typeface="Arial"/>
              </a:rPr>
              <a:t>dur</a:t>
            </a:r>
            <a:r>
              <a:rPr dirty="0" sz="2400" spc="-70">
                <a:latin typeface="Arial"/>
                <a:cs typeface="Arial"/>
              </a:rPr>
              <a:t>u</a:t>
            </a: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 spc="-75">
                <a:latin typeface="Arial"/>
                <a:cs typeface="Arial"/>
              </a:rPr>
              <a:t>u</a:t>
            </a:r>
            <a:r>
              <a:rPr dirty="0" sz="2400" spc="-85">
                <a:latin typeface="Arial"/>
                <a:cs typeface="Arial"/>
              </a:rPr>
              <a:t>nd</a:t>
            </a:r>
            <a:r>
              <a:rPr dirty="0" sz="2400" spc="-125">
                <a:latin typeface="Arial"/>
                <a:cs typeface="Arial"/>
              </a:rPr>
              <a:t>a  </a:t>
            </a:r>
            <a:r>
              <a:rPr dirty="0" sz="2400" spc="-110">
                <a:latin typeface="Arial"/>
                <a:cs typeface="Arial"/>
              </a:rPr>
              <a:t>kalmıştır.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1678" y="2427734"/>
            <a:ext cx="6048667" cy="2551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32" y="699546"/>
            <a:ext cx="4176453" cy="3772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1951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32</a:t>
            </a:fld>
            <a:r>
              <a:rPr dirty="0" spc="-40"/>
              <a:t>/77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2291" y="968844"/>
            <a:ext cx="415417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9050">
              <a:lnSpc>
                <a:spcPct val="100000"/>
              </a:lnSpc>
              <a:spcBef>
                <a:spcPts val="100"/>
              </a:spcBef>
              <a:buSzPct val="83333"/>
              <a:buChar char="•"/>
              <a:tabLst>
                <a:tab pos="354330" algn="l"/>
                <a:tab pos="3399790" algn="l"/>
              </a:tabLst>
            </a:pPr>
            <a:r>
              <a:rPr dirty="0" sz="2400" spc="-105">
                <a:latin typeface="Arial"/>
                <a:cs typeface="Arial"/>
              </a:rPr>
              <a:t>Bi</a:t>
            </a:r>
            <a:r>
              <a:rPr dirty="0" sz="2400" spc="-60">
                <a:latin typeface="Arial"/>
                <a:cs typeface="Arial"/>
              </a:rPr>
              <a:t>l</a:t>
            </a:r>
            <a:r>
              <a:rPr dirty="0" sz="2400" spc="-215">
                <a:latin typeface="Arial"/>
                <a:cs typeface="Arial"/>
              </a:rPr>
              <a:t>g</a:t>
            </a:r>
            <a:r>
              <a:rPr dirty="0" sz="2400" spc="-75">
                <a:latin typeface="Arial"/>
                <a:cs typeface="Arial"/>
              </a:rPr>
              <a:t>i</a:t>
            </a:r>
            <a:r>
              <a:rPr dirty="0" sz="2400" spc="-180">
                <a:latin typeface="Arial"/>
                <a:cs typeface="Arial"/>
              </a:rPr>
              <a:t>s</a:t>
            </a:r>
            <a:r>
              <a:rPr dirty="0" sz="2400" spc="-229">
                <a:latin typeface="Arial"/>
                <a:cs typeface="Arial"/>
              </a:rPr>
              <a:t>a</a:t>
            </a:r>
            <a:r>
              <a:rPr dirty="0" sz="2400" spc="-155">
                <a:latin typeface="Arial"/>
                <a:cs typeface="Arial"/>
              </a:rPr>
              <a:t>y</a:t>
            </a:r>
            <a:r>
              <a:rPr dirty="0" sz="2400" spc="-95">
                <a:latin typeface="Arial"/>
                <a:cs typeface="Arial"/>
              </a:rPr>
              <a:t>a</a:t>
            </a:r>
            <a:r>
              <a:rPr dirty="0" sz="2400" spc="-65">
                <a:latin typeface="Arial"/>
                <a:cs typeface="Arial"/>
              </a:rPr>
              <a:t>r</a:t>
            </a:r>
            <a:r>
              <a:rPr dirty="0" sz="2400" spc="-50">
                <a:latin typeface="Arial"/>
                <a:cs typeface="Arial"/>
              </a:rPr>
              <a:t>l</a:t>
            </a:r>
            <a:r>
              <a:rPr dirty="0" sz="2400" spc="-125">
                <a:latin typeface="Arial"/>
                <a:cs typeface="Arial"/>
              </a:rPr>
              <a:t>a</a:t>
            </a:r>
            <a:r>
              <a:rPr dirty="0" sz="2400" spc="30">
                <a:latin typeface="Arial"/>
                <a:cs typeface="Arial"/>
              </a:rPr>
              <a:t>r</a:t>
            </a:r>
            <a:r>
              <a:rPr dirty="0" sz="2400" spc="-95">
                <a:latin typeface="Arial"/>
                <a:cs typeface="Arial"/>
              </a:rPr>
              <a:t>ın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i</a:t>
            </a:r>
            <a:r>
              <a:rPr dirty="0" sz="2400" spc="-50">
                <a:latin typeface="Arial"/>
                <a:cs typeface="Arial"/>
              </a:rPr>
              <a:t>n</a:t>
            </a:r>
            <a:r>
              <a:rPr dirty="0" sz="2400" spc="-270">
                <a:latin typeface="Arial"/>
                <a:cs typeface="Arial"/>
              </a:rPr>
              <a:t>ş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215">
                <a:latin typeface="Arial"/>
                <a:cs typeface="Arial"/>
              </a:rPr>
              <a:t>a</a:t>
            </a:r>
            <a:r>
              <a:rPr dirty="0" sz="2400" spc="135">
                <a:latin typeface="Arial"/>
                <a:cs typeface="Arial"/>
              </a:rPr>
              <a:t>t  </a:t>
            </a:r>
            <a:r>
              <a:rPr dirty="0" sz="2400" spc="-95">
                <a:latin typeface="Arial"/>
                <a:cs typeface="Arial"/>
              </a:rPr>
              <a:t>sektörüne </a:t>
            </a:r>
            <a:r>
              <a:rPr dirty="0" sz="2400" spc="-65">
                <a:latin typeface="Arial"/>
                <a:cs typeface="Arial"/>
              </a:rPr>
              <a:t>girdiği </a:t>
            </a:r>
            <a:r>
              <a:rPr dirty="0" sz="2400" spc="-35">
                <a:latin typeface="Arial"/>
                <a:cs typeface="Arial"/>
              </a:rPr>
              <a:t>ilk </a:t>
            </a:r>
            <a:r>
              <a:rPr dirty="0" sz="2400" spc="-85">
                <a:latin typeface="Arial"/>
                <a:cs typeface="Arial"/>
              </a:rPr>
              <a:t>dönemlerde,  </a:t>
            </a:r>
            <a:r>
              <a:rPr dirty="0" sz="2400" spc="-105">
                <a:latin typeface="Arial"/>
                <a:cs typeface="Arial"/>
              </a:rPr>
              <a:t>bugün hemen hemen</a:t>
            </a:r>
            <a:r>
              <a:rPr dirty="0" sz="2400" spc="315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herkesin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2596" y="2066124"/>
            <a:ext cx="30353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61135" algn="l"/>
                <a:tab pos="1630045" algn="l"/>
                <a:tab pos="2209165" algn="l"/>
              </a:tabLst>
            </a:pPr>
            <a:r>
              <a:rPr dirty="0" sz="2400" spc="-100">
                <a:latin typeface="Arial"/>
                <a:cs typeface="Arial"/>
              </a:rPr>
              <a:t>kullandığı		</a:t>
            </a:r>
            <a:r>
              <a:rPr dirty="0" sz="2400" spc="-50">
                <a:latin typeface="Arial"/>
                <a:cs typeface="Arial"/>
              </a:rPr>
              <a:t>internet,  </a:t>
            </a:r>
            <a:r>
              <a:rPr dirty="0" sz="2400" spc="15">
                <a:latin typeface="Arial"/>
                <a:cs typeface="Arial"/>
              </a:rPr>
              <a:t>f</a:t>
            </a:r>
            <a:r>
              <a:rPr dirty="0" sz="2400" spc="-70">
                <a:latin typeface="Arial"/>
                <a:cs typeface="Arial"/>
              </a:rPr>
              <a:t>o</a:t>
            </a:r>
            <a:r>
              <a:rPr dirty="0" sz="2400" spc="110">
                <a:latin typeface="Arial"/>
                <a:cs typeface="Arial"/>
              </a:rPr>
              <a:t>t</a:t>
            </a:r>
            <a:r>
              <a:rPr dirty="0" sz="2400" spc="-80">
                <a:latin typeface="Arial"/>
                <a:cs typeface="Arial"/>
              </a:rPr>
              <a:t>o</a:t>
            </a:r>
            <a:r>
              <a:rPr dirty="0" sz="2400" spc="-215">
                <a:latin typeface="Arial"/>
                <a:cs typeface="Arial"/>
              </a:rPr>
              <a:t>ğ</a:t>
            </a:r>
            <a:r>
              <a:rPr dirty="0" sz="2400" spc="-20">
                <a:latin typeface="Arial"/>
                <a:cs typeface="Arial"/>
              </a:rPr>
              <a:t>r</a:t>
            </a:r>
            <a:r>
              <a:rPr dirty="0" sz="2400" spc="-200">
                <a:latin typeface="Arial"/>
                <a:cs typeface="Arial"/>
              </a:rPr>
              <a:t>a</a:t>
            </a:r>
            <a:r>
              <a:rPr dirty="0" sz="2400" spc="65">
                <a:latin typeface="Arial"/>
                <a:cs typeface="Arial"/>
              </a:rPr>
              <a:t>f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45">
                <a:latin typeface="Arial"/>
                <a:cs typeface="Arial"/>
              </a:rPr>
              <a:t>v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90">
                <a:latin typeface="Arial"/>
                <a:cs typeface="Arial"/>
              </a:rPr>
              <a:t>k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-14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47406" y="2066124"/>
            <a:ext cx="10280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3335">
              <a:lnSpc>
                <a:spcPct val="100000"/>
              </a:lnSpc>
              <a:spcBef>
                <a:spcPts val="100"/>
              </a:spcBef>
            </a:pP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 spc="-65">
                <a:latin typeface="Arial"/>
                <a:cs typeface="Arial"/>
              </a:rPr>
              <a:t>-</a:t>
            </a:r>
            <a:r>
              <a:rPr dirty="0" sz="2400" spc="-75">
                <a:latin typeface="Arial"/>
                <a:cs typeface="Arial"/>
              </a:rPr>
              <a:t>p</a:t>
            </a:r>
            <a:r>
              <a:rPr dirty="0" sz="2400" spc="-175">
                <a:latin typeface="Arial"/>
                <a:cs typeface="Arial"/>
              </a:rPr>
              <a:t>o</a:t>
            </a:r>
            <a:r>
              <a:rPr dirty="0" sz="2400" spc="-125">
                <a:latin typeface="Arial"/>
                <a:cs typeface="Arial"/>
              </a:rPr>
              <a:t>s</a:t>
            </a:r>
            <a:r>
              <a:rPr dirty="0" sz="2400" spc="-30">
                <a:latin typeface="Arial"/>
                <a:cs typeface="Arial"/>
              </a:rPr>
              <a:t>t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7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400" spc="20">
                <a:latin typeface="Arial"/>
                <a:cs typeface="Arial"/>
              </a:rPr>
              <a:t>i</a:t>
            </a:r>
            <a:r>
              <a:rPr dirty="0" sz="2400" spc="-175">
                <a:latin typeface="Arial"/>
                <a:cs typeface="Arial"/>
              </a:rPr>
              <a:t>ş</a:t>
            </a:r>
            <a:r>
              <a:rPr dirty="0" sz="2400" spc="-75">
                <a:latin typeface="Arial"/>
                <a:cs typeface="Arial"/>
              </a:rPr>
              <a:t>l</a:t>
            </a:r>
            <a:r>
              <a:rPr dirty="0" sz="2400" spc="-120">
                <a:latin typeface="Arial"/>
                <a:cs typeface="Arial"/>
              </a:rPr>
              <a:t>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2291" y="2797644"/>
            <a:ext cx="4149725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10">
                <a:latin typeface="Arial"/>
                <a:cs typeface="Arial"/>
              </a:rPr>
              <a:t>yazılımlarına </a:t>
            </a:r>
            <a:r>
              <a:rPr dirty="0" sz="2400" spc="-100">
                <a:latin typeface="Arial"/>
                <a:cs typeface="Arial"/>
              </a:rPr>
              <a:t>ilave olarak </a:t>
            </a:r>
            <a:r>
              <a:rPr dirty="0" sz="2400" spc="-110">
                <a:latin typeface="Arial"/>
                <a:cs typeface="Arial"/>
              </a:rPr>
              <a:t>sektöre  </a:t>
            </a:r>
            <a:r>
              <a:rPr dirty="0" sz="2400" spc="-140">
                <a:latin typeface="Arial"/>
                <a:cs typeface="Arial"/>
              </a:rPr>
              <a:t>özel </a:t>
            </a:r>
            <a:r>
              <a:rPr dirty="0" sz="2400" spc="-55">
                <a:latin typeface="Arial"/>
                <a:cs typeface="Arial"/>
              </a:rPr>
              <a:t>geliştirilen </a:t>
            </a:r>
            <a:r>
              <a:rPr dirty="0" sz="2400" spc="-110">
                <a:latin typeface="Arial"/>
                <a:cs typeface="Arial"/>
              </a:rPr>
              <a:t>bilgisayar </a:t>
            </a:r>
            <a:r>
              <a:rPr dirty="0" sz="2400" spc="-90">
                <a:latin typeface="Arial"/>
                <a:cs typeface="Arial"/>
              </a:rPr>
              <a:t>destekli  </a:t>
            </a:r>
            <a:r>
              <a:rPr dirty="0" sz="2400" spc="-100">
                <a:latin typeface="Arial"/>
                <a:cs typeface="Arial"/>
              </a:rPr>
              <a:t>tasarım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80">
                <a:latin typeface="Arial"/>
                <a:cs typeface="Arial"/>
              </a:rPr>
              <a:t>mühendislik  </a:t>
            </a:r>
            <a:r>
              <a:rPr dirty="0" sz="2400" spc="-105">
                <a:latin typeface="Arial"/>
                <a:cs typeface="Arial"/>
              </a:rPr>
              <a:t>yazılımları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kullanılmaktaydı.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6112" y="603670"/>
            <a:ext cx="5775337" cy="4025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1951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32</a:t>
            </a:fld>
            <a:r>
              <a:rPr dirty="0" spc="-40"/>
              <a:t>/77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8910" y="788949"/>
            <a:ext cx="1790064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3850" indent="-311785">
              <a:lnSpc>
                <a:spcPct val="100000"/>
              </a:lnSpc>
              <a:spcBef>
                <a:spcPts val="100"/>
              </a:spcBef>
              <a:buSzPct val="90909"/>
              <a:buChar char="•"/>
              <a:tabLst>
                <a:tab pos="323215" algn="l"/>
                <a:tab pos="324485" algn="l"/>
                <a:tab pos="996315" algn="l"/>
              </a:tabLst>
            </a:pPr>
            <a:r>
              <a:rPr dirty="0" sz="2200" spc="-420">
                <a:latin typeface="Arial"/>
                <a:cs typeface="Arial"/>
              </a:rPr>
              <a:t>C</a:t>
            </a:r>
            <a:r>
              <a:rPr dirty="0" sz="2200" spc="-210">
                <a:latin typeface="Arial"/>
                <a:cs typeface="Arial"/>
              </a:rPr>
              <a:t>A</a:t>
            </a:r>
            <a:r>
              <a:rPr dirty="0" sz="2200" spc="-225">
                <a:latin typeface="Arial"/>
                <a:cs typeface="Arial"/>
              </a:rPr>
              <a:t>D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30">
                <a:latin typeface="Arial"/>
                <a:cs typeface="Arial"/>
              </a:rPr>
              <a:t>v</a:t>
            </a:r>
            <a:r>
              <a:rPr dirty="0" sz="2200" spc="-135">
                <a:latin typeface="Arial"/>
                <a:cs typeface="Arial"/>
              </a:rPr>
              <a:t>e</a:t>
            </a:r>
            <a:r>
              <a:rPr dirty="0" sz="2200" spc="15">
                <a:latin typeface="Arial"/>
                <a:cs typeface="Arial"/>
              </a:rPr>
              <a:t>r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5">
                <a:latin typeface="Arial"/>
                <a:cs typeface="Arial"/>
              </a:rPr>
              <a:t>l</a:t>
            </a:r>
            <a:r>
              <a:rPr dirty="0" sz="2200" spc="-130">
                <a:latin typeface="Arial"/>
                <a:cs typeface="Arial"/>
              </a:rPr>
              <a:t>e</a:t>
            </a:r>
            <a:r>
              <a:rPr dirty="0" sz="2200" spc="10">
                <a:latin typeface="Arial"/>
                <a:cs typeface="Arial"/>
              </a:rPr>
              <a:t>ri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100" y="1124254"/>
            <a:ext cx="1800225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200" spc="-120">
                <a:latin typeface="Arial"/>
                <a:cs typeface="Arial"/>
              </a:rPr>
              <a:t>çalışmalarda  </a:t>
            </a:r>
            <a:r>
              <a:rPr dirty="0" sz="2200" spc="-75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dirty="0" sz="2200" spc="-70">
                <a:solidFill>
                  <a:srgbClr val="C00000"/>
                </a:solidFill>
                <a:latin typeface="Arial"/>
                <a:cs typeface="Arial"/>
              </a:rPr>
              <a:t>ö</a:t>
            </a:r>
            <a:r>
              <a:rPr dirty="0" sz="2200" spc="-140">
                <a:solidFill>
                  <a:srgbClr val="C00000"/>
                </a:solidFill>
                <a:latin typeface="Arial"/>
                <a:cs typeface="Arial"/>
              </a:rPr>
              <a:t>nü</a:t>
            </a:r>
            <a:r>
              <a:rPr dirty="0" sz="2200" spc="-150">
                <a:solidFill>
                  <a:srgbClr val="C00000"/>
                </a:solidFill>
                <a:latin typeface="Arial"/>
                <a:cs typeface="Arial"/>
              </a:rPr>
              <a:t>ş</a:t>
            </a:r>
            <a:r>
              <a:rPr dirty="0" sz="2200" spc="125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2200" spc="-30">
                <a:solidFill>
                  <a:srgbClr val="C00000"/>
                </a:solidFill>
                <a:latin typeface="Arial"/>
                <a:cs typeface="Arial"/>
              </a:rPr>
              <a:t>ür</a:t>
            </a:r>
            <a:r>
              <a:rPr dirty="0" sz="2200" spc="-50">
                <a:solidFill>
                  <a:srgbClr val="C00000"/>
                </a:solidFill>
                <a:latin typeface="Arial"/>
                <a:cs typeface="Arial"/>
              </a:rPr>
              <a:t>ü</a:t>
            </a:r>
            <a:r>
              <a:rPr dirty="0" sz="2200" spc="-2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z="2200" spc="-85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sz="2200" spc="-13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2200" spc="-24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2200" spc="15">
                <a:solidFill>
                  <a:srgbClr val="C00000"/>
                </a:solidFill>
                <a:latin typeface="Arial"/>
                <a:cs typeface="Arial"/>
              </a:rPr>
              <a:t>i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9770" y="788949"/>
            <a:ext cx="1290955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80670" marR="5080" indent="-268605">
              <a:lnSpc>
                <a:spcPct val="100000"/>
              </a:lnSpc>
              <a:spcBef>
                <a:spcPts val="100"/>
              </a:spcBef>
            </a:pPr>
            <a:r>
              <a:rPr dirty="0" sz="2200" spc="-40">
                <a:latin typeface="Arial"/>
                <a:cs typeface="Arial"/>
              </a:rPr>
              <a:t>ile </a:t>
            </a:r>
            <a:r>
              <a:rPr dirty="0" sz="2200" spc="-110">
                <a:latin typeface="Arial"/>
                <a:cs typeface="Arial"/>
              </a:rPr>
              <a:t>yapılan  </a:t>
            </a:r>
            <a:r>
              <a:rPr dirty="0" sz="2200" spc="-50">
                <a:solidFill>
                  <a:srgbClr val="C00000"/>
                </a:solidFill>
                <a:latin typeface="Arial"/>
                <a:cs typeface="Arial"/>
              </a:rPr>
              <a:t>verilerin  </a:t>
            </a:r>
            <a:r>
              <a:rPr dirty="0" sz="2200" spc="-24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2200" spc="-114">
                <a:solidFill>
                  <a:srgbClr val="C00000"/>
                </a:solidFill>
                <a:latin typeface="Arial"/>
                <a:cs typeface="Arial"/>
              </a:rPr>
              <a:t>ı</a:t>
            </a:r>
            <a:r>
              <a:rPr dirty="0" sz="2200" spc="-2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2200" spc="-17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2200" spc="-245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2200" spc="-120">
                <a:solidFill>
                  <a:srgbClr val="C00000"/>
                </a:solidFill>
                <a:latin typeface="Arial"/>
                <a:cs typeface="Arial"/>
              </a:rPr>
              <a:t>ı</a:t>
            </a:r>
            <a:r>
              <a:rPr dirty="0" sz="2200" spc="-114">
                <a:solidFill>
                  <a:srgbClr val="C00000"/>
                </a:solidFill>
                <a:latin typeface="Arial"/>
                <a:cs typeface="Arial"/>
              </a:rPr>
              <a:t>nda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100" y="1794864"/>
            <a:ext cx="327088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3165" algn="l"/>
                <a:tab pos="1947545" algn="l"/>
              </a:tabLst>
            </a:pPr>
            <a:r>
              <a:rPr dirty="0" sz="2200" spc="-120">
                <a:solidFill>
                  <a:srgbClr val="C00000"/>
                </a:solidFill>
                <a:latin typeface="Arial"/>
                <a:cs typeface="Arial"/>
              </a:rPr>
              <a:t>meydana	</a:t>
            </a:r>
            <a:r>
              <a:rPr dirty="0" sz="2200" spc="-110">
                <a:solidFill>
                  <a:srgbClr val="C00000"/>
                </a:solidFill>
                <a:latin typeface="Arial"/>
                <a:cs typeface="Arial"/>
              </a:rPr>
              <a:t>gelen	</a:t>
            </a:r>
            <a:r>
              <a:rPr dirty="0" sz="2200" spc="-105">
                <a:solidFill>
                  <a:srgbClr val="C00000"/>
                </a:solidFill>
                <a:latin typeface="Arial"/>
                <a:cs typeface="Arial"/>
              </a:rPr>
              <a:t>karışıklıklar</a:t>
            </a:r>
            <a:r>
              <a:rPr dirty="0" sz="2200" spc="-105">
                <a:latin typeface="Arial"/>
                <a:cs typeface="Arial"/>
              </a:rPr>
              <a:t>,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100" y="2130169"/>
            <a:ext cx="193992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8219" algn="l"/>
              </a:tabLst>
            </a:pPr>
            <a:r>
              <a:rPr dirty="0" sz="2200" spc="-215">
                <a:latin typeface="Arial"/>
                <a:cs typeface="Arial"/>
              </a:rPr>
              <a:t>a</a:t>
            </a:r>
            <a:r>
              <a:rPr dirty="0" sz="2200" spc="-110">
                <a:latin typeface="Arial"/>
                <a:cs typeface="Arial"/>
              </a:rPr>
              <a:t>y</a:t>
            </a:r>
            <a:r>
              <a:rPr dirty="0" sz="2200" spc="-75">
                <a:latin typeface="Arial"/>
                <a:cs typeface="Arial"/>
              </a:rPr>
              <a:t>n</a:t>
            </a:r>
            <a:r>
              <a:rPr dirty="0" sz="2200" spc="-110">
                <a:latin typeface="Arial"/>
                <a:cs typeface="Arial"/>
              </a:rPr>
              <a:t>ı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35">
                <a:latin typeface="Arial"/>
                <a:cs typeface="Arial"/>
              </a:rPr>
              <a:t>v</a:t>
            </a:r>
            <a:r>
              <a:rPr dirty="0" sz="2200" spc="-130">
                <a:latin typeface="Arial"/>
                <a:cs typeface="Arial"/>
              </a:rPr>
              <a:t>e</a:t>
            </a:r>
            <a:r>
              <a:rPr dirty="0" sz="2200" spc="15">
                <a:latin typeface="Arial"/>
                <a:cs typeface="Arial"/>
              </a:rPr>
              <a:t>r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5">
                <a:latin typeface="Arial"/>
                <a:cs typeface="Arial"/>
              </a:rPr>
              <a:t>l</a:t>
            </a:r>
            <a:r>
              <a:rPr dirty="0" sz="2200" spc="-130">
                <a:latin typeface="Arial"/>
                <a:cs typeface="Arial"/>
              </a:rPr>
              <a:t>e</a:t>
            </a:r>
            <a:r>
              <a:rPr dirty="0" sz="2200" spc="-15">
                <a:latin typeface="Arial"/>
                <a:cs typeface="Arial"/>
              </a:rPr>
              <a:t>rin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100" y="2465475"/>
            <a:ext cx="208978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3560" algn="l"/>
              </a:tabLst>
            </a:pPr>
            <a:r>
              <a:rPr dirty="0" sz="2200" spc="-175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dirty="0" sz="2200" spc="-7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2200" spc="-85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dirty="0" sz="2200" spc="-145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dirty="0" sz="2200" spc="-175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2200" spc="-90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dirty="0" sz="2200" spc="-7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2200" spc="-16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sz="2200" spc="-10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2200" spc="-245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2200" spc="-110">
                <a:solidFill>
                  <a:srgbClr val="C00000"/>
                </a:solidFill>
                <a:latin typeface="Arial"/>
                <a:cs typeface="Arial"/>
              </a:rPr>
              <a:t>ı</a:t>
            </a:r>
            <a:r>
              <a:rPr dirty="0" sz="220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2200" spc="-130">
                <a:latin typeface="Arial"/>
                <a:cs typeface="Arial"/>
              </a:rPr>
              <a:t>v</a:t>
            </a:r>
            <a:r>
              <a:rPr dirty="0" sz="2200" spc="-13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75702" y="2130169"/>
            <a:ext cx="945515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4935">
              <a:lnSpc>
                <a:spcPct val="100000"/>
              </a:lnSpc>
              <a:spcBef>
                <a:spcPts val="100"/>
              </a:spcBef>
            </a:pPr>
            <a:r>
              <a:rPr dirty="0" sz="2200" spc="95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2200" spc="-13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2200" spc="-10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dirty="0" sz="2200" spc="-2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2200" spc="-175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2200" spc="-30">
                <a:solidFill>
                  <a:srgbClr val="C00000"/>
                </a:solidFill>
                <a:latin typeface="Arial"/>
                <a:cs typeface="Arial"/>
              </a:rPr>
              <a:t>rlı  </a:t>
            </a:r>
            <a:r>
              <a:rPr dirty="0" sz="2200" spc="-85">
                <a:latin typeface="Arial"/>
                <a:cs typeface="Arial"/>
              </a:rPr>
              <a:t>be</a:t>
            </a:r>
            <a:r>
              <a:rPr dirty="0" sz="2200" spc="-40">
                <a:latin typeface="Arial"/>
                <a:cs typeface="Arial"/>
              </a:rPr>
              <a:t>l</a:t>
            </a:r>
            <a:r>
              <a:rPr dirty="0" sz="2200" spc="-215">
                <a:latin typeface="Arial"/>
                <a:cs typeface="Arial"/>
              </a:rPr>
              <a:t>g</a:t>
            </a:r>
            <a:r>
              <a:rPr dirty="0" sz="2200" spc="-95">
                <a:latin typeface="Arial"/>
                <a:cs typeface="Arial"/>
              </a:rPr>
              <a:t>e</a:t>
            </a:r>
            <a:r>
              <a:rPr dirty="0" sz="2200" spc="-45">
                <a:latin typeface="Arial"/>
                <a:cs typeface="Arial"/>
              </a:rPr>
              <a:t>l</a:t>
            </a:r>
            <a:r>
              <a:rPr dirty="0" sz="2200" spc="-65">
                <a:latin typeface="Arial"/>
                <a:cs typeface="Arial"/>
              </a:rPr>
              <a:t>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100" y="2800780"/>
            <a:ext cx="138303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0140" algn="l"/>
              </a:tabLst>
            </a:pPr>
            <a:r>
              <a:rPr dirty="0" sz="2200" spc="-85">
                <a:latin typeface="Arial"/>
                <a:cs typeface="Arial"/>
              </a:rPr>
              <a:t>a</a:t>
            </a:r>
            <a:r>
              <a:rPr dirty="0" sz="2200" spc="-110">
                <a:latin typeface="Arial"/>
                <a:cs typeface="Arial"/>
              </a:rPr>
              <a:t>r</a:t>
            </a:r>
            <a:r>
              <a:rPr dirty="0" sz="2200" spc="-175">
                <a:latin typeface="Arial"/>
                <a:cs typeface="Arial"/>
              </a:rPr>
              <a:t>a</a:t>
            </a:r>
            <a:r>
              <a:rPr dirty="0" sz="2200" spc="-175">
                <a:latin typeface="Arial"/>
                <a:cs typeface="Arial"/>
              </a:rPr>
              <a:t>sı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85">
                <a:latin typeface="Arial"/>
                <a:cs typeface="Arial"/>
              </a:rPr>
              <a:t>eş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0100" y="3136085"/>
            <a:ext cx="176530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45">
                <a:latin typeface="Arial"/>
                <a:cs typeface="Arial"/>
              </a:rPr>
              <a:t>sağlanamaması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84187" y="2800780"/>
            <a:ext cx="1336040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3204" marR="5080" indent="-231140">
              <a:lnSpc>
                <a:spcPct val="100000"/>
              </a:lnSpc>
              <a:spcBef>
                <a:spcPts val="100"/>
              </a:spcBef>
            </a:pPr>
            <a:r>
              <a:rPr dirty="0" sz="2200" spc="-190">
                <a:latin typeface="Arial"/>
                <a:cs typeface="Arial"/>
              </a:rPr>
              <a:t>g</a:t>
            </a:r>
            <a:r>
              <a:rPr dirty="0" sz="2200" spc="-110">
                <a:latin typeface="Arial"/>
                <a:cs typeface="Arial"/>
              </a:rPr>
              <a:t>ünc</a:t>
            </a:r>
            <a:r>
              <a:rPr dirty="0" sz="2200" spc="-100">
                <a:latin typeface="Arial"/>
                <a:cs typeface="Arial"/>
              </a:rPr>
              <a:t>e</a:t>
            </a:r>
            <a:r>
              <a:rPr dirty="0" sz="2200" spc="-50">
                <a:latin typeface="Arial"/>
                <a:cs typeface="Arial"/>
              </a:rPr>
              <a:t>l</a:t>
            </a:r>
            <a:r>
              <a:rPr dirty="0" sz="2200" spc="5">
                <a:latin typeface="Arial"/>
                <a:cs typeface="Arial"/>
              </a:rPr>
              <a:t>l</a:t>
            </a:r>
            <a:r>
              <a:rPr dirty="0" sz="2200" spc="-130">
                <a:latin typeface="Arial"/>
                <a:cs typeface="Arial"/>
              </a:rPr>
              <a:t>e</a:t>
            </a:r>
            <a:r>
              <a:rPr dirty="0" sz="2200" spc="-80">
                <a:latin typeface="Arial"/>
                <a:cs typeface="Arial"/>
              </a:rPr>
              <a:t>m</a:t>
            </a:r>
            <a:r>
              <a:rPr dirty="0" sz="2200" spc="-85">
                <a:latin typeface="Arial"/>
                <a:cs typeface="Arial"/>
              </a:rPr>
              <a:t>e  </a:t>
            </a:r>
            <a:r>
              <a:rPr dirty="0" sz="2200" spc="-130">
                <a:latin typeface="Arial"/>
                <a:cs typeface="Arial"/>
              </a:rPr>
              <a:t>p</a:t>
            </a:r>
            <a:r>
              <a:rPr dirty="0" sz="2200" spc="-165">
                <a:latin typeface="Arial"/>
                <a:cs typeface="Arial"/>
              </a:rPr>
              <a:t>a</a:t>
            </a:r>
            <a:r>
              <a:rPr dirty="0" sz="2200" spc="-140">
                <a:latin typeface="Arial"/>
                <a:cs typeface="Arial"/>
              </a:rPr>
              <a:t>y</a:t>
            </a:r>
            <a:r>
              <a:rPr dirty="0" sz="2200" spc="-175">
                <a:latin typeface="Arial"/>
                <a:cs typeface="Arial"/>
              </a:rPr>
              <a:t>da</a:t>
            </a:r>
            <a:r>
              <a:rPr dirty="0" sz="2200" spc="-155">
                <a:latin typeface="Arial"/>
                <a:cs typeface="Arial"/>
              </a:rPr>
              <a:t>ş</a:t>
            </a:r>
            <a:r>
              <a:rPr dirty="0" sz="2200" spc="5">
                <a:latin typeface="Arial"/>
                <a:cs typeface="Arial"/>
              </a:rPr>
              <a:t>l</a:t>
            </a:r>
            <a:r>
              <a:rPr dirty="0" sz="2200" spc="-75">
                <a:latin typeface="Arial"/>
                <a:cs typeface="Arial"/>
              </a:rPr>
              <a:t>ar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0100" y="3471390"/>
            <a:ext cx="199707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9935" algn="l"/>
              </a:tabLst>
            </a:pPr>
            <a:r>
              <a:rPr dirty="0" sz="2200" spc="-145">
                <a:latin typeface="Arial"/>
                <a:cs typeface="Arial"/>
              </a:rPr>
              <a:t>arası	</a:t>
            </a:r>
            <a:r>
              <a:rPr dirty="0" sz="2200" spc="-60">
                <a:latin typeface="Arial"/>
                <a:cs typeface="Arial"/>
              </a:rPr>
              <a:t>işbirliğinde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28045" y="3471390"/>
            <a:ext cx="108458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240">
                <a:latin typeface="Arial"/>
                <a:cs typeface="Arial"/>
              </a:rPr>
              <a:t>s</a:t>
            </a:r>
            <a:r>
              <a:rPr dirty="0" sz="2200" spc="-65">
                <a:latin typeface="Arial"/>
                <a:cs typeface="Arial"/>
              </a:rPr>
              <a:t>o</a:t>
            </a:r>
            <a:r>
              <a:rPr dirty="0" sz="2200" spc="10">
                <a:latin typeface="Arial"/>
                <a:cs typeface="Arial"/>
              </a:rPr>
              <a:t>r</a:t>
            </a:r>
            <a:r>
              <a:rPr dirty="0" sz="2200" spc="-65">
                <a:latin typeface="Arial"/>
                <a:cs typeface="Arial"/>
              </a:rPr>
              <a:t>un</a:t>
            </a:r>
            <a:r>
              <a:rPr dirty="0" sz="2200" spc="-40">
                <a:latin typeface="Arial"/>
                <a:cs typeface="Arial"/>
              </a:rPr>
              <a:t>l</a:t>
            </a:r>
            <a:r>
              <a:rPr dirty="0" sz="2200" spc="-114">
                <a:latin typeface="Arial"/>
                <a:cs typeface="Arial"/>
              </a:rPr>
              <a:t>a</a:t>
            </a:r>
            <a:r>
              <a:rPr dirty="0" sz="2200" spc="-120">
                <a:latin typeface="Arial"/>
                <a:cs typeface="Arial"/>
              </a:rPr>
              <a:t>r</a:t>
            </a:r>
            <a:r>
              <a:rPr dirty="0" sz="2200" spc="-170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0379" y="3806695"/>
            <a:ext cx="189293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95">
                <a:latin typeface="Arial"/>
                <a:cs typeface="Arial"/>
              </a:rPr>
              <a:t>neden</a:t>
            </a:r>
            <a:r>
              <a:rPr dirty="0" sz="2200" spc="-185">
                <a:latin typeface="Arial"/>
                <a:cs typeface="Arial"/>
              </a:rPr>
              <a:t> </a:t>
            </a:r>
            <a:r>
              <a:rPr dirty="0" sz="2200" spc="-60">
                <a:latin typeface="Arial"/>
                <a:cs typeface="Arial"/>
              </a:rPr>
              <a:t>oluyordu.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0943"/>
            <a:ext cx="9144000" cy="4509135"/>
            <a:chOff x="0" y="490943"/>
            <a:chExt cx="9144000" cy="4509135"/>
          </a:xfrm>
        </p:grpSpPr>
        <p:sp>
          <p:nvSpPr>
            <p:cNvPr id="3" name="object 3"/>
            <p:cNvSpPr/>
            <p:nvPr/>
          </p:nvSpPr>
          <p:spPr>
            <a:xfrm>
              <a:off x="107505" y="555524"/>
              <a:ext cx="4796712" cy="44439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51951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 h="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246" y="640740"/>
            <a:ext cx="3938904" cy="368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9050">
              <a:lnSpc>
                <a:spcPct val="100000"/>
              </a:lnSpc>
              <a:spcBef>
                <a:spcPts val="100"/>
              </a:spcBef>
              <a:buSzPct val="83333"/>
              <a:buChar char="•"/>
              <a:tabLst>
                <a:tab pos="354330" algn="l"/>
                <a:tab pos="3042920" algn="l"/>
              </a:tabLst>
            </a:pPr>
            <a:r>
              <a:rPr dirty="0" sz="2400" spc="-150">
                <a:latin typeface="Arial"/>
                <a:cs typeface="Arial"/>
              </a:rPr>
              <a:t>Bugün </a:t>
            </a:r>
            <a:r>
              <a:rPr dirty="0" sz="2400" spc="-95">
                <a:latin typeface="Arial"/>
                <a:cs typeface="Arial"/>
              </a:rPr>
              <a:t>gelinen </a:t>
            </a:r>
            <a:r>
              <a:rPr dirty="0" sz="2400" spc="-85">
                <a:latin typeface="Arial"/>
                <a:cs typeface="Arial"/>
              </a:rPr>
              <a:t>noktada;  </a:t>
            </a:r>
            <a:r>
              <a:rPr dirty="0" sz="2400" spc="-40">
                <a:latin typeface="Arial"/>
                <a:cs typeface="Arial"/>
              </a:rPr>
              <a:t>fizibilite </a:t>
            </a:r>
            <a:r>
              <a:rPr dirty="0" sz="2400" spc="-114">
                <a:latin typeface="Arial"/>
                <a:cs typeface="Arial"/>
              </a:rPr>
              <a:t>çalışmalarından, </a:t>
            </a:r>
            <a:r>
              <a:rPr dirty="0" sz="2400" spc="-60">
                <a:latin typeface="Arial"/>
                <a:cs typeface="Arial"/>
              </a:rPr>
              <a:t>proje  </a:t>
            </a:r>
            <a:r>
              <a:rPr dirty="0" sz="2400" spc="-150">
                <a:latin typeface="Arial"/>
                <a:cs typeface="Arial"/>
              </a:rPr>
              <a:t>y</a:t>
            </a:r>
            <a:r>
              <a:rPr dirty="0" sz="2400" spc="-95">
                <a:latin typeface="Arial"/>
                <a:cs typeface="Arial"/>
              </a:rPr>
              <a:t>ön</a:t>
            </a:r>
            <a:r>
              <a:rPr dirty="0" sz="2400" spc="-40">
                <a:latin typeface="Arial"/>
                <a:cs typeface="Arial"/>
              </a:rPr>
              <a:t>e</a:t>
            </a:r>
            <a:r>
              <a:rPr dirty="0" sz="2400" spc="65">
                <a:latin typeface="Arial"/>
                <a:cs typeface="Arial"/>
              </a:rPr>
              <a:t>t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110">
                <a:latin typeface="Arial"/>
                <a:cs typeface="Arial"/>
              </a:rPr>
              <a:t>n</a:t>
            </a:r>
            <a:r>
              <a:rPr dirty="0" sz="2400" spc="-114">
                <a:latin typeface="Arial"/>
                <a:cs typeface="Arial"/>
              </a:rPr>
              <a:t>e</a:t>
            </a:r>
            <a:r>
              <a:rPr dirty="0" sz="2400" spc="-70">
                <a:latin typeface="Arial"/>
                <a:cs typeface="Arial"/>
              </a:rPr>
              <a:t>,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70">
                <a:latin typeface="Arial"/>
                <a:cs typeface="Arial"/>
              </a:rPr>
              <a:t>ş</a:t>
            </a:r>
            <a:r>
              <a:rPr dirty="0" sz="2400" spc="-130">
                <a:latin typeface="Arial"/>
                <a:cs typeface="Arial"/>
              </a:rPr>
              <a:t>a</a:t>
            </a:r>
            <a:r>
              <a:rPr dirty="0" sz="2400" spc="-155">
                <a:latin typeface="Arial"/>
                <a:cs typeface="Arial"/>
              </a:rPr>
              <a:t>n</a:t>
            </a:r>
            <a:r>
              <a:rPr dirty="0" sz="2400" spc="135">
                <a:latin typeface="Arial"/>
                <a:cs typeface="Arial"/>
              </a:rPr>
              <a:t>t</a:t>
            </a:r>
            <a:r>
              <a:rPr dirty="0" sz="2400" spc="-30">
                <a:latin typeface="Arial"/>
                <a:cs typeface="Arial"/>
              </a:rPr>
              <a:t>i</a:t>
            </a:r>
            <a:r>
              <a:rPr dirty="0" sz="2400" spc="-105">
                <a:latin typeface="Arial"/>
                <a:cs typeface="Arial"/>
              </a:rPr>
              <a:t>y</a:t>
            </a:r>
            <a:r>
              <a:rPr dirty="0" sz="2400" spc="-95">
                <a:latin typeface="Arial"/>
                <a:cs typeface="Arial"/>
              </a:rPr>
              <a:t>e  </a:t>
            </a:r>
            <a:r>
              <a:rPr dirty="0" sz="2400" spc="-105">
                <a:latin typeface="Arial"/>
                <a:cs typeface="Arial"/>
              </a:rPr>
              <a:t>uygulamalarından, </a:t>
            </a:r>
            <a:r>
              <a:rPr dirty="0" sz="2400" spc="-85">
                <a:latin typeface="Arial"/>
                <a:cs typeface="Arial"/>
              </a:rPr>
              <a:t>kullanım </a:t>
            </a:r>
            <a:r>
              <a:rPr dirty="0" sz="2400" spc="-140">
                <a:latin typeface="Arial"/>
                <a:cs typeface="Arial"/>
              </a:rPr>
              <a:t>ve  </a:t>
            </a:r>
            <a:r>
              <a:rPr dirty="0" sz="2400" spc="-110">
                <a:latin typeface="Arial"/>
                <a:cs typeface="Arial"/>
              </a:rPr>
              <a:t>yok </a:t>
            </a:r>
            <a:r>
              <a:rPr dirty="0" sz="2400" spc="-70">
                <a:latin typeface="Arial"/>
                <a:cs typeface="Arial"/>
              </a:rPr>
              <a:t>edilme </a:t>
            </a:r>
            <a:r>
              <a:rPr dirty="0" sz="2400" spc="-95">
                <a:latin typeface="Arial"/>
                <a:cs typeface="Arial"/>
              </a:rPr>
              <a:t>süreçlerine </a:t>
            </a:r>
            <a:r>
              <a:rPr dirty="0" sz="2400" spc="-125">
                <a:latin typeface="Arial"/>
                <a:cs typeface="Arial"/>
              </a:rPr>
              <a:t>kadar  </a:t>
            </a:r>
            <a:r>
              <a:rPr dirty="0" sz="2400" spc="-35">
                <a:latin typeface="Arial"/>
                <a:cs typeface="Arial"/>
              </a:rPr>
              <a:t>tüm </a:t>
            </a:r>
            <a:r>
              <a:rPr dirty="0" sz="2400" spc="-135">
                <a:latin typeface="Arial"/>
                <a:cs typeface="Arial"/>
              </a:rPr>
              <a:t>yapı </a:t>
            </a:r>
            <a:r>
              <a:rPr dirty="0" sz="2400" spc="-180">
                <a:latin typeface="Arial"/>
                <a:cs typeface="Arial"/>
              </a:rPr>
              <a:t>yaşam </a:t>
            </a:r>
            <a:r>
              <a:rPr dirty="0" sz="2400" spc="-110">
                <a:latin typeface="Arial"/>
                <a:cs typeface="Arial"/>
              </a:rPr>
              <a:t>evresinde  </a:t>
            </a:r>
            <a:r>
              <a:rPr dirty="0" sz="2400" spc="-95">
                <a:latin typeface="Arial"/>
                <a:cs typeface="Arial"/>
              </a:rPr>
              <a:t>sektördeki </a:t>
            </a:r>
            <a:r>
              <a:rPr dirty="0" sz="2400" spc="-50">
                <a:latin typeface="Arial"/>
                <a:cs typeface="Arial"/>
              </a:rPr>
              <a:t>disiplinlerin </a:t>
            </a:r>
            <a:r>
              <a:rPr dirty="0" sz="2400" spc="-100">
                <a:latin typeface="Arial"/>
                <a:cs typeface="Arial"/>
              </a:rPr>
              <a:t>tamamı  </a:t>
            </a:r>
            <a:r>
              <a:rPr dirty="0" sz="2400" spc="-190">
                <a:latin typeface="Arial"/>
                <a:cs typeface="Arial"/>
              </a:rPr>
              <a:t>Sanal </a:t>
            </a:r>
            <a:r>
              <a:rPr dirty="0" sz="2400" spc="-120">
                <a:latin typeface="Arial"/>
                <a:cs typeface="Arial"/>
              </a:rPr>
              <a:t>Gerçeklik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55">
                <a:latin typeface="Arial"/>
                <a:cs typeface="Arial"/>
              </a:rPr>
              <a:t>Arttırılmış  </a:t>
            </a:r>
            <a:r>
              <a:rPr dirty="0" sz="2400" spc="-120">
                <a:latin typeface="Arial"/>
                <a:cs typeface="Arial"/>
              </a:rPr>
              <a:t>Gerçeklik </a:t>
            </a:r>
            <a:r>
              <a:rPr dirty="0" sz="2400" spc="-70">
                <a:latin typeface="Arial"/>
                <a:cs typeface="Arial"/>
              </a:rPr>
              <a:t>gibi </a:t>
            </a:r>
            <a:r>
              <a:rPr dirty="0" sz="2400" spc="-55">
                <a:latin typeface="Arial"/>
                <a:cs typeface="Arial"/>
              </a:rPr>
              <a:t>teknolojiler </a:t>
            </a:r>
            <a:r>
              <a:rPr dirty="0" sz="2400" spc="-140">
                <a:latin typeface="Arial"/>
                <a:cs typeface="Arial"/>
              </a:rPr>
              <a:t>başta  </a:t>
            </a:r>
            <a:r>
              <a:rPr dirty="0" sz="2400" spc="-90">
                <a:latin typeface="Arial"/>
                <a:cs typeface="Arial"/>
              </a:rPr>
              <a:t>olmak </a:t>
            </a:r>
            <a:r>
              <a:rPr dirty="0" sz="2400" spc="-135">
                <a:latin typeface="Arial"/>
                <a:cs typeface="Arial"/>
              </a:rPr>
              <a:t>üzere </a:t>
            </a:r>
            <a:r>
              <a:rPr dirty="0" sz="2400" spc="-60">
                <a:latin typeface="Arial"/>
                <a:cs typeface="Arial"/>
              </a:rPr>
              <a:t>çeşitli </a:t>
            </a:r>
            <a:r>
              <a:rPr dirty="0" sz="2400" spc="-325">
                <a:latin typeface="Arial"/>
                <a:cs typeface="Arial"/>
              </a:rPr>
              <a:t>BT </a:t>
            </a:r>
            <a:r>
              <a:rPr dirty="0" sz="2400" spc="-40">
                <a:latin typeface="Arial"/>
                <a:cs typeface="Arial"/>
              </a:rPr>
              <a:t>ile</a:t>
            </a:r>
            <a:r>
              <a:rPr dirty="0" sz="2400" spc="-28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farklı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3666" y="4298340"/>
            <a:ext cx="2101215" cy="67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0">
                <a:latin typeface="Arial"/>
                <a:cs typeface="Arial"/>
              </a:rPr>
              <a:t>desteklenmekte-</a:t>
            </a:r>
            <a:endParaRPr sz="2400">
              <a:latin typeface="Arial"/>
              <a:cs typeface="Arial"/>
            </a:endParaRPr>
          </a:p>
          <a:p>
            <a:pPr algn="r" marR="298450">
              <a:lnSpc>
                <a:spcPct val="100000"/>
              </a:lnSpc>
              <a:spcBef>
                <a:spcPts val="1040"/>
              </a:spcBef>
            </a:pPr>
            <a:r>
              <a:rPr dirty="0" sz="1000" spc="-50">
                <a:latin typeface="Arial"/>
                <a:cs typeface="Arial"/>
              </a:rPr>
              <a:t>4</a:t>
            </a:r>
            <a:r>
              <a:rPr dirty="0" sz="1000" spc="5">
                <a:latin typeface="Arial"/>
                <a:cs typeface="Arial"/>
              </a:rPr>
              <a:t>2</a:t>
            </a:r>
            <a:r>
              <a:rPr dirty="0" sz="1000">
                <a:latin typeface="Arial"/>
                <a:cs typeface="Arial"/>
              </a:rPr>
              <a:t>/</a:t>
            </a:r>
            <a:r>
              <a:rPr dirty="0" sz="1000" spc="-50">
                <a:latin typeface="Arial"/>
                <a:cs typeface="Arial"/>
              </a:rPr>
              <a:t>77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47246" y="4298340"/>
            <a:ext cx="121158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270">
                <a:latin typeface="Arial"/>
                <a:cs typeface="Arial"/>
              </a:rPr>
              <a:t>ş</a:t>
            </a:r>
            <a:r>
              <a:rPr dirty="0" sz="2400" spc="-150">
                <a:latin typeface="Arial"/>
                <a:cs typeface="Arial"/>
              </a:rPr>
              <a:t>e</a:t>
            </a:r>
            <a:r>
              <a:rPr dirty="0" sz="2400" spc="-110">
                <a:latin typeface="Arial"/>
                <a:cs typeface="Arial"/>
              </a:rPr>
              <a:t>k</a:t>
            </a:r>
            <a:r>
              <a:rPr dirty="0" sz="2400" spc="-25">
                <a:latin typeface="Arial"/>
                <a:cs typeface="Arial"/>
              </a:rPr>
              <a:t>ille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70">
                <a:latin typeface="Arial"/>
                <a:cs typeface="Arial"/>
              </a:rPr>
              <a:t>d</a:t>
            </a:r>
            <a:r>
              <a:rPr dirty="0" sz="2400" spc="-95">
                <a:latin typeface="Arial"/>
                <a:cs typeface="Arial"/>
              </a:rPr>
              <a:t>e  </a:t>
            </a:r>
            <a:r>
              <a:rPr dirty="0" sz="2400" spc="-65">
                <a:latin typeface="Arial"/>
                <a:cs typeface="Arial"/>
              </a:rPr>
              <a:t>dirler.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214282" y="571491"/>
            <a:ext cx="8001050" cy="4290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43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642912" y="571487"/>
            <a:ext cx="7820035" cy="4193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43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2912" y="571487"/>
            <a:ext cx="7858759" cy="4215130"/>
            <a:chOff x="642912" y="571487"/>
            <a:chExt cx="7858759" cy="4215130"/>
          </a:xfrm>
        </p:grpSpPr>
        <p:sp>
          <p:nvSpPr>
            <p:cNvPr id="4" name="object 4"/>
            <p:cNvSpPr/>
            <p:nvPr/>
          </p:nvSpPr>
          <p:spPr>
            <a:xfrm>
              <a:off x="642912" y="571487"/>
              <a:ext cx="7820035" cy="41937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2912" y="1500177"/>
              <a:ext cx="7858173" cy="32861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43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642912" y="571489"/>
            <a:ext cx="7840243" cy="4214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43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71406" y="571487"/>
            <a:ext cx="6418707" cy="455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51002" y="945692"/>
            <a:ext cx="2234565" cy="3133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620" indent="-635">
              <a:lnSpc>
                <a:spcPct val="100000"/>
              </a:lnSpc>
              <a:spcBef>
                <a:spcPts val="95"/>
              </a:spcBef>
              <a:tabLst>
                <a:tab pos="698500" algn="l"/>
                <a:tab pos="1367790" algn="l"/>
              </a:tabLst>
            </a:pPr>
            <a:r>
              <a:rPr dirty="0" sz="2000" spc="-254">
                <a:latin typeface="Arial"/>
                <a:cs typeface="Arial"/>
              </a:rPr>
              <a:t>B</a:t>
            </a:r>
            <a:r>
              <a:rPr dirty="0" sz="2000" spc="-20">
                <a:latin typeface="Arial"/>
                <a:cs typeface="Arial"/>
              </a:rPr>
              <a:t>i</a:t>
            </a:r>
            <a:r>
              <a:rPr dirty="0" sz="2000" spc="-40">
                <a:latin typeface="Arial"/>
                <a:cs typeface="Arial"/>
              </a:rPr>
              <a:t>n</a:t>
            </a:r>
            <a:r>
              <a:rPr dirty="0" sz="2000" spc="-16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254">
                <a:latin typeface="Arial"/>
                <a:cs typeface="Arial"/>
              </a:rPr>
              <a:t>B</a:t>
            </a:r>
            <a:r>
              <a:rPr dirty="0" sz="2000" spc="5">
                <a:latin typeface="Arial"/>
                <a:cs typeface="Arial"/>
              </a:rPr>
              <a:t>i</a:t>
            </a:r>
            <a:r>
              <a:rPr dirty="0" sz="2000" spc="-50">
                <a:latin typeface="Arial"/>
                <a:cs typeface="Arial"/>
              </a:rPr>
              <a:t>l</a:t>
            </a:r>
            <a:r>
              <a:rPr dirty="0" sz="2000" spc="-114">
                <a:latin typeface="Arial"/>
                <a:cs typeface="Arial"/>
              </a:rPr>
              <a:t>g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15">
                <a:latin typeface="Arial"/>
                <a:cs typeface="Arial"/>
              </a:rPr>
              <a:t>M</a:t>
            </a:r>
            <a:r>
              <a:rPr dirty="0" sz="2000" spc="-60">
                <a:latin typeface="Arial"/>
                <a:cs typeface="Arial"/>
              </a:rPr>
              <a:t>o</a:t>
            </a:r>
            <a:r>
              <a:rPr dirty="0" sz="2000" spc="-65">
                <a:latin typeface="Arial"/>
                <a:cs typeface="Arial"/>
              </a:rPr>
              <a:t>d</a:t>
            </a:r>
            <a:r>
              <a:rPr dirty="0" sz="2000" spc="-120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ll</a:t>
            </a:r>
            <a:r>
              <a:rPr dirty="0" sz="2000" spc="-80">
                <a:latin typeface="Arial"/>
                <a:cs typeface="Arial"/>
              </a:rPr>
              <a:t>e  </a:t>
            </a:r>
            <a:r>
              <a:rPr dirty="0" sz="2000" spc="-85">
                <a:latin typeface="Arial"/>
                <a:cs typeface="Arial"/>
              </a:rPr>
              <a:t>(BIM) </a:t>
            </a:r>
            <a:r>
              <a:rPr dirty="0" sz="2000" spc="-35">
                <a:latin typeface="Arial"/>
                <a:cs typeface="Arial"/>
              </a:rPr>
              <a:t>ile;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algn="just" marL="15240" marR="8890" indent="15875">
              <a:lnSpc>
                <a:spcPct val="100000"/>
              </a:lnSpc>
              <a:spcBef>
                <a:spcPts val="5"/>
              </a:spcBef>
              <a:buChar char="•"/>
              <a:tabLst>
                <a:tab pos="525145" algn="l"/>
              </a:tabLst>
            </a:pPr>
            <a:r>
              <a:rPr dirty="0" sz="2000" spc="-114">
                <a:latin typeface="Arial"/>
                <a:cs typeface="Arial"/>
              </a:rPr>
              <a:t>Tümleşik </a:t>
            </a:r>
            <a:r>
              <a:rPr dirty="0" sz="2000" spc="-100">
                <a:latin typeface="Arial"/>
                <a:cs typeface="Arial"/>
              </a:rPr>
              <a:t>Veri  </a:t>
            </a:r>
            <a:r>
              <a:rPr dirty="0" sz="2000" spc="-40">
                <a:latin typeface="Arial"/>
                <a:cs typeface="Arial"/>
              </a:rPr>
              <a:t>Modeli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ve</a:t>
            </a:r>
            <a:endParaRPr sz="2000">
              <a:latin typeface="Arial"/>
              <a:cs typeface="Arial"/>
            </a:endParaRPr>
          </a:p>
          <a:p>
            <a:pPr algn="just" marL="12700" marR="5080" indent="18415">
              <a:lnSpc>
                <a:spcPct val="101099"/>
              </a:lnSpc>
              <a:spcBef>
                <a:spcPts val="340"/>
              </a:spcBef>
              <a:buChar char="•"/>
              <a:tabLst>
                <a:tab pos="285750" algn="l"/>
                <a:tab pos="1677670" algn="l"/>
              </a:tabLst>
            </a:pPr>
            <a:r>
              <a:rPr dirty="0" sz="2000" spc="-160">
                <a:latin typeface="Arial"/>
                <a:cs typeface="Arial"/>
              </a:rPr>
              <a:t>Bu </a:t>
            </a:r>
            <a:r>
              <a:rPr dirty="0" sz="2000" spc="-55">
                <a:latin typeface="Arial"/>
                <a:cs typeface="Arial"/>
              </a:rPr>
              <a:t>modelin </a:t>
            </a:r>
            <a:r>
              <a:rPr dirty="0" sz="2000" spc="-45">
                <a:latin typeface="Arial"/>
                <a:cs typeface="Arial"/>
              </a:rPr>
              <a:t>tüm  </a:t>
            </a:r>
            <a:r>
              <a:rPr dirty="0" sz="2000" spc="-105">
                <a:latin typeface="Arial"/>
                <a:cs typeface="Arial"/>
              </a:rPr>
              <a:t>paydaşlar </a:t>
            </a:r>
            <a:r>
              <a:rPr dirty="0" sz="2000" spc="-114">
                <a:latin typeface="Arial"/>
                <a:cs typeface="Arial"/>
              </a:rPr>
              <a:t>arasında  </a:t>
            </a:r>
            <a:r>
              <a:rPr dirty="0" sz="2000" spc="-70">
                <a:latin typeface="Arial"/>
                <a:cs typeface="Arial"/>
              </a:rPr>
              <a:t>bina </a:t>
            </a:r>
            <a:r>
              <a:rPr dirty="0" sz="2000" spc="-145">
                <a:latin typeface="Arial"/>
                <a:cs typeface="Arial"/>
              </a:rPr>
              <a:t>yaşam </a:t>
            </a:r>
            <a:r>
              <a:rPr dirty="0" sz="2000" spc="-105">
                <a:latin typeface="Arial"/>
                <a:cs typeface="Arial"/>
              </a:rPr>
              <a:t>döngüsü  </a:t>
            </a:r>
            <a:r>
              <a:rPr dirty="0" sz="2000" spc="-65">
                <a:latin typeface="Arial"/>
                <a:cs typeface="Arial"/>
              </a:rPr>
              <a:t>b</a:t>
            </a:r>
            <a:r>
              <a:rPr dirty="0" sz="2000" spc="-80">
                <a:latin typeface="Arial"/>
                <a:cs typeface="Arial"/>
              </a:rPr>
              <a:t>o</a:t>
            </a:r>
            <a:r>
              <a:rPr dirty="0" sz="2000" spc="-75">
                <a:latin typeface="Arial"/>
                <a:cs typeface="Arial"/>
              </a:rPr>
              <a:t>yun</a:t>
            </a:r>
            <a:r>
              <a:rPr dirty="0" sz="2000" spc="-175">
                <a:latin typeface="Arial"/>
                <a:cs typeface="Arial"/>
              </a:rPr>
              <a:t>c</a:t>
            </a:r>
            <a:r>
              <a:rPr dirty="0" sz="2000" spc="-16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60">
                <a:latin typeface="Arial"/>
                <a:cs typeface="Arial"/>
              </a:rPr>
              <a:t>o</a:t>
            </a:r>
            <a:r>
              <a:rPr dirty="0" sz="2000" spc="65">
                <a:latin typeface="Arial"/>
                <a:cs typeface="Arial"/>
              </a:rPr>
              <a:t>r</a:t>
            </a:r>
            <a:r>
              <a:rPr dirty="0" sz="2000" spc="30">
                <a:latin typeface="Arial"/>
                <a:cs typeface="Arial"/>
              </a:rPr>
              <a:t>t</a:t>
            </a:r>
            <a:r>
              <a:rPr dirty="0" sz="2000" spc="-155">
                <a:latin typeface="Arial"/>
                <a:cs typeface="Arial"/>
              </a:rPr>
              <a:t>a</a:t>
            </a:r>
            <a:r>
              <a:rPr dirty="0" sz="2000" spc="-65">
                <a:latin typeface="Arial"/>
                <a:cs typeface="Arial"/>
              </a:rPr>
              <a:t>k  </a:t>
            </a:r>
            <a:r>
              <a:rPr dirty="0" sz="2000" spc="-75">
                <a:latin typeface="Arial"/>
                <a:cs typeface="Arial"/>
              </a:rPr>
              <a:t>kullanımı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43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785787" y="571489"/>
            <a:ext cx="7677619" cy="4214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43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1570316" y="571487"/>
            <a:ext cx="6144958" cy="4572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43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40" y="40589"/>
            <a:ext cx="9213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5"/>
              <a:t>G</a:t>
            </a:r>
            <a:r>
              <a:rPr dirty="0" spc="-45"/>
              <a:t>İ</a:t>
            </a:r>
            <a:r>
              <a:rPr dirty="0" spc="-395"/>
              <a:t>R</a:t>
            </a:r>
            <a:r>
              <a:rPr dirty="0" spc="-160"/>
              <a:t>İ</a:t>
            </a:r>
            <a:r>
              <a:rPr dirty="0" spc="-625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724369"/>
            <a:ext cx="8832850" cy="16941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4965" marR="5080" indent="-342900">
              <a:lnSpc>
                <a:spcPct val="113999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dirty="0" sz="2400" spc="-160">
                <a:solidFill>
                  <a:srgbClr val="C00000"/>
                </a:solidFill>
                <a:latin typeface="Arial"/>
                <a:cs typeface="Arial"/>
              </a:rPr>
              <a:t>Zaman</a:t>
            </a:r>
            <a:r>
              <a:rPr dirty="0" sz="2400" spc="-160">
                <a:latin typeface="Arial"/>
                <a:cs typeface="Arial"/>
              </a:rPr>
              <a:t>, </a:t>
            </a:r>
            <a:r>
              <a:rPr dirty="0" sz="2400" spc="-120">
                <a:solidFill>
                  <a:srgbClr val="C00000"/>
                </a:solidFill>
                <a:latin typeface="Arial"/>
                <a:cs typeface="Arial"/>
              </a:rPr>
              <a:t>mekân</a:t>
            </a:r>
            <a:r>
              <a:rPr dirty="0" sz="2400" spc="-120">
                <a:latin typeface="Arial"/>
                <a:cs typeface="Arial"/>
              </a:rPr>
              <a:t>, </a:t>
            </a:r>
            <a:r>
              <a:rPr dirty="0" sz="2400" spc="-150">
                <a:solidFill>
                  <a:srgbClr val="C00000"/>
                </a:solidFill>
                <a:latin typeface="Arial"/>
                <a:cs typeface="Arial"/>
              </a:rPr>
              <a:t>doğa </a:t>
            </a:r>
            <a:r>
              <a:rPr dirty="0" sz="2400" spc="-95">
                <a:solidFill>
                  <a:srgbClr val="C00000"/>
                </a:solidFill>
                <a:latin typeface="Arial"/>
                <a:cs typeface="Arial"/>
              </a:rPr>
              <a:t>koşulları</a:t>
            </a:r>
            <a:r>
              <a:rPr dirty="0" sz="2400" spc="-95">
                <a:latin typeface="Arial"/>
                <a:cs typeface="Arial"/>
              </a:rPr>
              <a:t>, </a:t>
            </a:r>
            <a:r>
              <a:rPr dirty="0" sz="2400" spc="-60">
                <a:solidFill>
                  <a:srgbClr val="C00000"/>
                </a:solidFill>
                <a:latin typeface="Arial"/>
                <a:cs typeface="Arial"/>
              </a:rPr>
              <a:t>maliyet</a:t>
            </a:r>
            <a:r>
              <a:rPr dirty="0" sz="2400" spc="-60">
                <a:latin typeface="Arial"/>
                <a:cs typeface="Arial"/>
              </a:rPr>
              <a:t>, </a:t>
            </a:r>
            <a:r>
              <a:rPr dirty="0" sz="2400" spc="-125">
                <a:solidFill>
                  <a:srgbClr val="C00000"/>
                </a:solidFill>
                <a:latin typeface="Arial"/>
                <a:cs typeface="Arial"/>
              </a:rPr>
              <a:t>malzeme</a:t>
            </a:r>
            <a:r>
              <a:rPr dirty="0" sz="2400" spc="-125">
                <a:latin typeface="Arial"/>
                <a:cs typeface="Arial"/>
              </a:rPr>
              <a:t>, </a:t>
            </a:r>
            <a:r>
              <a:rPr dirty="0" sz="2400" spc="-120">
                <a:solidFill>
                  <a:srgbClr val="C00000"/>
                </a:solidFill>
                <a:latin typeface="Arial"/>
                <a:cs typeface="Arial"/>
              </a:rPr>
              <a:t>insan </a:t>
            </a:r>
            <a:r>
              <a:rPr dirty="0" sz="2400" spc="-75">
                <a:latin typeface="Arial"/>
                <a:cs typeface="Arial"/>
              </a:rPr>
              <a:t>gibi </a:t>
            </a:r>
            <a:r>
              <a:rPr dirty="0" sz="2400" spc="-85">
                <a:latin typeface="Arial"/>
                <a:cs typeface="Arial"/>
              </a:rPr>
              <a:t>birçok  </a:t>
            </a:r>
            <a:r>
              <a:rPr dirty="0" sz="2400" spc="-70">
                <a:latin typeface="Arial"/>
                <a:cs typeface="Arial"/>
              </a:rPr>
              <a:t>faktörün </a:t>
            </a:r>
            <a:r>
              <a:rPr dirty="0" sz="2400" spc="-35">
                <a:latin typeface="Arial"/>
                <a:cs typeface="Arial"/>
              </a:rPr>
              <a:t>etki </a:t>
            </a:r>
            <a:r>
              <a:rPr dirty="0" sz="2400" spc="-20">
                <a:latin typeface="Arial"/>
                <a:cs typeface="Arial"/>
              </a:rPr>
              <a:t>ettiği </a:t>
            </a:r>
            <a:r>
              <a:rPr dirty="0" sz="2400" spc="-100">
                <a:latin typeface="Arial"/>
                <a:cs typeface="Arial"/>
              </a:rPr>
              <a:t>inşaat </a:t>
            </a:r>
            <a:r>
              <a:rPr dirty="0" sz="2400" spc="-70">
                <a:latin typeface="Arial"/>
                <a:cs typeface="Arial"/>
              </a:rPr>
              <a:t>işlerinde,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50">
                <a:latin typeface="Arial"/>
                <a:cs typeface="Arial"/>
              </a:rPr>
              <a:t>faktörlerin </a:t>
            </a:r>
            <a:r>
              <a:rPr dirty="0" sz="2400" spc="-35">
                <a:latin typeface="Arial"/>
                <a:cs typeface="Arial"/>
              </a:rPr>
              <a:t>birbirleriyle  </a:t>
            </a:r>
            <a:r>
              <a:rPr dirty="0" sz="2400" spc="-50">
                <a:latin typeface="Arial"/>
                <a:cs typeface="Arial"/>
              </a:rPr>
              <a:t>etkileşimleri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65">
                <a:latin typeface="Arial"/>
                <a:cs typeface="Arial"/>
              </a:rPr>
              <a:t>etkileşim </a:t>
            </a:r>
            <a:r>
              <a:rPr dirty="0" sz="2400" spc="-125">
                <a:latin typeface="Arial"/>
                <a:cs typeface="Arial"/>
              </a:rPr>
              <a:t>sonucunda </a:t>
            </a:r>
            <a:r>
              <a:rPr dirty="0" sz="2400" spc="-80">
                <a:latin typeface="Arial"/>
                <a:cs typeface="Arial"/>
              </a:rPr>
              <a:t>işin </a:t>
            </a:r>
            <a:r>
              <a:rPr dirty="0" sz="2400" spc="-100">
                <a:latin typeface="Arial"/>
                <a:cs typeface="Arial"/>
              </a:rPr>
              <a:t>gidişatına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30">
                <a:latin typeface="Arial"/>
                <a:cs typeface="Arial"/>
              </a:rPr>
              <a:t>sonucuna  </a:t>
            </a:r>
            <a:r>
              <a:rPr dirty="0" sz="2400" spc="-80">
                <a:latin typeface="Arial"/>
                <a:cs typeface="Arial"/>
              </a:rPr>
              <a:t>olan </a:t>
            </a:r>
            <a:r>
              <a:rPr dirty="0" sz="2400" spc="-35">
                <a:latin typeface="Arial"/>
                <a:cs typeface="Arial"/>
              </a:rPr>
              <a:t>etkileri </a:t>
            </a:r>
            <a:r>
              <a:rPr dirty="0" sz="2400" spc="-130">
                <a:latin typeface="Arial"/>
                <a:cs typeface="Arial"/>
              </a:rPr>
              <a:t>çok</a:t>
            </a:r>
            <a:r>
              <a:rPr dirty="0" sz="2400" spc="-245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önemlidir.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55786" y="2571394"/>
            <a:ext cx="4847221" cy="2422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1428724" y="571487"/>
            <a:ext cx="6429425" cy="4488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43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1357287" y="590562"/>
            <a:ext cx="6239954" cy="4552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43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1500162" y="571483"/>
            <a:ext cx="6143663" cy="4361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43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06" y="617922"/>
            <a:ext cx="9072880" cy="4454525"/>
            <a:chOff x="71406" y="617922"/>
            <a:chExt cx="9072880" cy="4454525"/>
          </a:xfrm>
        </p:grpSpPr>
        <p:sp>
          <p:nvSpPr>
            <p:cNvPr id="3" name="object 3"/>
            <p:cNvSpPr/>
            <p:nvPr/>
          </p:nvSpPr>
          <p:spPr>
            <a:xfrm>
              <a:off x="6584137" y="928677"/>
              <a:ext cx="2559862" cy="38576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1406" y="617922"/>
              <a:ext cx="6598748" cy="44541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0" y="51951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43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1359446" y="571487"/>
            <a:ext cx="6632397" cy="4478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43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1571612" y="575576"/>
            <a:ext cx="6085116" cy="4527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43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1571599" y="571487"/>
            <a:ext cx="6286550" cy="4443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43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1357287" y="564430"/>
            <a:ext cx="6643725" cy="4415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43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1438846" y="579741"/>
            <a:ext cx="6523189" cy="4497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43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539559" y="2502623"/>
            <a:ext cx="7596992" cy="2483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345" y="611123"/>
            <a:ext cx="8983980" cy="180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0014">
              <a:lnSpc>
                <a:spcPts val="2625"/>
              </a:lnSpc>
              <a:spcBef>
                <a:spcPts val="100"/>
              </a:spcBef>
            </a:pPr>
            <a:r>
              <a:rPr dirty="0" sz="2400" spc="-145" b="1">
                <a:solidFill>
                  <a:srgbClr val="C00000"/>
                </a:solidFill>
                <a:latin typeface="Arial"/>
                <a:cs typeface="Arial"/>
              </a:rPr>
              <a:t>Projelendirme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algn="just" marL="368300" indent="-334010">
              <a:lnSpc>
                <a:spcPts val="2625"/>
              </a:lnSpc>
              <a:buChar char="•"/>
              <a:tabLst>
                <a:tab pos="368935" algn="l"/>
              </a:tabLst>
            </a:pPr>
            <a:r>
              <a:rPr dirty="0" sz="2400" spc="-180">
                <a:latin typeface="Arial"/>
                <a:cs typeface="Arial"/>
              </a:rPr>
              <a:t>Ön </a:t>
            </a:r>
            <a:r>
              <a:rPr dirty="0" sz="2400" spc="-100">
                <a:latin typeface="Arial"/>
                <a:cs typeface="Arial"/>
              </a:rPr>
              <a:t>tasarım </a:t>
            </a:r>
            <a:r>
              <a:rPr dirty="0" sz="2400" spc="-110">
                <a:latin typeface="Arial"/>
                <a:cs typeface="Arial"/>
              </a:rPr>
              <a:t>evresinde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50">
                <a:latin typeface="Arial"/>
                <a:cs typeface="Arial"/>
              </a:rPr>
              <a:t>bilgi teknolojileri </a:t>
            </a:r>
            <a:r>
              <a:rPr dirty="0" sz="2400" spc="-130">
                <a:latin typeface="Arial"/>
                <a:cs typeface="Arial"/>
              </a:rPr>
              <a:t>görsel </a:t>
            </a:r>
            <a:r>
              <a:rPr dirty="0" sz="2400" spc="-120">
                <a:latin typeface="Arial"/>
                <a:cs typeface="Arial"/>
              </a:rPr>
              <a:t>aracıyla,</a:t>
            </a:r>
            <a:r>
              <a:rPr dirty="0" sz="2400" spc="-24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internet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75">
                <a:latin typeface="Arial"/>
                <a:cs typeface="Arial"/>
              </a:rPr>
              <a:t>ortamında </a:t>
            </a:r>
            <a:r>
              <a:rPr dirty="0" sz="2400" spc="-40">
                <a:latin typeface="Arial"/>
                <a:cs typeface="Arial"/>
              </a:rPr>
              <a:t>iletişim</a:t>
            </a:r>
            <a:r>
              <a:rPr dirty="0" sz="2400" spc="58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kurularak </a:t>
            </a:r>
            <a:r>
              <a:rPr dirty="0" sz="2400" spc="-95">
                <a:latin typeface="Arial"/>
                <a:cs typeface="Arial"/>
              </a:rPr>
              <a:t>müşterek </a:t>
            </a:r>
            <a:r>
              <a:rPr dirty="0" sz="2400" spc="-105">
                <a:latin typeface="Arial"/>
                <a:cs typeface="Arial"/>
              </a:rPr>
              <a:t>tasarım  </a:t>
            </a:r>
            <a:r>
              <a:rPr dirty="0" sz="2400" spc="-35">
                <a:latin typeface="Arial"/>
                <a:cs typeface="Arial"/>
              </a:rPr>
              <a:t>kriterleri  </a:t>
            </a:r>
            <a:r>
              <a:rPr dirty="0" sz="2400" spc="-65">
                <a:latin typeface="Arial"/>
                <a:cs typeface="Arial"/>
              </a:rPr>
              <a:t>belirlenebilmekte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170">
                <a:latin typeface="Arial"/>
                <a:cs typeface="Arial"/>
              </a:rPr>
              <a:t>sayede </a:t>
            </a:r>
            <a:r>
              <a:rPr dirty="0" sz="2400" spc="-50">
                <a:latin typeface="Arial"/>
                <a:cs typeface="Arial"/>
              </a:rPr>
              <a:t>bilginin </a:t>
            </a:r>
            <a:r>
              <a:rPr dirty="0" sz="2400" spc="-110">
                <a:latin typeface="Arial"/>
                <a:cs typeface="Arial"/>
              </a:rPr>
              <a:t>hızlı </a:t>
            </a:r>
            <a:r>
              <a:rPr dirty="0" sz="2400" spc="-145">
                <a:latin typeface="Arial"/>
                <a:cs typeface="Arial"/>
              </a:rPr>
              <a:t>ve </a:t>
            </a:r>
            <a:r>
              <a:rPr dirty="0" sz="2400" spc="-45">
                <a:latin typeface="Arial"/>
                <a:cs typeface="Arial"/>
              </a:rPr>
              <a:t>etkin </a:t>
            </a:r>
            <a:r>
              <a:rPr dirty="0" sz="2400" spc="-35">
                <a:latin typeface="Arial"/>
                <a:cs typeface="Arial"/>
              </a:rPr>
              <a:t>kullanımı/iletimi </a:t>
            </a:r>
            <a:r>
              <a:rPr dirty="0" sz="2400" spc="-40">
                <a:latin typeface="Arial"/>
                <a:cs typeface="Arial"/>
              </a:rPr>
              <a:t>ile  </a:t>
            </a:r>
            <a:r>
              <a:rPr dirty="0" sz="2400" spc="-50">
                <a:latin typeface="Arial"/>
                <a:cs typeface="Arial"/>
              </a:rPr>
              <a:t>p</a:t>
            </a:r>
            <a:r>
              <a:rPr dirty="0" sz="2400" spc="-70">
                <a:latin typeface="Arial"/>
                <a:cs typeface="Arial"/>
              </a:rPr>
              <a:t>r</a:t>
            </a:r>
            <a:r>
              <a:rPr dirty="0" sz="2400" spc="-35">
                <a:latin typeface="Arial"/>
                <a:cs typeface="Arial"/>
              </a:rPr>
              <a:t>oj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105">
                <a:latin typeface="Arial"/>
                <a:cs typeface="Arial"/>
              </a:rPr>
              <a:t>t</a:t>
            </a:r>
            <a:r>
              <a:rPr dirty="0" sz="2400" spc="-240">
                <a:latin typeface="Arial"/>
                <a:cs typeface="Arial"/>
              </a:rPr>
              <a:t>a</a:t>
            </a:r>
            <a:r>
              <a:rPr dirty="0" sz="2400" spc="-220">
                <a:latin typeface="Arial"/>
                <a:cs typeface="Arial"/>
              </a:rPr>
              <a:t>s</a:t>
            </a:r>
            <a:r>
              <a:rPr dirty="0" sz="2400" spc="-95">
                <a:latin typeface="Arial"/>
                <a:cs typeface="Arial"/>
              </a:rPr>
              <a:t>a</a:t>
            </a:r>
            <a:r>
              <a:rPr dirty="0" sz="2400" spc="-65">
                <a:latin typeface="Arial"/>
                <a:cs typeface="Arial"/>
              </a:rPr>
              <a:t>r</a:t>
            </a:r>
            <a:r>
              <a:rPr dirty="0" sz="2400" spc="-100">
                <a:latin typeface="Arial"/>
                <a:cs typeface="Arial"/>
              </a:rPr>
              <a:t>ımı,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i</a:t>
            </a:r>
            <a:r>
              <a:rPr dirty="0" sz="2400" spc="-175">
                <a:latin typeface="Arial"/>
                <a:cs typeface="Arial"/>
              </a:rPr>
              <a:t>ş</a:t>
            </a:r>
            <a:r>
              <a:rPr dirty="0" sz="2400" spc="-80">
                <a:latin typeface="Arial"/>
                <a:cs typeface="Arial"/>
              </a:rPr>
              <a:t>b</a:t>
            </a:r>
            <a:r>
              <a:rPr dirty="0" sz="2400" spc="20">
                <a:latin typeface="Arial"/>
                <a:cs typeface="Arial"/>
              </a:rPr>
              <a:t>i</a:t>
            </a:r>
            <a:r>
              <a:rPr dirty="0" sz="2400" spc="25">
                <a:latin typeface="Arial"/>
                <a:cs typeface="Arial"/>
              </a:rPr>
              <a:t>r</a:t>
            </a:r>
            <a:r>
              <a:rPr dirty="0" sz="2400" spc="-40">
                <a:latin typeface="Arial"/>
                <a:cs typeface="Arial"/>
              </a:rPr>
              <a:t>li</a:t>
            </a:r>
            <a:r>
              <a:rPr dirty="0" sz="2400" spc="-100">
                <a:latin typeface="Arial"/>
                <a:cs typeface="Arial"/>
              </a:rPr>
              <a:t>ğ</a:t>
            </a:r>
            <a:r>
              <a:rPr dirty="0" sz="2400" spc="15">
                <a:latin typeface="Arial"/>
                <a:cs typeface="Arial"/>
              </a:rPr>
              <a:t>i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190">
                <a:latin typeface="Arial"/>
                <a:cs typeface="Arial"/>
              </a:rPr>
              <a:t>ç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100">
                <a:latin typeface="Arial"/>
                <a:cs typeface="Arial"/>
              </a:rPr>
              <a:t>nde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 spc="-185">
                <a:latin typeface="Arial"/>
                <a:cs typeface="Arial"/>
              </a:rPr>
              <a:t>ü</a:t>
            </a:r>
            <a:r>
              <a:rPr dirty="0" sz="2400" spc="-195">
                <a:latin typeface="Arial"/>
                <a:cs typeface="Arial"/>
              </a:rPr>
              <a:t>ş</a:t>
            </a:r>
            <a:r>
              <a:rPr dirty="0" sz="2400" spc="110">
                <a:latin typeface="Arial"/>
                <a:cs typeface="Arial"/>
              </a:rPr>
              <a:t>t</a:t>
            </a:r>
            <a:r>
              <a:rPr dirty="0" sz="2400" spc="-15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150">
                <a:latin typeface="Arial"/>
                <a:cs typeface="Arial"/>
              </a:rPr>
              <a:t>e</a:t>
            </a:r>
            <a:r>
              <a:rPr dirty="0" sz="2400" spc="-190">
                <a:latin typeface="Arial"/>
                <a:cs typeface="Arial"/>
              </a:rPr>
              <a:t>k</a:t>
            </a:r>
            <a:r>
              <a:rPr dirty="0" sz="2400" spc="-150">
                <a:latin typeface="Arial"/>
                <a:cs typeface="Arial"/>
              </a:rPr>
              <a:t>e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229">
                <a:latin typeface="Arial"/>
                <a:cs typeface="Arial"/>
              </a:rPr>
              <a:t>g</a:t>
            </a:r>
            <a:r>
              <a:rPr dirty="0" sz="2400" spc="-150">
                <a:latin typeface="Arial"/>
                <a:cs typeface="Arial"/>
              </a:rPr>
              <a:t>e</a:t>
            </a:r>
            <a:r>
              <a:rPr dirty="0" sz="2400" spc="-55">
                <a:latin typeface="Arial"/>
                <a:cs typeface="Arial"/>
              </a:rPr>
              <a:t>li</a:t>
            </a:r>
            <a:r>
              <a:rPr dirty="0" sz="2400" spc="-155">
                <a:latin typeface="Arial"/>
                <a:cs typeface="Arial"/>
              </a:rPr>
              <a:t>ş</a:t>
            </a:r>
            <a:r>
              <a:rPr dirty="0" sz="2400" spc="135">
                <a:latin typeface="Arial"/>
                <a:cs typeface="Arial"/>
              </a:rPr>
              <a:t>t</a:t>
            </a:r>
            <a:r>
              <a:rPr dirty="0" sz="2400" spc="20">
                <a:latin typeface="Arial"/>
                <a:cs typeface="Arial"/>
              </a:rPr>
              <a:t>i</a:t>
            </a:r>
            <a:r>
              <a:rPr dirty="0" sz="2400" spc="25">
                <a:latin typeface="Arial"/>
                <a:cs typeface="Arial"/>
              </a:rPr>
              <a:t>r</a:t>
            </a:r>
            <a:r>
              <a:rPr dirty="0" sz="2400" spc="-25">
                <a:latin typeface="Arial"/>
                <a:cs typeface="Arial"/>
              </a:rPr>
              <a:t>il</a:t>
            </a:r>
            <a:r>
              <a:rPr dirty="0" sz="2400" spc="-65">
                <a:latin typeface="Arial"/>
                <a:cs typeface="Arial"/>
              </a:rPr>
              <a:t>e</a:t>
            </a:r>
            <a:r>
              <a:rPr dirty="0" sz="2400" spc="-80">
                <a:latin typeface="Arial"/>
                <a:cs typeface="Arial"/>
              </a:rPr>
              <a:t>b</a:t>
            </a:r>
            <a:r>
              <a:rPr dirty="0" sz="2400" spc="-45">
                <a:latin typeface="Arial"/>
                <a:cs typeface="Arial"/>
              </a:rPr>
              <a:t>ilm</a:t>
            </a:r>
            <a:r>
              <a:rPr dirty="0" sz="2400" spc="-65">
                <a:latin typeface="Arial"/>
                <a:cs typeface="Arial"/>
              </a:rPr>
              <a:t>e</a:t>
            </a:r>
            <a:r>
              <a:rPr dirty="0" sz="2400" spc="-125">
                <a:latin typeface="Arial"/>
                <a:cs typeface="Arial"/>
              </a:rPr>
              <a:t>k</a:t>
            </a:r>
            <a:r>
              <a:rPr dirty="0" sz="2400" spc="110">
                <a:latin typeface="Arial"/>
                <a:cs typeface="Arial"/>
              </a:rPr>
              <a:t>t</a:t>
            </a:r>
            <a:r>
              <a:rPr dirty="0" sz="2400" spc="-150">
                <a:latin typeface="Arial"/>
                <a:cs typeface="Arial"/>
              </a:rPr>
              <a:t>e</a:t>
            </a:r>
            <a:r>
              <a:rPr dirty="0" sz="2400" spc="-80">
                <a:latin typeface="Arial"/>
                <a:cs typeface="Arial"/>
              </a:rPr>
              <a:t>d</a:t>
            </a:r>
            <a:r>
              <a:rPr dirty="0" sz="2400" spc="20">
                <a:latin typeface="Arial"/>
                <a:cs typeface="Arial"/>
              </a:rPr>
              <a:t>i</a:t>
            </a:r>
            <a:r>
              <a:rPr dirty="0" sz="2400" spc="35">
                <a:latin typeface="Arial"/>
                <a:cs typeface="Arial"/>
              </a:rPr>
              <a:t>r</a:t>
            </a:r>
            <a:r>
              <a:rPr dirty="0" sz="1100" spc="-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43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40" y="40589"/>
            <a:ext cx="9213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5"/>
              <a:t>G</a:t>
            </a:r>
            <a:r>
              <a:rPr dirty="0" spc="-45"/>
              <a:t>İ</a:t>
            </a:r>
            <a:r>
              <a:rPr dirty="0" spc="-395"/>
              <a:t>R</a:t>
            </a:r>
            <a:r>
              <a:rPr dirty="0" spc="-160"/>
              <a:t>İ</a:t>
            </a:r>
            <a:r>
              <a:rPr dirty="0" spc="-625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724369"/>
            <a:ext cx="8834120" cy="2110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4965" marR="5080" indent="-342900">
              <a:lnSpc>
                <a:spcPct val="113999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dirty="0" sz="2400" spc="-100">
                <a:solidFill>
                  <a:srgbClr val="C00000"/>
                </a:solidFill>
                <a:latin typeface="Arial"/>
                <a:cs typeface="Arial"/>
              </a:rPr>
              <a:t>Bilgi </a:t>
            </a:r>
            <a:r>
              <a:rPr dirty="0" sz="2400" spc="-75">
                <a:solidFill>
                  <a:srgbClr val="C00000"/>
                </a:solidFill>
                <a:latin typeface="Arial"/>
                <a:cs typeface="Arial"/>
              </a:rPr>
              <a:t>Teknolojileri</a:t>
            </a:r>
            <a:r>
              <a:rPr dirty="0" sz="2400" spc="-75">
                <a:latin typeface="Arial"/>
                <a:cs typeface="Arial"/>
              </a:rPr>
              <a:t>, </a:t>
            </a:r>
            <a:r>
              <a:rPr dirty="0" sz="2400" spc="-40">
                <a:solidFill>
                  <a:srgbClr val="C00000"/>
                </a:solidFill>
                <a:latin typeface="Arial"/>
                <a:cs typeface="Arial"/>
              </a:rPr>
              <a:t>fizibilite</a:t>
            </a:r>
            <a:r>
              <a:rPr dirty="0" sz="2400" spc="58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C00000"/>
                </a:solidFill>
                <a:latin typeface="Arial"/>
                <a:cs typeface="Arial"/>
              </a:rPr>
              <a:t>çalışmalarından</a:t>
            </a:r>
            <a:r>
              <a:rPr dirty="0" sz="2400" spc="-114">
                <a:latin typeface="Arial"/>
                <a:cs typeface="Arial"/>
              </a:rPr>
              <a:t>,  </a:t>
            </a:r>
            <a:r>
              <a:rPr dirty="0" sz="2400" spc="-70">
                <a:solidFill>
                  <a:srgbClr val="C00000"/>
                </a:solidFill>
                <a:latin typeface="Arial"/>
                <a:cs typeface="Arial"/>
              </a:rPr>
              <a:t>proje </a:t>
            </a:r>
            <a:r>
              <a:rPr dirty="0" sz="2400" spc="-95">
                <a:solidFill>
                  <a:srgbClr val="C00000"/>
                </a:solidFill>
                <a:latin typeface="Arial"/>
                <a:cs typeface="Arial"/>
              </a:rPr>
              <a:t>planlama </a:t>
            </a:r>
            <a:r>
              <a:rPr dirty="0" sz="2400" spc="-140">
                <a:latin typeface="Arial"/>
                <a:cs typeface="Arial"/>
              </a:rPr>
              <a:t>ve  </a:t>
            </a:r>
            <a:r>
              <a:rPr dirty="0" sz="2400" spc="-65">
                <a:latin typeface="Arial"/>
                <a:cs typeface="Arial"/>
              </a:rPr>
              <a:t>yönetimine, </a:t>
            </a:r>
            <a:r>
              <a:rPr dirty="0" sz="2400" spc="-100">
                <a:latin typeface="Arial"/>
                <a:cs typeface="Arial"/>
              </a:rPr>
              <a:t>şantiye uygulamalarından, </a:t>
            </a:r>
            <a:r>
              <a:rPr dirty="0" sz="2400" spc="-85">
                <a:latin typeface="Arial"/>
                <a:cs typeface="Arial"/>
              </a:rPr>
              <a:t>kullanım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10">
                <a:latin typeface="Arial"/>
                <a:cs typeface="Arial"/>
              </a:rPr>
              <a:t>yok </a:t>
            </a:r>
            <a:r>
              <a:rPr dirty="0" sz="2400" spc="-70">
                <a:latin typeface="Arial"/>
                <a:cs typeface="Arial"/>
              </a:rPr>
              <a:t>edilme  </a:t>
            </a:r>
            <a:r>
              <a:rPr dirty="0" sz="2400" spc="-95">
                <a:latin typeface="Arial"/>
                <a:cs typeface="Arial"/>
              </a:rPr>
              <a:t>süreçlerine </a:t>
            </a:r>
            <a:r>
              <a:rPr dirty="0" sz="2400" spc="-125">
                <a:latin typeface="Arial"/>
                <a:cs typeface="Arial"/>
              </a:rPr>
              <a:t>kadar </a:t>
            </a:r>
            <a:r>
              <a:rPr dirty="0" sz="2400" spc="-35">
                <a:latin typeface="Arial"/>
                <a:cs typeface="Arial"/>
              </a:rPr>
              <a:t>tüm </a:t>
            </a:r>
            <a:r>
              <a:rPr dirty="0" sz="2400" spc="-140">
                <a:latin typeface="Arial"/>
                <a:cs typeface="Arial"/>
              </a:rPr>
              <a:t>yapı </a:t>
            </a:r>
            <a:r>
              <a:rPr dirty="0" sz="2400" spc="-175">
                <a:latin typeface="Arial"/>
                <a:cs typeface="Arial"/>
              </a:rPr>
              <a:t>yaşam </a:t>
            </a:r>
            <a:r>
              <a:rPr dirty="0" sz="2400" spc="-100">
                <a:latin typeface="Arial"/>
                <a:cs typeface="Arial"/>
              </a:rPr>
              <a:t>evresindeki </a:t>
            </a:r>
            <a:r>
              <a:rPr dirty="0" sz="2400" spc="-75">
                <a:latin typeface="Arial"/>
                <a:cs typeface="Arial"/>
              </a:rPr>
              <a:t>her </a:t>
            </a:r>
            <a:r>
              <a:rPr dirty="0" sz="2400" spc="-20">
                <a:latin typeface="Arial"/>
                <a:cs typeface="Arial"/>
              </a:rPr>
              <a:t>türlü </a:t>
            </a:r>
            <a:r>
              <a:rPr dirty="0" sz="2400" spc="-100">
                <a:latin typeface="Arial"/>
                <a:cs typeface="Arial"/>
              </a:rPr>
              <a:t>inşaat  </a:t>
            </a:r>
            <a:r>
              <a:rPr dirty="0" sz="2400" spc="-70">
                <a:latin typeface="Arial"/>
                <a:cs typeface="Arial"/>
              </a:rPr>
              <a:t>faaliyetini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80">
                <a:latin typeface="Arial"/>
                <a:cs typeface="Arial"/>
              </a:rPr>
              <a:t>faaliyetlerde </a:t>
            </a:r>
            <a:r>
              <a:rPr dirty="0" sz="2400" spc="-114">
                <a:latin typeface="Arial"/>
                <a:cs typeface="Arial"/>
              </a:rPr>
              <a:t>görev alan </a:t>
            </a:r>
            <a:r>
              <a:rPr dirty="0" sz="2400" spc="-90">
                <a:latin typeface="Arial"/>
                <a:cs typeface="Arial"/>
              </a:rPr>
              <a:t>kişi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30">
                <a:latin typeface="Arial"/>
                <a:cs typeface="Arial"/>
              </a:rPr>
              <a:t>birimleri </a:t>
            </a:r>
            <a:r>
              <a:rPr dirty="0" sz="2400" spc="-65">
                <a:latin typeface="Arial"/>
                <a:cs typeface="Arial"/>
              </a:rPr>
              <a:t>çeşitli  </a:t>
            </a:r>
            <a:r>
              <a:rPr dirty="0" sz="2400" spc="-85">
                <a:latin typeface="Arial"/>
                <a:cs typeface="Arial"/>
              </a:rPr>
              <a:t>şekillerde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desteklemektedir.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7782" y="2864294"/>
            <a:ext cx="4138676" cy="2155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3343" y="4796033"/>
            <a:ext cx="3276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latin typeface="Arial"/>
                <a:cs typeface="Arial"/>
              </a:rPr>
              <a:t>6</a:t>
            </a:r>
            <a:r>
              <a:rPr dirty="0" sz="1000" spc="5">
                <a:latin typeface="Arial"/>
                <a:cs typeface="Arial"/>
              </a:rPr>
              <a:t>0</a:t>
            </a:r>
            <a:r>
              <a:rPr dirty="0" sz="1000">
                <a:latin typeface="Arial"/>
                <a:cs typeface="Arial"/>
              </a:rPr>
              <a:t>/</a:t>
            </a:r>
            <a:r>
              <a:rPr dirty="0" sz="1000" spc="-50">
                <a:latin typeface="Arial"/>
                <a:cs typeface="Arial"/>
              </a:rPr>
              <a:t>77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69432" y="682661"/>
            <a:ext cx="4678612" cy="4108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1951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244" y="611123"/>
            <a:ext cx="3154045" cy="3746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dirty="0" sz="2400" spc="-145" b="1">
                <a:solidFill>
                  <a:srgbClr val="C00000"/>
                </a:solidFill>
                <a:latin typeface="Arial"/>
                <a:cs typeface="Arial"/>
              </a:rPr>
              <a:t>Projelendirme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  </a:t>
            </a:r>
            <a:r>
              <a:rPr dirty="0" sz="2200" spc="-170">
                <a:latin typeface="Arial"/>
                <a:cs typeface="Arial"/>
              </a:rPr>
              <a:t>Tasarım </a:t>
            </a:r>
            <a:r>
              <a:rPr dirty="0" sz="2200" spc="-130">
                <a:latin typeface="Arial"/>
                <a:cs typeface="Arial"/>
              </a:rPr>
              <a:t>sonrası </a:t>
            </a:r>
            <a:r>
              <a:rPr dirty="0" sz="2200" spc="-120">
                <a:latin typeface="Arial"/>
                <a:cs typeface="Arial"/>
              </a:rPr>
              <a:t>hesaplanan  </a:t>
            </a:r>
            <a:r>
              <a:rPr dirty="0" sz="2200" spc="-80">
                <a:latin typeface="Arial"/>
                <a:cs typeface="Arial"/>
              </a:rPr>
              <a:t>bina </a:t>
            </a:r>
            <a:r>
              <a:rPr dirty="0" sz="2200" spc="-55">
                <a:latin typeface="Arial"/>
                <a:cs typeface="Arial"/>
              </a:rPr>
              <a:t>maliyetinin, </a:t>
            </a:r>
            <a:r>
              <a:rPr dirty="0" sz="2200" spc="-80">
                <a:latin typeface="Arial"/>
                <a:cs typeface="Arial"/>
              </a:rPr>
              <a:t>hedef  </a:t>
            </a:r>
            <a:r>
              <a:rPr dirty="0" sz="2200" spc="-50">
                <a:latin typeface="Arial"/>
                <a:cs typeface="Arial"/>
              </a:rPr>
              <a:t>maliyetin </a:t>
            </a:r>
            <a:r>
              <a:rPr dirty="0" sz="2200" spc="-90">
                <a:latin typeface="Arial"/>
                <a:cs typeface="Arial"/>
              </a:rPr>
              <a:t>üzerinde </a:t>
            </a:r>
            <a:r>
              <a:rPr dirty="0" sz="2200" spc="-130">
                <a:latin typeface="Arial"/>
                <a:cs typeface="Arial"/>
              </a:rPr>
              <a:t>kalması  </a:t>
            </a:r>
            <a:r>
              <a:rPr dirty="0" sz="2200" spc="-75">
                <a:latin typeface="Arial"/>
                <a:cs typeface="Arial"/>
              </a:rPr>
              <a:t>durumunda, </a:t>
            </a:r>
            <a:r>
              <a:rPr dirty="0" sz="2200" spc="-90">
                <a:latin typeface="Arial"/>
                <a:cs typeface="Arial"/>
              </a:rPr>
              <a:t>tasarım  </a:t>
            </a:r>
            <a:r>
              <a:rPr dirty="0" sz="2200" spc="-15">
                <a:latin typeface="Arial"/>
                <a:cs typeface="Arial"/>
              </a:rPr>
              <a:t>kriterleri </a:t>
            </a:r>
            <a:r>
              <a:rPr dirty="0" sz="2200" spc="-60">
                <a:latin typeface="Arial"/>
                <a:cs typeface="Arial"/>
              </a:rPr>
              <a:t>değiştirilerek,  </a:t>
            </a:r>
            <a:r>
              <a:rPr dirty="0" sz="2200" spc="-80">
                <a:latin typeface="Arial"/>
                <a:cs typeface="Arial"/>
              </a:rPr>
              <a:t>hedef </a:t>
            </a:r>
            <a:r>
              <a:rPr dirty="0" sz="2200" spc="-65">
                <a:latin typeface="Arial"/>
                <a:cs typeface="Arial"/>
              </a:rPr>
              <a:t>maliyet </a:t>
            </a:r>
            <a:r>
              <a:rPr dirty="0" sz="2200" spc="-75">
                <a:latin typeface="Arial"/>
                <a:cs typeface="Arial"/>
              </a:rPr>
              <a:t>içinde  </a:t>
            </a:r>
            <a:r>
              <a:rPr dirty="0" sz="2200" spc="-80">
                <a:latin typeface="Arial"/>
                <a:cs typeface="Arial"/>
              </a:rPr>
              <a:t>kalınabilmekte </a:t>
            </a:r>
            <a:r>
              <a:rPr dirty="0" sz="2200" spc="-140">
                <a:latin typeface="Arial"/>
                <a:cs typeface="Arial"/>
              </a:rPr>
              <a:t>ancak  </a:t>
            </a:r>
            <a:r>
              <a:rPr dirty="0" sz="2200" spc="-95">
                <a:latin typeface="Arial"/>
                <a:cs typeface="Arial"/>
              </a:rPr>
              <a:t>tasarım </a:t>
            </a:r>
            <a:r>
              <a:rPr dirty="0" sz="2200" spc="-100">
                <a:latin typeface="Arial"/>
                <a:cs typeface="Arial"/>
              </a:rPr>
              <a:t>sürecinde</a:t>
            </a:r>
            <a:r>
              <a:rPr dirty="0" sz="2200" spc="-204">
                <a:latin typeface="Arial"/>
                <a:cs typeface="Arial"/>
              </a:rPr>
              <a:t> </a:t>
            </a:r>
            <a:r>
              <a:rPr dirty="0" sz="2200" spc="-114">
                <a:latin typeface="Arial"/>
                <a:cs typeface="Arial"/>
              </a:rPr>
              <a:t>harcanan  </a:t>
            </a:r>
            <a:r>
              <a:rPr dirty="0" sz="2200" spc="-155">
                <a:latin typeface="Arial"/>
                <a:cs typeface="Arial"/>
              </a:rPr>
              <a:t>zaman </a:t>
            </a:r>
            <a:r>
              <a:rPr dirty="0" sz="2200" spc="-130">
                <a:latin typeface="Arial"/>
                <a:cs typeface="Arial"/>
              </a:rPr>
              <a:t>ve </a:t>
            </a:r>
            <a:r>
              <a:rPr dirty="0" sz="2200" spc="-110">
                <a:latin typeface="Arial"/>
                <a:cs typeface="Arial"/>
              </a:rPr>
              <a:t>emek </a:t>
            </a:r>
            <a:r>
              <a:rPr dirty="0" sz="2200" spc="-85">
                <a:latin typeface="Arial"/>
                <a:cs typeface="Arial"/>
              </a:rPr>
              <a:t>geri  </a:t>
            </a:r>
            <a:r>
              <a:rPr dirty="0" sz="2200" spc="-60">
                <a:latin typeface="Arial"/>
                <a:cs typeface="Arial"/>
              </a:rPr>
              <a:t>getirilememektedir</a:t>
            </a:r>
            <a:r>
              <a:rPr dirty="0" sz="2200" spc="4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[6]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5738" y="4750531"/>
            <a:ext cx="4623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85">
                <a:latin typeface="Arial"/>
                <a:cs typeface="Arial"/>
              </a:rPr>
              <a:t>Yapı </a:t>
            </a:r>
            <a:r>
              <a:rPr dirty="0" sz="1800" spc="-200">
                <a:latin typeface="Arial"/>
                <a:cs typeface="Arial"/>
              </a:rPr>
              <a:t>Yaşam </a:t>
            </a:r>
            <a:r>
              <a:rPr dirty="0" sz="1800" spc="-105">
                <a:latin typeface="Arial"/>
                <a:cs typeface="Arial"/>
              </a:rPr>
              <a:t>Döngüsü, </a:t>
            </a:r>
            <a:r>
              <a:rPr dirty="0" sz="1800" spc="-80">
                <a:latin typeface="Arial"/>
                <a:cs typeface="Arial"/>
              </a:rPr>
              <a:t>Proje, </a:t>
            </a:r>
            <a:r>
              <a:rPr dirty="0" sz="1800" spc="-30">
                <a:latin typeface="Arial"/>
                <a:cs typeface="Arial"/>
              </a:rPr>
              <a:t>Maliyet </a:t>
            </a:r>
            <a:r>
              <a:rPr dirty="0" sz="1800" spc="-100">
                <a:latin typeface="Arial"/>
                <a:cs typeface="Arial"/>
              </a:rPr>
              <a:t>Bağımlılığı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[7]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954" y="611123"/>
            <a:ext cx="7313930" cy="1071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9380">
              <a:lnSpc>
                <a:spcPts val="2625"/>
              </a:lnSpc>
              <a:spcBef>
                <a:spcPts val="100"/>
              </a:spcBef>
            </a:pPr>
            <a:r>
              <a:rPr dirty="0" sz="2400" spc="-145" b="1">
                <a:solidFill>
                  <a:srgbClr val="C00000"/>
                </a:solidFill>
                <a:latin typeface="Arial"/>
                <a:cs typeface="Arial"/>
              </a:rPr>
              <a:t>Projelendirme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marL="367665" indent="-333375">
              <a:lnSpc>
                <a:spcPts val="2625"/>
              </a:lnSpc>
              <a:buChar char="•"/>
              <a:tabLst>
                <a:tab pos="367665" algn="l"/>
                <a:tab pos="368300" algn="l"/>
                <a:tab pos="1612900" algn="l"/>
                <a:tab pos="2758440" algn="l"/>
                <a:tab pos="3474085" algn="l"/>
                <a:tab pos="4974590" algn="l"/>
                <a:tab pos="6356985" algn="l"/>
              </a:tabLst>
            </a:pPr>
            <a:r>
              <a:rPr dirty="0" sz="2400" spc="-245">
                <a:latin typeface="Arial"/>
                <a:cs typeface="Arial"/>
              </a:rPr>
              <a:t>P</a:t>
            </a:r>
            <a:r>
              <a:rPr dirty="0" sz="2400" spc="-160">
                <a:latin typeface="Arial"/>
                <a:cs typeface="Arial"/>
              </a:rPr>
              <a:t>r</a:t>
            </a:r>
            <a:r>
              <a:rPr dirty="0" sz="2400" spc="-35">
                <a:latin typeface="Arial"/>
                <a:cs typeface="Arial"/>
              </a:rPr>
              <a:t>oj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190">
                <a:latin typeface="Arial"/>
                <a:cs typeface="Arial"/>
              </a:rPr>
              <a:t>r</a:t>
            </a:r>
            <a:r>
              <a:rPr dirty="0" sz="2400" spc="-70">
                <a:latin typeface="Arial"/>
                <a:cs typeface="Arial"/>
              </a:rPr>
              <a:t>,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65">
                <a:latin typeface="Arial"/>
                <a:cs typeface="Arial"/>
              </a:rPr>
              <a:t>s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55">
                <a:latin typeface="Arial"/>
                <a:cs typeface="Arial"/>
              </a:rPr>
              <a:t>k</a:t>
            </a:r>
            <a:r>
              <a:rPr dirty="0" sz="2400" spc="-25">
                <a:latin typeface="Arial"/>
                <a:cs typeface="Arial"/>
              </a:rPr>
              <a:t>t</a:t>
            </a:r>
            <a:r>
              <a:rPr dirty="0" sz="2400" spc="-45">
                <a:latin typeface="Arial"/>
                <a:cs typeface="Arial"/>
              </a:rPr>
              <a:t>ö</a:t>
            </a:r>
            <a:r>
              <a:rPr dirty="0" sz="2400" spc="-65">
                <a:latin typeface="Arial"/>
                <a:cs typeface="Arial"/>
              </a:rPr>
              <a:t>r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0">
                <a:latin typeface="Arial"/>
                <a:cs typeface="Arial"/>
              </a:rPr>
              <a:t>ö</a:t>
            </a:r>
            <a:r>
              <a:rPr dirty="0" sz="2400" spc="-310">
                <a:latin typeface="Arial"/>
                <a:cs typeface="Arial"/>
              </a:rPr>
              <a:t>z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l	</a:t>
            </a:r>
            <a:r>
              <a:rPr dirty="0" sz="2400" spc="-229">
                <a:latin typeface="Arial"/>
                <a:cs typeface="Arial"/>
              </a:rPr>
              <a:t>g</a:t>
            </a:r>
            <a:r>
              <a:rPr dirty="0" sz="2400" spc="-150">
                <a:latin typeface="Arial"/>
                <a:cs typeface="Arial"/>
              </a:rPr>
              <a:t>e</a:t>
            </a:r>
            <a:r>
              <a:rPr dirty="0" sz="2400" spc="-55">
                <a:latin typeface="Arial"/>
                <a:cs typeface="Arial"/>
              </a:rPr>
              <a:t>li</a:t>
            </a:r>
            <a:r>
              <a:rPr dirty="0" sz="2400" spc="-155">
                <a:latin typeface="Arial"/>
                <a:cs typeface="Arial"/>
              </a:rPr>
              <a:t>ş</a:t>
            </a:r>
            <a:r>
              <a:rPr dirty="0" sz="2400" spc="135">
                <a:latin typeface="Arial"/>
                <a:cs typeface="Arial"/>
              </a:rPr>
              <a:t>t</a:t>
            </a:r>
            <a:r>
              <a:rPr dirty="0" sz="2400" spc="20">
                <a:latin typeface="Arial"/>
                <a:cs typeface="Arial"/>
              </a:rPr>
              <a:t>i</a:t>
            </a:r>
            <a:r>
              <a:rPr dirty="0" sz="2400" spc="25">
                <a:latin typeface="Arial"/>
                <a:cs typeface="Arial"/>
              </a:rPr>
              <a:t>r</a:t>
            </a:r>
            <a:r>
              <a:rPr dirty="0" sz="2400" spc="15">
                <a:latin typeface="Arial"/>
                <a:cs typeface="Arial"/>
              </a:rPr>
              <a:t>i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 spc="-150">
                <a:latin typeface="Arial"/>
                <a:cs typeface="Arial"/>
              </a:rPr>
              <a:t>e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75">
                <a:latin typeface="Arial"/>
                <a:cs typeface="Arial"/>
              </a:rPr>
              <a:t>b</a:t>
            </a:r>
            <a:r>
              <a:rPr dirty="0" sz="2400" spc="15">
                <a:latin typeface="Arial"/>
                <a:cs typeface="Arial"/>
              </a:rPr>
              <a:t>i</a:t>
            </a:r>
            <a:r>
              <a:rPr dirty="0" sz="2400" spc="-50">
                <a:latin typeface="Arial"/>
                <a:cs typeface="Arial"/>
              </a:rPr>
              <a:t>l</a:t>
            </a:r>
            <a:r>
              <a:rPr dirty="0" sz="2400" spc="-145">
                <a:latin typeface="Arial"/>
                <a:cs typeface="Arial"/>
              </a:rPr>
              <a:t>g</a:t>
            </a:r>
            <a:r>
              <a:rPr dirty="0" sz="2400" spc="-75">
                <a:latin typeface="Arial"/>
                <a:cs typeface="Arial"/>
              </a:rPr>
              <a:t>i</a:t>
            </a:r>
            <a:r>
              <a:rPr dirty="0" sz="2400" spc="-190">
                <a:latin typeface="Arial"/>
                <a:cs typeface="Arial"/>
              </a:rPr>
              <a:t>s</a:t>
            </a:r>
            <a:r>
              <a:rPr dirty="0" sz="2400" spc="-229">
                <a:latin typeface="Arial"/>
                <a:cs typeface="Arial"/>
              </a:rPr>
              <a:t>a</a:t>
            </a:r>
            <a:r>
              <a:rPr dirty="0" sz="2400" spc="-155">
                <a:latin typeface="Arial"/>
                <a:cs typeface="Arial"/>
              </a:rPr>
              <a:t>y</a:t>
            </a:r>
            <a:r>
              <a:rPr dirty="0" sz="2400" spc="-95">
                <a:latin typeface="Arial"/>
                <a:cs typeface="Arial"/>
              </a:rPr>
              <a:t>ar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10">
                <a:latin typeface="Arial"/>
                <a:cs typeface="Arial"/>
              </a:rPr>
              <a:t>de</a:t>
            </a:r>
            <a:r>
              <a:rPr dirty="0" sz="2400" spc="-229">
                <a:latin typeface="Arial"/>
                <a:cs typeface="Arial"/>
              </a:rPr>
              <a:t>s</a:t>
            </a:r>
            <a:r>
              <a:rPr dirty="0" sz="2400" spc="-25">
                <a:latin typeface="Arial"/>
                <a:cs typeface="Arial"/>
              </a:rPr>
              <a:t>t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55">
                <a:latin typeface="Arial"/>
                <a:cs typeface="Arial"/>
              </a:rPr>
              <a:t>kl</a:t>
            </a:r>
            <a:r>
              <a:rPr dirty="0" sz="240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9420" algn="l"/>
                <a:tab pos="3146425" algn="l"/>
                <a:tab pos="3630929" algn="l"/>
                <a:tab pos="5648960" algn="l"/>
                <a:tab pos="6454140" algn="l"/>
              </a:tabLst>
            </a:pPr>
            <a:r>
              <a:rPr dirty="0" sz="2400" spc="-80">
                <a:latin typeface="Arial"/>
                <a:cs typeface="Arial"/>
              </a:rPr>
              <a:t>mühendislik	</a:t>
            </a:r>
            <a:r>
              <a:rPr dirty="0" sz="2400" spc="-110">
                <a:latin typeface="Arial"/>
                <a:cs typeface="Arial"/>
              </a:rPr>
              <a:t>yazılımları	</a:t>
            </a:r>
            <a:r>
              <a:rPr dirty="0" sz="2400" spc="-40">
                <a:latin typeface="Arial"/>
                <a:cs typeface="Arial"/>
              </a:rPr>
              <a:t>ile	</a:t>
            </a:r>
            <a:r>
              <a:rPr dirty="0" sz="2400" spc="-100">
                <a:latin typeface="Arial"/>
                <a:cs typeface="Arial"/>
              </a:rPr>
              <a:t>hazırlanmakta,	</a:t>
            </a:r>
            <a:r>
              <a:rPr dirty="0" sz="2400" spc="-130">
                <a:latin typeface="Arial"/>
                <a:cs typeface="Arial"/>
              </a:rPr>
              <a:t>daha	</a:t>
            </a:r>
            <a:r>
              <a:rPr dirty="0" sz="2400" spc="-135">
                <a:latin typeface="Arial"/>
                <a:cs typeface="Arial"/>
              </a:rPr>
              <a:t>sonra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9641" y="912571"/>
            <a:ext cx="1664970" cy="7702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 indent="203200">
              <a:lnSpc>
                <a:spcPts val="2980"/>
              </a:lnSpc>
              <a:spcBef>
                <a:spcPts val="114"/>
              </a:spcBef>
              <a:tabLst>
                <a:tab pos="1362710" algn="l"/>
              </a:tabLst>
            </a:pPr>
            <a:r>
              <a:rPr dirty="0" sz="2400" spc="105">
                <a:latin typeface="Arial"/>
                <a:cs typeface="Arial"/>
              </a:rPr>
              <a:t>t</a:t>
            </a:r>
            <a:r>
              <a:rPr dirty="0" sz="2400" spc="-240">
                <a:latin typeface="Arial"/>
                <a:cs typeface="Arial"/>
              </a:rPr>
              <a:t>a</a:t>
            </a:r>
            <a:r>
              <a:rPr dirty="0" sz="2400" spc="-225">
                <a:latin typeface="Arial"/>
                <a:cs typeface="Arial"/>
              </a:rPr>
              <a:t>s</a:t>
            </a:r>
            <a:r>
              <a:rPr dirty="0" sz="2400" spc="-95">
                <a:latin typeface="Arial"/>
                <a:cs typeface="Arial"/>
              </a:rPr>
              <a:t>a</a:t>
            </a:r>
            <a:r>
              <a:rPr dirty="0" sz="2400" spc="-65">
                <a:latin typeface="Arial"/>
                <a:cs typeface="Arial"/>
              </a:rPr>
              <a:t>r</a:t>
            </a:r>
            <a:r>
              <a:rPr dirty="0" sz="2400" spc="-100">
                <a:latin typeface="Arial"/>
                <a:cs typeface="Arial"/>
              </a:rPr>
              <a:t>ım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64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ve  </a:t>
            </a:r>
            <a:r>
              <a:rPr dirty="0" sz="2400" spc="105">
                <a:latin typeface="Arial"/>
                <a:cs typeface="Arial"/>
              </a:rPr>
              <a:t>t</a:t>
            </a:r>
            <a:r>
              <a:rPr dirty="0" sz="2400" spc="-240">
                <a:latin typeface="Arial"/>
                <a:cs typeface="Arial"/>
              </a:rPr>
              <a:t>a</a:t>
            </a:r>
            <a:r>
              <a:rPr dirty="0" sz="2400" spc="-225">
                <a:latin typeface="Arial"/>
                <a:cs typeface="Arial"/>
              </a:rPr>
              <a:t>s</a:t>
            </a:r>
            <a:r>
              <a:rPr dirty="0" sz="2400" spc="-95">
                <a:latin typeface="Arial"/>
                <a:cs typeface="Arial"/>
              </a:rPr>
              <a:t>a</a:t>
            </a:r>
            <a:r>
              <a:rPr dirty="0" sz="2400" spc="-65">
                <a:latin typeface="Arial"/>
                <a:cs typeface="Arial"/>
              </a:rPr>
              <a:t>r</a:t>
            </a:r>
            <a:r>
              <a:rPr dirty="0" sz="2400" spc="-50">
                <a:latin typeface="Arial"/>
                <a:cs typeface="Arial"/>
              </a:rPr>
              <a:t>ı</a:t>
            </a:r>
            <a:r>
              <a:rPr dirty="0" sz="2400" spc="-155">
                <a:latin typeface="Arial"/>
                <a:cs typeface="Arial"/>
              </a:rPr>
              <a:t>m</a:t>
            </a:r>
            <a:r>
              <a:rPr dirty="0" sz="2400" spc="-125">
                <a:latin typeface="Arial"/>
                <a:cs typeface="Arial"/>
              </a:rPr>
              <a:t>ı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30">
                <a:latin typeface="Arial"/>
                <a:cs typeface="Arial"/>
              </a:rPr>
              <a:t>üç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954" y="1657197"/>
            <a:ext cx="8983980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-635">
              <a:lnSpc>
                <a:spcPct val="100800"/>
              </a:lnSpc>
              <a:spcBef>
                <a:spcPts val="75"/>
              </a:spcBef>
              <a:tabLst>
                <a:tab pos="1093470" algn="l"/>
                <a:tab pos="2818130" algn="l"/>
                <a:tab pos="4299585" algn="l"/>
                <a:tab pos="4718685" algn="l"/>
                <a:tab pos="5170805" algn="l"/>
                <a:tab pos="5592445" algn="l"/>
                <a:tab pos="6674484" algn="l"/>
                <a:tab pos="7447280" algn="l"/>
                <a:tab pos="8333740" algn="l"/>
              </a:tabLst>
            </a:pPr>
            <a:r>
              <a:rPr dirty="0" sz="2400" spc="-75">
                <a:latin typeface="Arial"/>
                <a:cs typeface="Arial"/>
              </a:rPr>
              <a:t>b</a:t>
            </a:r>
            <a:r>
              <a:rPr dirty="0" sz="2400" spc="-90">
                <a:latin typeface="Arial"/>
                <a:cs typeface="Arial"/>
              </a:rPr>
              <a:t>o</a:t>
            </a:r>
            <a:r>
              <a:rPr dirty="0" sz="2400" spc="-120">
                <a:latin typeface="Arial"/>
                <a:cs typeface="Arial"/>
              </a:rPr>
              <a:t>y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 spc="65">
                <a:latin typeface="Arial"/>
                <a:cs typeface="Arial"/>
              </a:rPr>
              <a:t>t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 spc="-75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-75">
                <a:latin typeface="Arial"/>
                <a:cs typeface="Arial"/>
              </a:rPr>
              <a:t>o</a:t>
            </a:r>
            <a:r>
              <a:rPr dirty="0" sz="2400" spc="-110">
                <a:latin typeface="Arial"/>
                <a:cs typeface="Arial"/>
              </a:rPr>
              <a:t>d</a:t>
            </a:r>
            <a:r>
              <a:rPr dirty="0" sz="2400" spc="-114">
                <a:latin typeface="Arial"/>
                <a:cs typeface="Arial"/>
              </a:rPr>
              <a:t>e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 spc="15">
                <a:latin typeface="Arial"/>
                <a:cs typeface="Arial"/>
              </a:rPr>
              <a:t>l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270">
                <a:latin typeface="Arial"/>
                <a:cs typeface="Arial"/>
              </a:rPr>
              <a:t>s</a:t>
            </a:r>
            <a:r>
              <a:rPr dirty="0" sz="2400">
                <a:latin typeface="Arial"/>
                <a:cs typeface="Arial"/>
              </a:rPr>
              <a:t>i	</a:t>
            </a:r>
            <a:r>
              <a:rPr dirty="0" sz="2400" spc="-155">
                <a:latin typeface="Arial"/>
                <a:cs typeface="Arial"/>
              </a:rPr>
              <a:t>y</a:t>
            </a:r>
            <a:r>
              <a:rPr dirty="0" sz="2400" spc="-130">
                <a:latin typeface="Arial"/>
                <a:cs typeface="Arial"/>
              </a:rPr>
              <a:t>ap</a:t>
            </a:r>
            <a:r>
              <a:rPr dirty="0" sz="2400" spc="-35">
                <a:latin typeface="Arial"/>
                <a:cs typeface="Arial"/>
              </a:rPr>
              <a:t>ıl</a:t>
            </a:r>
            <a:r>
              <a:rPr dirty="0" sz="2400" spc="-120">
                <a:latin typeface="Arial"/>
                <a:cs typeface="Arial"/>
              </a:rPr>
              <a:t>m</a:t>
            </a:r>
            <a:r>
              <a:rPr dirty="0" sz="2400" spc="-155">
                <a:latin typeface="Arial"/>
                <a:cs typeface="Arial"/>
              </a:rPr>
              <a:t>a</a:t>
            </a:r>
            <a:r>
              <a:rPr dirty="0" sz="2400" spc="-160">
                <a:latin typeface="Arial"/>
                <a:cs typeface="Arial"/>
              </a:rPr>
              <a:t>k</a:t>
            </a:r>
            <a:r>
              <a:rPr dirty="0" sz="2400" spc="105">
                <a:latin typeface="Arial"/>
                <a:cs typeface="Arial"/>
              </a:rPr>
              <a:t>t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45">
                <a:latin typeface="Arial"/>
                <a:cs typeface="Arial"/>
              </a:rPr>
              <a:t>v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75">
                <a:latin typeface="Arial"/>
                <a:cs typeface="Arial"/>
              </a:rPr>
              <a:t>bu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30">
                <a:latin typeface="Arial"/>
                <a:cs typeface="Arial"/>
              </a:rPr>
              <a:t>üç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75">
                <a:latin typeface="Arial"/>
                <a:cs typeface="Arial"/>
              </a:rPr>
              <a:t>b</a:t>
            </a:r>
            <a:r>
              <a:rPr dirty="0" sz="2400" spc="-90">
                <a:latin typeface="Arial"/>
                <a:cs typeface="Arial"/>
              </a:rPr>
              <a:t>o</a:t>
            </a:r>
            <a:r>
              <a:rPr dirty="0" sz="2400" spc="-120">
                <a:latin typeface="Arial"/>
                <a:cs typeface="Arial"/>
              </a:rPr>
              <a:t>y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 spc="65">
                <a:latin typeface="Arial"/>
                <a:cs typeface="Arial"/>
              </a:rPr>
              <a:t>t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 spc="-75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29">
                <a:latin typeface="Arial"/>
                <a:cs typeface="Arial"/>
              </a:rPr>
              <a:t>sa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	</a:t>
            </a:r>
            <a:r>
              <a:rPr dirty="0" sz="2400" spc="-70">
                <a:latin typeface="Arial"/>
                <a:cs typeface="Arial"/>
              </a:rPr>
              <a:t>o</a:t>
            </a:r>
            <a:r>
              <a:rPr dirty="0" sz="2400" spc="80">
                <a:latin typeface="Arial"/>
                <a:cs typeface="Arial"/>
              </a:rPr>
              <a:t>r</a:t>
            </a:r>
            <a:r>
              <a:rPr dirty="0" sz="2400" spc="-30">
                <a:latin typeface="Arial"/>
                <a:cs typeface="Arial"/>
              </a:rPr>
              <a:t>t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25">
                <a:latin typeface="Arial"/>
                <a:cs typeface="Arial"/>
              </a:rPr>
              <a:t>s</a:t>
            </a:r>
            <a:r>
              <a:rPr dirty="0" sz="2400" spc="-240">
                <a:latin typeface="Arial"/>
                <a:cs typeface="Arial"/>
              </a:rPr>
              <a:t>a</a:t>
            </a:r>
            <a:r>
              <a:rPr dirty="0" sz="2400" spc="-85">
                <a:latin typeface="Arial"/>
                <a:cs typeface="Arial"/>
              </a:rPr>
              <a:t>n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  </a:t>
            </a:r>
            <a:r>
              <a:rPr dirty="0" sz="2400" spc="-105">
                <a:latin typeface="Arial"/>
                <a:cs typeface="Arial"/>
              </a:rPr>
              <a:t>gerçeklik </a:t>
            </a:r>
            <a:r>
              <a:rPr dirty="0" sz="2400" spc="-70">
                <a:latin typeface="Arial"/>
                <a:cs typeface="Arial"/>
              </a:rPr>
              <a:t>teknolojisi </a:t>
            </a:r>
            <a:r>
              <a:rPr dirty="0" sz="2400" spc="-40">
                <a:latin typeface="Arial"/>
                <a:cs typeface="Arial"/>
              </a:rPr>
              <a:t>ile </a:t>
            </a:r>
            <a:r>
              <a:rPr dirty="0" sz="2400" spc="-75">
                <a:latin typeface="Arial"/>
                <a:cs typeface="Arial"/>
              </a:rPr>
              <a:t>dinamik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50">
                <a:latin typeface="Arial"/>
                <a:cs typeface="Arial"/>
              </a:rPr>
              <a:t>etkileşimli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100">
                <a:latin typeface="Arial"/>
                <a:cs typeface="Arial"/>
              </a:rPr>
              <a:t>hale</a:t>
            </a:r>
            <a:r>
              <a:rPr dirty="0" sz="2400" spc="-229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getirilmektedir.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73287" y="2456209"/>
            <a:ext cx="3998912" cy="2563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72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72</a:t>
            </a:fld>
            <a:r>
              <a:rPr dirty="0" spc="-40"/>
              <a:t>/77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345" y="525779"/>
            <a:ext cx="8984615" cy="283083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algn="just" marL="120014">
              <a:lnSpc>
                <a:spcPct val="100000"/>
              </a:lnSpc>
              <a:spcBef>
                <a:spcPts val="770"/>
              </a:spcBef>
            </a:pPr>
            <a:r>
              <a:rPr dirty="0" sz="2400" spc="-145" b="1">
                <a:solidFill>
                  <a:srgbClr val="C00000"/>
                </a:solidFill>
                <a:latin typeface="Arial"/>
                <a:cs typeface="Arial"/>
              </a:rPr>
              <a:t>Projelendirme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algn="just" marL="12700" marR="5715" indent="22225">
              <a:lnSpc>
                <a:spcPct val="101699"/>
              </a:lnSpc>
              <a:spcBef>
                <a:spcPts val="625"/>
              </a:spcBef>
              <a:buChar char="•"/>
              <a:tabLst>
                <a:tab pos="368935" algn="l"/>
              </a:tabLst>
            </a:pPr>
            <a:r>
              <a:rPr dirty="0" sz="2400" spc="-145">
                <a:latin typeface="Arial"/>
                <a:cs typeface="Arial"/>
              </a:rPr>
              <a:t>Tasarımcılar </a:t>
            </a:r>
            <a:r>
              <a:rPr dirty="0" sz="2400" spc="-105">
                <a:latin typeface="Arial"/>
                <a:cs typeface="Arial"/>
              </a:rPr>
              <a:t>gerçeklik </a:t>
            </a:r>
            <a:r>
              <a:rPr dirty="0" sz="2400" spc="-120">
                <a:latin typeface="Arial"/>
                <a:cs typeface="Arial"/>
              </a:rPr>
              <a:t>hissi </a:t>
            </a:r>
            <a:r>
              <a:rPr dirty="0" sz="2400" spc="-110">
                <a:latin typeface="Arial"/>
                <a:cs typeface="Arial"/>
              </a:rPr>
              <a:t>uyandıran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45">
                <a:latin typeface="Arial"/>
                <a:cs typeface="Arial"/>
              </a:rPr>
              <a:t>interaktif </a:t>
            </a:r>
            <a:r>
              <a:rPr dirty="0" sz="2400" spc="-75">
                <a:latin typeface="Arial"/>
                <a:cs typeface="Arial"/>
              </a:rPr>
              <a:t>modelle </a:t>
            </a:r>
            <a:r>
              <a:rPr dirty="0" sz="2400" spc="-60">
                <a:latin typeface="Arial"/>
                <a:cs typeface="Arial"/>
              </a:rPr>
              <a:t>projenin  </a:t>
            </a:r>
            <a:r>
              <a:rPr dirty="0" sz="2400" spc="-80">
                <a:latin typeface="Arial"/>
                <a:cs typeface="Arial"/>
              </a:rPr>
              <a:t>içine </a:t>
            </a:r>
            <a:r>
              <a:rPr dirty="0" sz="2400" spc="-85">
                <a:latin typeface="Arial"/>
                <a:cs typeface="Arial"/>
              </a:rPr>
              <a:t>nüfus </a:t>
            </a:r>
            <a:r>
              <a:rPr dirty="0" sz="2400" spc="-105">
                <a:latin typeface="Arial"/>
                <a:cs typeface="Arial"/>
              </a:rPr>
              <a:t>ederek </a:t>
            </a:r>
            <a:r>
              <a:rPr dirty="0" sz="2400" spc="-90">
                <a:latin typeface="Arial"/>
                <a:cs typeface="Arial"/>
              </a:rPr>
              <a:t>tasarladıkları  </a:t>
            </a:r>
            <a:r>
              <a:rPr dirty="0" sz="2400" spc="-105">
                <a:latin typeface="Arial"/>
                <a:cs typeface="Arial"/>
              </a:rPr>
              <a:t>mekânları </a:t>
            </a:r>
            <a:r>
              <a:rPr dirty="0" sz="2400" spc="-40">
                <a:latin typeface="Arial"/>
                <a:cs typeface="Arial"/>
              </a:rPr>
              <a:t>nitelik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75">
                <a:latin typeface="Arial"/>
                <a:cs typeface="Arial"/>
              </a:rPr>
              <a:t>nicelik </a:t>
            </a:r>
            <a:r>
              <a:rPr dirty="0" sz="2400" spc="-100">
                <a:latin typeface="Arial"/>
                <a:cs typeface="Arial"/>
              </a:rPr>
              <a:t>olarak  </a:t>
            </a:r>
            <a:r>
              <a:rPr dirty="0" sz="2400" spc="-125">
                <a:latin typeface="Arial"/>
                <a:cs typeface="Arial"/>
              </a:rPr>
              <a:t>yakından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incelemektedirler.</a:t>
            </a:r>
            <a:endParaRPr sz="2400">
              <a:latin typeface="Arial"/>
              <a:cs typeface="Arial"/>
            </a:endParaRPr>
          </a:p>
          <a:p>
            <a:pPr algn="just" marL="12700" marR="5080" indent="22225">
              <a:lnSpc>
                <a:spcPct val="101800"/>
              </a:lnSpc>
              <a:spcBef>
                <a:spcPts val="325"/>
              </a:spcBef>
              <a:buChar char="•"/>
              <a:tabLst>
                <a:tab pos="372110" algn="l"/>
              </a:tabLst>
            </a:pPr>
            <a:r>
              <a:rPr dirty="0" sz="2400" spc="-70">
                <a:latin typeface="Arial"/>
                <a:cs typeface="Arial"/>
              </a:rPr>
              <a:t>Modellenen ortamla </a:t>
            </a:r>
            <a:r>
              <a:rPr dirty="0" sz="2400" spc="-75">
                <a:latin typeface="Arial"/>
                <a:cs typeface="Arial"/>
              </a:rPr>
              <a:t>etkileşime </a:t>
            </a:r>
            <a:r>
              <a:rPr dirty="0" sz="2400" spc="-85">
                <a:latin typeface="Arial"/>
                <a:cs typeface="Arial"/>
              </a:rPr>
              <a:t>giren </a:t>
            </a:r>
            <a:r>
              <a:rPr dirty="0" sz="2400" spc="-110">
                <a:latin typeface="Arial"/>
                <a:cs typeface="Arial"/>
              </a:rPr>
              <a:t>tasarımcılar, </a:t>
            </a:r>
            <a:r>
              <a:rPr dirty="0" sz="2400" spc="-145">
                <a:latin typeface="Arial"/>
                <a:cs typeface="Arial"/>
              </a:rPr>
              <a:t>sanal </a:t>
            </a:r>
            <a:r>
              <a:rPr dirty="0" sz="2400" spc="-105">
                <a:latin typeface="Arial"/>
                <a:cs typeface="Arial"/>
              </a:rPr>
              <a:t>gerçeklik  </a:t>
            </a:r>
            <a:r>
              <a:rPr dirty="0" sz="2400" spc="-50">
                <a:latin typeface="Arial"/>
                <a:cs typeface="Arial"/>
              </a:rPr>
              <a:t>teknolojileri </a:t>
            </a:r>
            <a:r>
              <a:rPr dirty="0" sz="2400" spc="-114">
                <a:latin typeface="Arial"/>
                <a:cs typeface="Arial"/>
              </a:rPr>
              <a:t>yardımcıyla </a:t>
            </a:r>
            <a:r>
              <a:rPr dirty="0" sz="2400" spc="-75">
                <a:latin typeface="Arial"/>
                <a:cs typeface="Arial"/>
              </a:rPr>
              <a:t>görselleştirilen </a:t>
            </a:r>
            <a:r>
              <a:rPr dirty="0" sz="2400" spc="-100">
                <a:latin typeface="Arial"/>
                <a:cs typeface="Arial"/>
              </a:rPr>
              <a:t>mekânların </a:t>
            </a:r>
            <a:r>
              <a:rPr dirty="0" sz="2400" spc="-85">
                <a:latin typeface="Arial"/>
                <a:cs typeface="Arial"/>
              </a:rPr>
              <a:t>ölçü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80">
                <a:latin typeface="Arial"/>
                <a:cs typeface="Arial"/>
              </a:rPr>
              <a:t>oranlarını  </a:t>
            </a:r>
            <a:r>
              <a:rPr dirty="0" sz="2400" spc="-105">
                <a:latin typeface="Arial"/>
                <a:cs typeface="Arial"/>
              </a:rPr>
              <a:t>sezgileriyle </a:t>
            </a:r>
            <a:r>
              <a:rPr dirty="0" sz="2400" spc="-130">
                <a:latin typeface="Arial"/>
                <a:cs typeface="Arial"/>
              </a:rPr>
              <a:t>daha </a:t>
            </a:r>
            <a:r>
              <a:rPr dirty="0" sz="2400" spc="-40">
                <a:latin typeface="Arial"/>
                <a:cs typeface="Arial"/>
              </a:rPr>
              <a:t>iyi  </a:t>
            </a:r>
            <a:r>
              <a:rPr dirty="0" sz="2400" spc="-125">
                <a:latin typeface="Arial"/>
                <a:cs typeface="Arial"/>
              </a:rPr>
              <a:t>muhakeme </a:t>
            </a:r>
            <a:r>
              <a:rPr dirty="0" sz="2400" spc="-80">
                <a:latin typeface="Arial"/>
                <a:cs typeface="Arial"/>
              </a:rPr>
              <a:t>edebilmekte </a:t>
            </a:r>
            <a:r>
              <a:rPr dirty="0" sz="2000" spc="-20">
                <a:latin typeface="Arial"/>
                <a:cs typeface="Arial"/>
              </a:rPr>
              <a:t>[8]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90">
                <a:latin typeface="Arial"/>
                <a:cs typeface="Arial"/>
              </a:rPr>
              <a:t>iç</a:t>
            </a:r>
            <a:r>
              <a:rPr dirty="0" sz="2400" spc="44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ortamın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9296" y="3381895"/>
            <a:ext cx="62357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20">
                <a:latin typeface="Arial"/>
                <a:cs typeface="Arial"/>
              </a:rPr>
              <a:t>[</a:t>
            </a:r>
            <a:r>
              <a:rPr dirty="0" sz="2000" spc="-100">
                <a:latin typeface="Arial"/>
                <a:cs typeface="Arial"/>
              </a:rPr>
              <a:t>9</a:t>
            </a:r>
            <a:r>
              <a:rPr dirty="0" sz="2000" spc="-60">
                <a:latin typeface="Arial"/>
                <a:cs typeface="Arial"/>
              </a:rPr>
              <a:t>,</a:t>
            </a:r>
            <a:r>
              <a:rPr dirty="0" sz="2000" spc="-100">
                <a:latin typeface="Arial"/>
                <a:cs typeface="Arial"/>
              </a:rPr>
              <a:t>1</a:t>
            </a:r>
            <a:r>
              <a:rPr dirty="0" sz="2000" spc="-70">
                <a:latin typeface="Arial"/>
                <a:cs typeface="Arial"/>
              </a:rPr>
              <a:t>0</a:t>
            </a:r>
            <a:r>
              <a:rPr dirty="0" sz="2000" spc="-5">
                <a:latin typeface="Arial"/>
                <a:cs typeface="Arial"/>
              </a:rPr>
              <a:t>]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87" y="3330841"/>
            <a:ext cx="89865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0880" algn="l"/>
                <a:tab pos="3519804" algn="l"/>
                <a:tab pos="3996054" algn="l"/>
                <a:tab pos="5052060" algn="l"/>
                <a:tab pos="6893559" algn="l"/>
                <a:tab pos="7374890" algn="l"/>
                <a:tab pos="8376284" algn="l"/>
              </a:tabLst>
            </a:pPr>
            <a:r>
              <a:rPr dirty="0" sz="2400" spc="-80">
                <a:latin typeface="Arial"/>
                <a:cs typeface="Arial"/>
              </a:rPr>
              <a:t>h</a:t>
            </a:r>
            <a:r>
              <a:rPr dirty="0" sz="2400" spc="-229">
                <a:latin typeface="Arial"/>
                <a:cs typeface="Arial"/>
              </a:rPr>
              <a:t>a</a:t>
            </a:r>
            <a:r>
              <a:rPr dirty="0" sz="2400" spc="-155">
                <a:latin typeface="Arial"/>
                <a:cs typeface="Arial"/>
              </a:rPr>
              <a:t>v</a:t>
            </a:r>
            <a:r>
              <a:rPr dirty="0" sz="2400" spc="-110">
                <a:latin typeface="Arial"/>
                <a:cs typeface="Arial"/>
              </a:rPr>
              <a:t>alan</a:t>
            </a:r>
            <a:r>
              <a:rPr dirty="0" sz="2400" spc="-80">
                <a:latin typeface="Arial"/>
                <a:cs typeface="Arial"/>
              </a:rPr>
              <a:t>d</a:t>
            </a:r>
            <a:r>
              <a:rPr dirty="0" sz="2400" spc="-35">
                <a:latin typeface="Arial"/>
                <a:cs typeface="Arial"/>
              </a:rPr>
              <a:t>ır</a:t>
            </a:r>
            <a:r>
              <a:rPr dirty="0" sz="2400" spc="-100">
                <a:latin typeface="Arial"/>
                <a:cs typeface="Arial"/>
              </a:rPr>
              <a:t>m</a:t>
            </a:r>
            <a:r>
              <a:rPr dirty="0" sz="2400" spc="-130">
                <a:latin typeface="Arial"/>
                <a:cs typeface="Arial"/>
              </a:rPr>
              <a:t>a,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29">
                <a:latin typeface="Arial"/>
                <a:cs typeface="Arial"/>
              </a:rPr>
              <a:t>a</a:t>
            </a:r>
            <a:r>
              <a:rPr dirty="0" sz="2400" spc="-150">
                <a:latin typeface="Arial"/>
                <a:cs typeface="Arial"/>
              </a:rPr>
              <a:t>y</a:t>
            </a:r>
            <a:r>
              <a:rPr dirty="0" sz="2400" spc="-80">
                <a:latin typeface="Arial"/>
                <a:cs typeface="Arial"/>
              </a:rPr>
              <a:t>d</a:t>
            </a:r>
            <a:r>
              <a:rPr dirty="0" sz="2400" spc="-65">
                <a:latin typeface="Arial"/>
                <a:cs typeface="Arial"/>
              </a:rPr>
              <a:t>ı</a:t>
            </a:r>
            <a:r>
              <a:rPr dirty="0" sz="2400" spc="-135">
                <a:latin typeface="Arial"/>
                <a:cs typeface="Arial"/>
              </a:rPr>
              <a:t>n</a:t>
            </a:r>
            <a:r>
              <a:rPr dirty="0" sz="2400" spc="-50">
                <a:latin typeface="Arial"/>
                <a:cs typeface="Arial"/>
              </a:rPr>
              <a:t>l</a:t>
            </a:r>
            <a:r>
              <a:rPr dirty="0" sz="2400" spc="-145">
                <a:latin typeface="Arial"/>
                <a:cs typeface="Arial"/>
              </a:rPr>
              <a:t>a</a:t>
            </a:r>
            <a:r>
              <a:rPr dirty="0" sz="2400" spc="125">
                <a:latin typeface="Arial"/>
                <a:cs typeface="Arial"/>
              </a:rPr>
              <a:t>t</a:t>
            </a:r>
            <a:r>
              <a:rPr dirty="0" sz="2400" spc="-135">
                <a:latin typeface="Arial"/>
                <a:cs typeface="Arial"/>
              </a:rPr>
              <a:t>ma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45">
                <a:latin typeface="Arial"/>
                <a:cs typeface="Arial"/>
              </a:rPr>
              <a:t>v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140">
                <a:latin typeface="Arial"/>
                <a:cs typeface="Arial"/>
              </a:rPr>
              <a:t>k</a:t>
            </a:r>
            <a:r>
              <a:rPr dirty="0" sz="2400" spc="-180">
                <a:latin typeface="Arial"/>
                <a:cs typeface="Arial"/>
              </a:rPr>
              <a:t>u</a:t>
            </a:r>
            <a:r>
              <a:rPr dirty="0" sz="2400" spc="-125">
                <a:latin typeface="Arial"/>
                <a:cs typeface="Arial"/>
              </a:rPr>
              <a:t>s</a:t>
            </a:r>
            <a:r>
              <a:rPr dirty="0" sz="2400" spc="6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10">
                <a:latin typeface="Arial"/>
                <a:cs typeface="Arial"/>
              </a:rPr>
              <a:t>k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85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 spc="-120">
                <a:latin typeface="Arial"/>
                <a:cs typeface="Arial"/>
              </a:rPr>
              <a:t>k</a:t>
            </a:r>
            <a:r>
              <a:rPr dirty="0" sz="2400" spc="10">
                <a:latin typeface="Arial"/>
                <a:cs typeface="Arial"/>
              </a:rPr>
              <a:t>il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10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i	</a:t>
            </a:r>
            <a:r>
              <a:rPr dirty="0" sz="2400" spc="-25">
                <a:latin typeface="Arial"/>
                <a:cs typeface="Arial"/>
              </a:rPr>
              <a:t>il</a:t>
            </a:r>
            <a:r>
              <a:rPr dirty="0" sz="2400" spc="-8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55">
                <a:latin typeface="Arial"/>
                <a:cs typeface="Arial"/>
              </a:rPr>
              <a:t>y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-80">
                <a:latin typeface="Arial"/>
                <a:cs typeface="Arial"/>
              </a:rPr>
              <a:t>n</a:t>
            </a:r>
            <a:r>
              <a:rPr dirty="0" sz="2400" spc="-220">
                <a:latin typeface="Arial"/>
                <a:cs typeface="Arial"/>
              </a:rPr>
              <a:t>g</a:t>
            </a:r>
            <a:r>
              <a:rPr dirty="0" sz="2400" spc="-110">
                <a:latin typeface="Arial"/>
                <a:cs typeface="Arial"/>
              </a:rPr>
              <a:t>ı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55">
                <a:latin typeface="Arial"/>
                <a:cs typeface="Arial"/>
              </a:rPr>
              <a:t>k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195">
                <a:latin typeface="Arial"/>
                <a:cs typeface="Arial"/>
              </a:rPr>
              <a:t>ç</a:t>
            </a:r>
            <a:r>
              <a:rPr dirty="0" sz="2400" spc="-125">
                <a:latin typeface="Arial"/>
                <a:cs typeface="Arial"/>
              </a:rPr>
              <a:t>ı</a:t>
            </a:r>
            <a:r>
              <a:rPr dirty="0" sz="2400" spc="-265">
                <a:latin typeface="Arial"/>
                <a:cs typeface="Arial"/>
              </a:rPr>
              <a:t>ş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699649"/>
            <a:ext cx="81940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5">
                <a:latin typeface="Arial"/>
                <a:cs typeface="Arial"/>
              </a:rPr>
              <a:t>güzergâhlarını </a:t>
            </a:r>
            <a:r>
              <a:rPr dirty="0" sz="2000" spc="-40">
                <a:latin typeface="Arial"/>
                <a:cs typeface="Arial"/>
              </a:rPr>
              <a:t>[11] </a:t>
            </a:r>
            <a:r>
              <a:rPr dirty="0" sz="2400" spc="-130">
                <a:latin typeface="Arial"/>
                <a:cs typeface="Arial"/>
              </a:rPr>
              <a:t>daha </a:t>
            </a:r>
            <a:r>
              <a:rPr dirty="0" sz="2400" spc="-140">
                <a:latin typeface="Arial"/>
                <a:cs typeface="Arial"/>
              </a:rPr>
              <a:t>gerçekçi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105">
                <a:latin typeface="Arial"/>
                <a:cs typeface="Arial"/>
              </a:rPr>
              <a:t>şekilde </a:t>
            </a:r>
            <a:r>
              <a:rPr dirty="0" sz="2400" spc="-100">
                <a:latin typeface="Arial"/>
                <a:cs typeface="Arial"/>
              </a:rPr>
              <a:t>test</a:t>
            </a:r>
            <a:r>
              <a:rPr dirty="0" sz="2400" spc="204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edebilmektedirler.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3229940" y="2211710"/>
            <a:ext cx="4870450" cy="27352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954" y="533095"/>
            <a:ext cx="8986520" cy="430339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algn="just" marL="119380">
              <a:lnSpc>
                <a:spcPct val="100000"/>
              </a:lnSpc>
              <a:spcBef>
                <a:spcPts val="715"/>
              </a:spcBef>
            </a:pPr>
            <a:r>
              <a:rPr dirty="0" sz="2400" spc="-145" b="1">
                <a:solidFill>
                  <a:srgbClr val="C00000"/>
                </a:solidFill>
                <a:latin typeface="Arial"/>
                <a:cs typeface="Arial"/>
              </a:rPr>
              <a:t>Projelendirme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algn="just" marL="12700" marR="5080" indent="22225">
              <a:lnSpc>
                <a:spcPct val="102200"/>
              </a:lnSpc>
              <a:spcBef>
                <a:spcPts val="550"/>
              </a:spcBef>
              <a:buChar char="•"/>
              <a:tabLst>
                <a:tab pos="368300" algn="l"/>
              </a:tabLst>
            </a:pPr>
            <a:r>
              <a:rPr dirty="0" sz="2400" spc="-245">
                <a:latin typeface="Arial"/>
                <a:cs typeface="Arial"/>
              </a:rPr>
              <a:t>Yapı </a:t>
            </a:r>
            <a:r>
              <a:rPr dirty="0" sz="2400" spc="-125">
                <a:latin typeface="Arial"/>
                <a:cs typeface="Arial"/>
              </a:rPr>
              <a:t>henüz </a:t>
            </a:r>
            <a:r>
              <a:rPr dirty="0" sz="2400" spc="-130">
                <a:latin typeface="Arial"/>
                <a:cs typeface="Arial"/>
              </a:rPr>
              <a:t>inşa </a:t>
            </a:r>
            <a:r>
              <a:rPr dirty="0" sz="2400" spc="-80">
                <a:latin typeface="Arial"/>
                <a:cs typeface="Arial"/>
              </a:rPr>
              <a:t>edilmeden </a:t>
            </a:r>
            <a:r>
              <a:rPr dirty="0" sz="2400" spc="-110">
                <a:latin typeface="Arial"/>
                <a:cs typeface="Arial"/>
              </a:rPr>
              <a:t>bilgisayar </a:t>
            </a:r>
            <a:r>
              <a:rPr dirty="0" sz="2400" spc="-80">
                <a:latin typeface="Arial"/>
                <a:cs typeface="Arial"/>
              </a:rPr>
              <a:t>ortamında </a:t>
            </a:r>
            <a:r>
              <a:rPr dirty="0" sz="2400" spc="-75">
                <a:latin typeface="Arial"/>
                <a:cs typeface="Arial"/>
              </a:rPr>
              <a:t>onun </a:t>
            </a:r>
            <a:r>
              <a:rPr dirty="0" sz="2400" spc="-110">
                <a:latin typeface="Arial"/>
                <a:cs typeface="Arial"/>
              </a:rPr>
              <a:t>tamamlanmış  </a:t>
            </a:r>
            <a:r>
              <a:rPr dirty="0" sz="2400" spc="-60">
                <a:latin typeface="Arial"/>
                <a:cs typeface="Arial"/>
              </a:rPr>
              <a:t>halini </a:t>
            </a:r>
            <a:r>
              <a:rPr dirty="0" sz="2400" spc="-105">
                <a:latin typeface="Arial"/>
                <a:cs typeface="Arial"/>
              </a:rPr>
              <a:t>görmek, </a:t>
            </a:r>
            <a:r>
              <a:rPr dirty="0" sz="2400" spc="-80">
                <a:latin typeface="Arial"/>
                <a:cs typeface="Arial"/>
              </a:rPr>
              <a:t>içinde </a:t>
            </a:r>
            <a:r>
              <a:rPr dirty="0" sz="2400" spc="-150">
                <a:latin typeface="Arial"/>
                <a:cs typeface="Arial"/>
              </a:rPr>
              <a:t>gezmek, </a:t>
            </a:r>
            <a:r>
              <a:rPr dirty="0" sz="2400" spc="-180">
                <a:latin typeface="Arial"/>
                <a:cs typeface="Arial"/>
              </a:rPr>
              <a:t>aksayan </a:t>
            </a:r>
            <a:r>
              <a:rPr dirty="0" sz="2400" spc="-60">
                <a:latin typeface="Arial"/>
                <a:cs typeface="Arial"/>
              </a:rPr>
              <a:t>yönleri </a:t>
            </a:r>
            <a:r>
              <a:rPr dirty="0" sz="2400" spc="-75">
                <a:latin typeface="Arial"/>
                <a:cs typeface="Arial"/>
              </a:rPr>
              <a:t>fark etmek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10">
                <a:latin typeface="Arial"/>
                <a:cs typeface="Arial"/>
              </a:rPr>
              <a:t>tasarımda  </a:t>
            </a:r>
            <a:r>
              <a:rPr dirty="0" sz="2400" spc="-90">
                <a:latin typeface="Arial"/>
                <a:cs typeface="Arial"/>
              </a:rPr>
              <a:t>değişiklik </a:t>
            </a:r>
            <a:r>
              <a:rPr dirty="0" sz="2400" spc="-135">
                <a:latin typeface="Arial"/>
                <a:cs typeface="Arial"/>
              </a:rPr>
              <a:t>yapmak </a:t>
            </a:r>
            <a:r>
              <a:rPr dirty="0" sz="2400" spc="-85">
                <a:latin typeface="Arial"/>
                <a:cs typeface="Arial"/>
              </a:rPr>
              <a:t>mümkün</a:t>
            </a:r>
            <a:r>
              <a:rPr dirty="0" sz="2400" spc="-204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olabilmektedir.</a:t>
            </a:r>
            <a:endParaRPr sz="2400">
              <a:latin typeface="Arial"/>
              <a:cs typeface="Arial"/>
            </a:endParaRPr>
          </a:p>
          <a:p>
            <a:pPr marL="191770" marR="6443345">
              <a:lnSpc>
                <a:spcPct val="100000"/>
              </a:lnSpc>
              <a:spcBef>
                <a:spcPts val="1610"/>
              </a:spcBef>
            </a:pPr>
            <a:r>
              <a:rPr dirty="0" sz="2000" spc="-110">
                <a:latin typeface="Arial"/>
                <a:cs typeface="Arial"/>
              </a:rPr>
              <a:t>Türkiye’de </a:t>
            </a:r>
            <a:r>
              <a:rPr dirty="0" sz="2000" spc="-100">
                <a:latin typeface="Arial"/>
                <a:cs typeface="Arial"/>
              </a:rPr>
              <a:t>3 </a:t>
            </a:r>
            <a:r>
              <a:rPr dirty="0" sz="2000" spc="-45">
                <a:latin typeface="Arial"/>
                <a:cs typeface="Arial"/>
              </a:rPr>
              <a:t>boyutlu  </a:t>
            </a:r>
            <a:r>
              <a:rPr dirty="0" sz="2000" spc="-120">
                <a:latin typeface="Arial"/>
                <a:cs typeface="Arial"/>
              </a:rPr>
              <a:t>sanal </a:t>
            </a:r>
            <a:r>
              <a:rPr dirty="0" sz="2000" spc="-85">
                <a:latin typeface="Arial"/>
                <a:cs typeface="Arial"/>
              </a:rPr>
              <a:t>gerçeklik  </a:t>
            </a:r>
            <a:r>
              <a:rPr dirty="0" sz="2000" spc="-75">
                <a:latin typeface="Arial"/>
                <a:cs typeface="Arial"/>
              </a:rPr>
              <a:t>kullanılarak </a:t>
            </a:r>
            <a:r>
              <a:rPr dirty="0" sz="2000" spc="-110">
                <a:latin typeface="Arial"/>
                <a:cs typeface="Arial"/>
              </a:rPr>
              <a:t>inşa </a:t>
            </a:r>
            <a:r>
              <a:rPr dirty="0" sz="2000" spc="-60">
                <a:latin typeface="Arial"/>
                <a:cs typeface="Arial"/>
              </a:rPr>
              <a:t>edilen  </a:t>
            </a:r>
            <a:r>
              <a:rPr dirty="0" sz="2000" spc="-35">
                <a:latin typeface="Arial"/>
                <a:cs typeface="Arial"/>
              </a:rPr>
              <a:t>ilk </a:t>
            </a:r>
            <a:r>
              <a:rPr dirty="0" sz="2000" spc="-75">
                <a:latin typeface="Arial"/>
                <a:cs typeface="Arial"/>
              </a:rPr>
              <a:t>binalardan </a:t>
            </a:r>
            <a:r>
              <a:rPr dirty="0" sz="2000" spc="-10">
                <a:latin typeface="Arial"/>
                <a:cs typeface="Arial"/>
              </a:rPr>
              <a:t>biri  </a:t>
            </a:r>
            <a:r>
              <a:rPr dirty="0" sz="2000" spc="-60">
                <a:latin typeface="Arial"/>
                <a:cs typeface="Arial"/>
              </a:rPr>
              <a:t>İzmir’deki </a:t>
            </a:r>
            <a:r>
              <a:rPr dirty="0" sz="2000" spc="-110">
                <a:latin typeface="Arial"/>
                <a:cs typeface="Arial"/>
              </a:rPr>
              <a:t>Adnan  </a:t>
            </a:r>
            <a:r>
              <a:rPr dirty="0" sz="2000" spc="-90">
                <a:latin typeface="Arial"/>
                <a:cs typeface="Arial"/>
              </a:rPr>
              <a:t>Menderes  </a:t>
            </a:r>
            <a:r>
              <a:rPr dirty="0" sz="2000" spc="-95">
                <a:latin typeface="Arial"/>
                <a:cs typeface="Arial"/>
              </a:rPr>
              <a:t>Havalimanı’nın </a:t>
            </a:r>
            <a:r>
              <a:rPr dirty="0" sz="2000" spc="-75">
                <a:latin typeface="Arial"/>
                <a:cs typeface="Arial"/>
              </a:rPr>
              <a:t>yeni </a:t>
            </a:r>
            <a:r>
              <a:rPr dirty="0" sz="2000" spc="-80">
                <a:latin typeface="Arial"/>
                <a:cs typeface="Arial"/>
              </a:rPr>
              <a:t>iç  </a:t>
            </a:r>
            <a:r>
              <a:rPr dirty="0" sz="2000" spc="-60">
                <a:latin typeface="Arial"/>
                <a:cs typeface="Arial"/>
              </a:rPr>
              <a:t>hatlar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terminalidir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72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345" y="611123"/>
            <a:ext cx="8985885" cy="187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0014">
              <a:lnSpc>
                <a:spcPct val="100000"/>
              </a:lnSpc>
              <a:spcBef>
                <a:spcPts val="100"/>
              </a:spcBef>
            </a:pPr>
            <a:r>
              <a:rPr dirty="0" sz="2400" spc="-145" b="1">
                <a:solidFill>
                  <a:srgbClr val="C00000"/>
                </a:solidFill>
                <a:latin typeface="Arial"/>
                <a:cs typeface="Arial"/>
              </a:rPr>
              <a:t>Projelendirme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algn="just" marL="12700" marR="5080" indent="22225">
              <a:lnSpc>
                <a:spcPct val="101200"/>
              </a:lnSpc>
              <a:spcBef>
                <a:spcPts val="25"/>
              </a:spcBef>
              <a:buChar char="•"/>
              <a:tabLst>
                <a:tab pos="436880" algn="l"/>
              </a:tabLst>
            </a:pPr>
            <a:r>
              <a:rPr dirty="0" sz="2400" spc="-120">
                <a:latin typeface="Arial"/>
                <a:cs typeface="Arial"/>
              </a:rPr>
              <a:t>Bunun </a:t>
            </a:r>
            <a:r>
              <a:rPr dirty="0" sz="2400" spc="-130">
                <a:latin typeface="Arial"/>
                <a:cs typeface="Arial"/>
              </a:rPr>
              <a:t>yanında </a:t>
            </a:r>
            <a:r>
              <a:rPr dirty="0" sz="2400" spc="-110">
                <a:latin typeface="Arial"/>
                <a:cs typeface="Arial"/>
              </a:rPr>
              <a:t>tasarımcılar, </a:t>
            </a:r>
            <a:r>
              <a:rPr dirty="0" sz="2400" spc="-145">
                <a:latin typeface="Arial"/>
                <a:cs typeface="Arial"/>
              </a:rPr>
              <a:t>sanal </a:t>
            </a:r>
            <a:r>
              <a:rPr dirty="0" sz="2400" spc="-105">
                <a:latin typeface="Arial"/>
                <a:cs typeface="Arial"/>
              </a:rPr>
              <a:t>gerçeklik </a:t>
            </a:r>
            <a:r>
              <a:rPr dirty="0" sz="2400" spc="-55">
                <a:latin typeface="Arial"/>
                <a:cs typeface="Arial"/>
              </a:rPr>
              <a:t>teknolojileriyle  </a:t>
            </a:r>
            <a:r>
              <a:rPr dirty="0" sz="2400" spc="-80">
                <a:latin typeface="Arial"/>
                <a:cs typeface="Arial"/>
              </a:rPr>
              <a:t>modellenen ortamda </a:t>
            </a:r>
            <a:r>
              <a:rPr dirty="0" sz="2400" spc="-50">
                <a:latin typeface="Arial"/>
                <a:cs typeface="Arial"/>
              </a:rPr>
              <a:t>müşterileri </a:t>
            </a:r>
            <a:r>
              <a:rPr dirty="0" sz="2400" spc="-40">
                <a:latin typeface="Arial"/>
                <a:cs typeface="Arial"/>
              </a:rPr>
              <a:t>ile </a:t>
            </a:r>
            <a:r>
              <a:rPr dirty="0" sz="2400" spc="-35">
                <a:latin typeface="Arial"/>
                <a:cs typeface="Arial"/>
              </a:rPr>
              <a:t>birlikte </a:t>
            </a:r>
            <a:r>
              <a:rPr dirty="0" sz="2400" spc="-114">
                <a:latin typeface="Arial"/>
                <a:cs typeface="Arial"/>
              </a:rPr>
              <a:t>dolaşarak, </a:t>
            </a:r>
            <a:r>
              <a:rPr dirty="0" sz="2400" spc="-65">
                <a:latin typeface="Arial"/>
                <a:cs typeface="Arial"/>
              </a:rPr>
              <a:t>proje </a:t>
            </a:r>
            <a:r>
              <a:rPr dirty="0" sz="2400" spc="-95">
                <a:latin typeface="Arial"/>
                <a:cs typeface="Arial"/>
              </a:rPr>
              <a:t>sunumlarını  </a:t>
            </a:r>
            <a:r>
              <a:rPr dirty="0" sz="2400" spc="-130">
                <a:latin typeface="Arial"/>
                <a:cs typeface="Arial"/>
              </a:rPr>
              <a:t>daha </a:t>
            </a:r>
            <a:r>
              <a:rPr dirty="0" sz="2400" spc="-40">
                <a:latin typeface="Arial"/>
                <a:cs typeface="Arial"/>
              </a:rPr>
              <a:t>iyi </a:t>
            </a:r>
            <a:r>
              <a:rPr dirty="0" sz="2400" spc="-95">
                <a:latin typeface="Arial"/>
                <a:cs typeface="Arial"/>
              </a:rPr>
              <a:t>yapabilmekte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50">
                <a:latin typeface="Arial"/>
                <a:cs typeface="Arial"/>
              </a:rPr>
              <a:t>müşterilerinin </a:t>
            </a:r>
            <a:r>
              <a:rPr dirty="0" sz="2400" spc="-70">
                <a:latin typeface="Arial"/>
                <a:cs typeface="Arial"/>
              </a:rPr>
              <a:t>görüşlerini </a:t>
            </a:r>
            <a:r>
              <a:rPr dirty="0" sz="2400" spc="-95">
                <a:latin typeface="Arial"/>
                <a:cs typeface="Arial"/>
              </a:rPr>
              <a:t>doğrudan  </a:t>
            </a:r>
            <a:r>
              <a:rPr dirty="0" sz="2400" spc="-65">
                <a:latin typeface="Arial"/>
                <a:cs typeface="Arial"/>
              </a:rPr>
              <a:t>alabilmektedirler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[12].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8051" y="2485379"/>
            <a:ext cx="5752261" cy="2606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72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384" y="611123"/>
            <a:ext cx="8108950" cy="1630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0014">
              <a:lnSpc>
                <a:spcPts val="2705"/>
              </a:lnSpc>
              <a:spcBef>
                <a:spcPts val="100"/>
              </a:spcBef>
            </a:pPr>
            <a:r>
              <a:rPr dirty="0" sz="2400" spc="-145" b="1">
                <a:solidFill>
                  <a:srgbClr val="C00000"/>
                </a:solidFill>
                <a:latin typeface="Arial"/>
                <a:cs typeface="Arial"/>
              </a:rPr>
              <a:t>Projelendirme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marL="372745" indent="-338455">
              <a:lnSpc>
                <a:spcPts val="3185"/>
              </a:lnSpc>
              <a:buSzPct val="85714"/>
              <a:buChar char="•"/>
              <a:tabLst>
                <a:tab pos="372745" algn="l"/>
                <a:tab pos="373380" algn="l"/>
                <a:tab pos="1167765" algn="l"/>
                <a:tab pos="2638425" algn="l"/>
                <a:tab pos="3832225" algn="l"/>
                <a:tab pos="4439920" algn="l"/>
                <a:tab pos="5993765" algn="l"/>
                <a:tab pos="6944359" algn="l"/>
              </a:tabLst>
            </a:pPr>
            <a:r>
              <a:rPr dirty="0" sz="2800" spc="25">
                <a:latin typeface="Arial"/>
                <a:cs typeface="Arial"/>
              </a:rPr>
              <a:t>M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>
                <a:latin typeface="Arial"/>
                <a:cs typeface="Arial"/>
              </a:rPr>
              <a:t>l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305">
                <a:latin typeface="Arial"/>
                <a:cs typeface="Arial"/>
              </a:rPr>
              <a:t>s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95">
                <a:latin typeface="Arial"/>
                <a:cs typeface="Arial"/>
              </a:rPr>
              <a:t>h</a:t>
            </a:r>
            <a:r>
              <a:rPr dirty="0" sz="2800" spc="5">
                <a:latin typeface="Arial"/>
                <a:cs typeface="Arial"/>
              </a:rPr>
              <a:t>i</a:t>
            </a:r>
            <a:r>
              <a:rPr dirty="0" sz="2800" spc="-95">
                <a:latin typeface="Arial"/>
                <a:cs typeface="Arial"/>
              </a:rPr>
              <a:t>p</a:t>
            </a:r>
            <a:r>
              <a:rPr dirty="0" sz="2800" spc="10">
                <a:latin typeface="Arial"/>
                <a:cs typeface="Arial"/>
              </a:rPr>
              <a:t>l</a:t>
            </a:r>
            <a:r>
              <a:rPr dirty="0" sz="2800" spc="-175">
                <a:latin typeface="Arial"/>
                <a:cs typeface="Arial"/>
              </a:rPr>
              <a:t>e</a:t>
            </a:r>
            <a:r>
              <a:rPr dirty="0" sz="2800" spc="15">
                <a:latin typeface="Arial"/>
                <a:cs typeface="Arial"/>
              </a:rPr>
              <a:t>r</a:t>
            </a:r>
            <a:r>
              <a:rPr dirty="0" sz="2800">
                <a:latin typeface="Arial"/>
                <a:cs typeface="Arial"/>
              </a:rPr>
              <a:t>i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305">
                <a:latin typeface="Arial"/>
                <a:cs typeface="Arial"/>
              </a:rPr>
              <a:t>s</a:t>
            </a:r>
            <a:r>
              <a:rPr dirty="0" sz="2800" spc="-95">
                <a:latin typeface="Arial"/>
                <a:cs typeface="Arial"/>
              </a:rPr>
              <a:t>ü</a:t>
            </a:r>
            <a:r>
              <a:rPr dirty="0" sz="2800" spc="-10">
                <a:latin typeface="Arial"/>
                <a:cs typeface="Arial"/>
              </a:rPr>
              <a:t>r</a:t>
            </a:r>
            <a:r>
              <a:rPr dirty="0" sz="2800" spc="-185">
                <a:latin typeface="Arial"/>
                <a:cs typeface="Arial"/>
              </a:rPr>
              <a:t>ec</a:t>
            </a:r>
            <a:r>
              <a:rPr dirty="0" sz="2800" spc="-190">
                <a:latin typeface="Arial"/>
                <a:cs typeface="Arial"/>
              </a:rPr>
              <a:t>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30">
                <a:latin typeface="Arial"/>
                <a:cs typeface="Arial"/>
              </a:rPr>
              <a:t>e</a:t>
            </a:r>
            <a:r>
              <a:rPr dirty="0" sz="2800" spc="-125">
                <a:latin typeface="Arial"/>
                <a:cs typeface="Arial"/>
              </a:rPr>
              <a:t>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95">
                <a:latin typeface="Arial"/>
                <a:cs typeface="Arial"/>
              </a:rPr>
              <a:t>b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305">
                <a:latin typeface="Arial"/>
                <a:cs typeface="Arial"/>
              </a:rPr>
              <a:t>ş</a:t>
            </a:r>
            <a:r>
              <a:rPr dirty="0" sz="2800" spc="-140">
                <a:latin typeface="Arial"/>
                <a:cs typeface="Arial"/>
              </a:rPr>
              <a:t>ı</a:t>
            </a:r>
            <a:r>
              <a:rPr dirty="0" sz="2800" spc="-95">
                <a:latin typeface="Arial"/>
                <a:cs typeface="Arial"/>
              </a:rPr>
              <a:t>nd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90">
                <a:latin typeface="Arial"/>
                <a:cs typeface="Arial"/>
              </a:rPr>
              <a:t>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95">
                <a:latin typeface="Arial"/>
                <a:cs typeface="Arial"/>
              </a:rPr>
              <a:t>d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95">
                <a:latin typeface="Arial"/>
                <a:cs typeface="Arial"/>
              </a:rPr>
              <a:t>h</a:t>
            </a:r>
            <a:r>
              <a:rPr dirty="0" sz="2800" spc="10">
                <a:latin typeface="Arial"/>
                <a:cs typeface="Arial"/>
              </a:rPr>
              <a:t>i</a:t>
            </a:r>
            <a:r>
              <a:rPr dirty="0" sz="2800">
                <a:latin typeface="Arial"/>
                <a:cs typeface="Arial"/>
              </a:rPr>
              <a:t>l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35">
                <a:latin typeface="Arial"/>
                <a:cs typeface="Arial"/>
              </a:rPr>
              <a:t>e</a:t>
            </a:r>
            <a:r>
              <a:rPr dirty="0" sz="2800" spc="-130">
                <a:latin typeface="Arial"/>
                <a:cs typeface="Arial"/>
              </a:rPr>
              <a:t>d</a:t>
            </a:r>
            <a:r>
              <a:rPr dirty="0" sz="2800" spc="5">
                <a:latin typeface="Arial"/>
                <a:cs typeface="Arial"/>
              </a:rPr>
              <a:t>il</a:t>
            </a:r>
            <a:r>
              <a:rPr dirty="0" sz="2800" spc="-114">
                <a:latin typeface="Arial"/>
                <a:cs typeface="Arial"/>
              </a:rPr>
              <a:t>e</a:t>
            </a:r>
            <a:r>
              <a:rPr dirty="0" sz="2800" spc="-110">
                <a:latin typeface="Arial"/>
                <a:cs typeface="Arial"/>
              </a:rPr>
              <a:t>r</a:t>
            </a:r>
            <a:r>
              <a:rPr dirty="0" sz="2800" spc="-170">
                <a:latin typeface="Arial"/>
                <a:cs typeface="Arial"/>
              </a:rPr>
              <a:t>e</a:t>
            </a:r>
            <a:r>
              <a:rPr dirty="0" sz="2800" spc="-13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  <a:p>
            <a:pPr marL="12700" marR="428625">
              <a:lnSpc>
                <a:spcPts val="3379"/>
              </a:lnSpc>
              <a:spcBef>
                <a:spcPts val="95"/>
              </a:spcBef>
              <a:tabLst>
                <a:tab pos="2438400" algn="l"/>
                <a:tab pos="3436620" algn="l"/>
                <a:tab pos="5205095" algn="l"/>
              </a:tabLst>
            </a:pPr>
            <a:r>
              <a:rPr dirty="0" sz="2800" spc="-95">
                <a:latin typeface="Arial"/>
                <a:cs typeface="Arial"/>
              </a:rPr>
              <a:t>p</a:t>
            </a:r>
            <a:r>
              <a:rPr dirty="0" sz="2800" spc="-65">
                <a:latin typeface="Arial"/>
                <a:cs typeface="Arial"/>
              </a:rPr>
              <a:t>er</a:t>
            </a:r>
            <a:r>
              <a:rPr dirty="0" sz="2800" spc="15">
                <a:latin typeface="Arial"/>
                <a:cs typeface="Arial"/>
              </a:rPr>
              <a:t>f</a:t>
            </a:r>
            <a:r>
              <a:rPr dirty="0" sz="2800" spc="-90">
                <a:latin typeface="Arial"/>
                <a:cs typeface="Arial"/>
              </a:rPr>
              <a:t>o</a:t>
            </a:r>
            <a:r>
              <a:rPr dirty="0" sz="2800" spc="40">
                <a:latin typeface="Arial"/>
                <a:cs typeface="Arial"/>
              </a:rPr>
              <a:t>r</a:t>
            </a:r>
            <a:r>
              <a:rPr dirty="0" sz="2800" spc="-105">
                <a:latin typeface="Arial"/>
                <a:cs typeface="Arial"/>
              </a:rPr>
              <a:t>m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95">
                <a:latin typeface="Arial"/>
                <a:cs typeface="Arial"/>
              </a:rPr>
              <a:t>n</a:t>
            </a:r>
            <a:r>
              <a:rPr dirty="0" sz="2800" spc="-305">
                <a:latin typeface="Arial"/>
                <a:cs typeface="Arial"/>
              </a:rPr>
              <a:t>s</a:t>
            </a:r>
            <a:r>
              <a:rPr dirty="0" sz="2800" spc="-135">
                <a:latin typeface="Arial"/>
                <a:cs typeface="Arial"/>
              </a:rPr>
              <a:t>ı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75">
                <a:latin typeface="Arial"/>
                <a:cs typeface="Arial"/>
              </a:rPr>
              <a:t>v</a:t>
            </a:r>
            <a:r>
              <a:rPr dirty="0" sz="2800" spc="-160">
                <a:latin typeface="Arial"/>
                <a:cs typeface="Arial"/>
              </a:rPr>
              <a:t>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0">
                <a:latin typeface="Arial"/>
                <a:cs typeface="Arial"/>
              </a:rPr>
              <a:t>m</a:t>
            </a:r>
            <a:r>
              <a:rPr dirty="0" sz="2800" spc="-95">
                <a:latin typeface="Arial"/>
                <a:cs typeface="Arial"/>
              </a:rPr>
              <a:t>ü</a:t>
            </a:r>
            <a:r>
              <a:rPr dirty="0" sz="2800" spc="-335">
                <a:latin typeface="Arial"/>
                <a:cs typeface="Arial"/>
              </a:rPr>
              <a:t>ş</a:t>
            </a:r>
            <a:r>
              <a:rPr dirty="0" sz="2800" spc="130">
                <a:latin typeface="Arial"/>
                <a:cs typeface="Arial"/>
              </a:rPr>
              <a:t>t</a:t>
            </a:r>
            <a:r>
              <a:rPr dirty="0" sz="2800" spc="-65">
                <a:latin typeface="Arial"/>
                <a:cs typeface="Arial"/>
              </a:rPr>
              <a:t>er</a:t>
            </a:r>
            <a:r>
              <a:rPr dirty="0" sz="2800" spc="20">
                <a:latin typeface="Arial"/>
                <a:cs typeface="Arial"/>
              </a:rPr>
              <a:t>i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100">
                <a:latin typeface="Arial"/>
                <a:cs typeface="Arial"/>
              </a:rPr>
              <a:t>m</a:t>
            </a:r>
            <a:r>
              <a:rPr dirty="0" sz="2800" spc="-110">
                <a:latin typeface="Arial"/>
                <a:cs typeface="Arial"/>
              </a:rPr>
              <a:t>e</a:t>
            </a:r>
            <a:r>
              <a:rPr dirty="0" sz="2800" spc="-165">
                <a:latin typeface="Arial"/>
                <a:cs typeface="Arial"/>
              </a:rPr>
              <a:t>m</a:t>
            </a:r>
            <a:r>
              <a:rPr dirty="0" sz="2800" spc="-85">
                <a:latin typeface="Arial"/>
                <a:cs typeface="Arial"/>
              </a:rPr>
              <a:t>n</a:t>
            </a:r>
            <a:r>
              <a:rPr dirty="0" sz="2800" spc="-90">
                <a:latin typeface="Arial"/>
                <a:cs typeface="Arial"/>
              </a:rPr>
              <a:t>u</a:t>
            </a:r>
            <a:r>
              <a:rPr dirty="0" sz="2800" spc="-95">
                <a:latin typeface="Arial"/>
                <a:cs typeface="Arial"/>
              </a:rPr>
              <a:t>n</a:t>
            </a:r>
            <a:r>
              <a:rPr dirty="0" sz="2800" spc="5">
                <a:latin typeface="Arial"/>
                <a:cs typeface="Arial"/>
              </a:rPr>
              <a:t>i</a:t>
            </a:r>
            <a:r>
              <a:rPr dirty="0" sz="2800" spc="-175">
                <a:latin typeface="Arial"/>
                <a:cs typeface="Arial"/>
              </a:rPr>
              <a:t>y</a:t>
            </a:r>
            <a:r>
              <a:rPr dirty="0" sz="2800" spc="-110">
                <a:latin typeface="Arial"/>
                <a:cs typeface="Arial"/>
              </a:rPr>
              <a:t>e</a:t>
            </a:r>
            <a:r>
              <a:rPr dirty="0" sz="2800" spc="75">
                <a:latin typeface="Arial"/>
                <a:cs typeface="Arial"/>
              </a:rPr>
              <a:t>t</a:t>
            </a:r>
            <a:r>
              <a:rPr dirty="0" sz="2800" spc="5">
                <a:latin typeface="Arial"/>
                <a:cs typeface="Arial"/>
              </a:rPr>
              <a:t>i</a:t>
            </a:r>
            <a:r>
              <a:rPr dirty="0" sz="2800" spc="-95">
                <a:latin typeface="Arial"/>
                <a:cs typeface="Arial"/>
              </a:rPr>
              <a:t>nd</a:t>
            </a:r>
            <a:r>
              <a:rPr dirty="0" sz="2800" spc="-110">
                <a:latin typeface="Arial"/>
                <a:cs typeface="Arial"/>
              </a:rPr>
              <a:t>e  </a:t>
            </a:r>
            <a:r>
              <a:rPr dirty="0" sz="2800" spc="-145">
                <a:latin typeface="Arial"/>
                <a:cs typeface="Arial"/>
              </a:rPr>
              <a:t>sağlanmaktadır.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5367" y="932421"/>
            <a:ext cx="659130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100"/>
              </a:spcBef>
            </a:pPr>
            <a:r>
              <a:rPr dirty="0" sz="2800" spc="-85">
                <a:latin typeface="Arial"/>
                <a:cs typeface="Arial"/>
              </a:rPr>
              <a:t>b</a:t>
            </a:r>
            <a:r>
              <a:rPr dirty="0" sz="2800" spc="5">
                <a:latin typeface="Arial"/>
                <a:cs typeface="Arial"/>
              </a:rPr>
              <a:t>i</a:t>
            </a:r>
            <a:r>
              <a:rPr dirty="0" sz="2800" spc="-125">
                <a:latin typeface="Arial"/>
                <a:cs typeface="Arial"/>
              </a:rPr>
              <a:t>na  </a:t>
            </a:r>
            <a:r>
              <a:rPr dirty="0" sz="2800" spc="-225">
                <a:latin typeface="Arial"/>
                <a:cs typeface="Arial"/>
              </a:rPr>
              <a:t>a</a:t>
            </a:r>
            <a:r>
              <a:rPr dirty="0" sz="2800" spc="40">
                <a:latin typeface="Arial"/>
                <a:cs typeface="Arial"/>
              </a:rPr>
              <a:t>r</a:t>
            </a:r>
            <a:r>
              <a:rPr dirty="0" sz="2800" spc="5">
                <a:latin typeface="Arial"/>
                <a:cs typeface="Arial"/>
              </a:rPr>
              <a:t>t</a:t>
            </a:r>
            <a:r>
              <a:rPr dirty="0" sz="2800">
                <a:latin typeface="Arial"/>
                <a:cs typeface="Arial"/>
              </a:rPr>
              <a:t>ı</a:t>
            </a:r>
            <a:r>
              <a:rPr dirty="0" sz="2800" spc="-305">
                <a:latin typeface="Arial"/>
                <a:cs typeface="Arial"/>
              </a:rPr>
              <a:t>ş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5179" y="1913889"/>
            <a:ext cx="5768720" cy="3008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72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41" y="1071552"/>
            <a:ext cx="5181600" cy="321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1951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72</a:t>
            </a:fld>
            <a:r>
              <a:rPr dirty="0" spc="-40"/>
              <a:t>/77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6244" y="611123"/>
            <a:ext cx="29438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45" b="1">
                <a:solidFill>
                  <a:srgbClr val="C00000"/>
                </a:solidFill>
                <a:latin typeface="Arial"/>
                <a:cs typeface="Arial"/>
              </a:rPr>
              <a:t>Projelendirme</a:t>
            </a:r>
            <a:r>
              <a:rPr dirty="0" sz="2400" spc="-1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50826" y="1417624"/>
            <a:ext cx="1074420" cy="7702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 indent="22225">
              <a:lnSpc>
                <a:spcPts val="2980"/>
              </a:lnSpc>
              <a:spcBef>
                <a:spcPts val="114"/>
              </a:spcBef>
              <a:buChar char="•"/>
              <a:tabLst>
                <a:tab pos="368300" algn="l"/>
                <a:tab pos="368935" algn="l"/>
              </a:tabLst>
            </a:pPr>
            <a:r>
              <a:rPr dirty="0" sz="2400" spc="-114">
                <a:latin typeface="Arial"/>
                <a:cs typeface="Arial"/>
              </a:rPr>
              <a:t>Hatta  </a:t>
            </a:r>
            <a:r>
              <a:rPr dirty="0" sz="2400" spc="-70">
                <a:latin typeface="Arial"/>
                <a:cs typeface="Arial"/>
              </a:rPr>
              <a:t>o</a:t>
            </a:r>
            <a:r>
              <a:rPr dirty="0" sz="2400" spc="80">
                <a:latin typeface="Arial"/>
                <a:cs typeface="Arial"/>
              </a:rPr>
              <a:t>r</a:t>
            </a:r>
            <a:r>
              <a:rPr dirty="0" sz="2400" spc="-30">
                <a:latin typeface="Arial"/>
                <a:cs typeface="Arial"/>
              </a:rPr>
              <a:t>t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-75">
                <a:latin typeface="Arial"/>
                <a:cs typeface="Arial"/>
              </a:rPr>
              <a:t>d</a:t>
            </a:r>
            <a:r>
              <a:rPr dirty="0" sz="2400" spc="-19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11071" y="1417624"/>
            <a:ext cx="1302385" cy="7702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635" marR="5080" indent="-115570">
              <a:lnSpc>
                <a:spcPts val="2980"/>
              </a:lnSpc>
              <a:spcBef>
                <a:spcPts val="114"/>
              </a:spcBef>
            </a:pPr>
            <a:r>
              <a:rPr dirty="0" sz="2400" spc="-240">
                <a:latin typeface="Arial"/>
                <a:cs typeface="Arial"/>
              </a:rPr>
              <a:t>g</a:t>
            </a:r>
            <a:r>
              <a:rPr dirty="0" sz="2400" spc="-150">
                <a:latin typeface="Arial"/>
                <a:cs typeface="Arial"/>
              </a:rPr>
              <a:t>e</a:t>
            </a:r>
            <a:r>
              <a:rPr dirty="0" sz="2400" spc="-55">
                <a:latin typeface="Arial"/>
                <a:cs typeface="Arial"/>
              </a:rPr>
              <a:t>li</a:t>
            </a:r>
            <a:r>
              <a:rPr dirty="0" sz="2400" spc="-155">
                <a:latin typeface="Arial"/>
                <a:cs typeface="Arial"/>
              </a:rPr>
              <a:t>ş</a:t>
            </a:r>
            <a:r>
              <a:rPr dirty="0" sz="2400" spc="135">
                <a:latin typeface="Arial"/>
                <a:cs typeface="Arial"/>
              </a:rPr>
              <a:t>t</a:t>
            </a:r>
            <a:r>
              <a:rPr dirty="0" sz="2400" spc="20">
                <a:latin typeface="Arial"/>
                <a:cs typeface="Arial"/>
              </a:rPr>
              <a:t>i</a:t>
            </a:r>
            <a:r>
              <a:rPr dirty="0" sz="2400" spc="25">
                <a:latin typeface="Arial"/>
                <a:cs typeface="Arial"/>
              </a:rPr>
              <a:t>r</a:t>
            </a:r>
            <a:r>
              <a:rPr dirty="0" sz="2400" spc="-25">
                <a:latin typeface="Arial"/>
                <a:cs typeface="Arial"/>
              </a:rPr>
              <a:t>il</a:t>
            </a:r>
            <a:r>
              <a:rPr dirty="0" sz="2400" spc="-65">
                <a:latin typeface="Arial"/>
                <a:cs typeface="Arial"/>
              </a:rPr>
              <a:t>e</a:t>
            </a:r>
            <a:r>
              <a:rPr dirty="0" sz="2400" spc="-50">
                <a:latin typeface="Arial"/>
                <a:cs typeface="Arial"/>
              </a:rPr>
              <a:t>n  </a:t>
            </a:r>
            <a:r>
              <a:rPr dirty="0" sz="2400" spc="-70">
                <a:latin typeface="Arial"/>
                <a:cs typeface="Arial"/>
              </a:rPr>
              <a:t>imalat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50826" y="2162251"/>
            <a:ext cx="24155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5">
                <a:latin typeface="Arial"/>
                <a:cs typeface="Arial"/>
              </a:rPr>
              <a:t>modellenebilmekte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97684" y="1417624"/>
            <a:ext cx="1167130" cy="11360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r" marL="530225" marR="5080" indent="302895">
              <a:lnSpc>
                <a:spcPts val="2980"/>
              </a:lnSpc>
              <a:spcBef>
                <a:spcPts val="114"/>
              </a:spcBef>
            </a:pPr>
            <a:r>
              <a:rPr dirty="0" sz="2400" spc="-60">
                <a:latin typeface="Arial"/>
                <a:cs typeface="Arial"/>
              </a:rPr>
              <a:t>bu  </a:t>
            </a:r>
            <a:r>
              <a:rPr dirty="0" sz="2400" spc="-250">
                <a:latin typeface="Arial"/>
                <a:cs typeface="Arial"/>
              </a:rPr>
              <a:t>s</a:t>
            </a:r>
            <a:r>
              <a:rPr dirty="0" sz="2400" spc="-135">
                <a:latin typeface="Arial"/>
                <a:cs typeface="Arial"/>
              </a:rPr>
              <a:t>ı</a:t>
            </a:r>
            <a:r>
              <a:rPr dirty="0" sz="2400" spc="-20">
                <a:latin typeface="Arial"/>
                <a:cs typeface="Arial"/>
              </a:rPr>
              <a:t>r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195">
                <a:latin typeface="Arial"/>
                <a:cs typeface="Arial"/>
              </a:rPr>
              <a:t>sı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ts val="2765"/>
              </a:lnSpc>
              <a:tabLst>
                <a:tab pos="629920" algn="l"/>
              </a:tabLst>
            </a:pPr>
            <a:r>
              <a:rPr dirty="0" sz="2400" spc="-145">
                <a:latin typeface="Arial"/>
                <a:cs typeface="Arial"/>
              </a:rPr>
              <a:t>v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55">
                <a:latin typeface="Arial"/>
                <a:cs typeface="Arial"/>
              </a:rPr>
              <a:t>y</a:t>
            </a:r>
            <a:r>
              <a:rPr dirty="0" sz="2400" spc="-185">
                <a:latin typeface="Arial"/>
                <a:cs typeface="Arial"/>
              </a:rPr>
              <a:t>a</a:t>
            </a:r>
            <a:r>
              <a:rPr dirty="0" sz="2400" spc="-80">
                <a:latin typeface="Arial"/>
                <a:cs typeface="Arial"/>
              </a:rPr>
              <a:t>p</a:t>
            </a:r>
            <a:r>
              <a:rPr dirty="0" sz="2400" spc="-120">
                <a:latin typeface="Arial"/>
                <a:cs typeface="Arial"/>
              </a:rPr>
              <a:t>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50826" y="2528011"/>
            <a:ext cx="3914140" cy="112585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>
              <a:lnSpc>
                <a:spcPct val="100400"/>
              </a:lnSpc>
              <a:spcBef>
                <a:spcPts val="85"/>
              </a:spcBef>
            </a:pPr>
            <a:r>
              <a:rPr dirty="0" sz="2400" spc="-145">
                <a:latin typeface="Arial"/>
                <a:cs typeface="Arial"/>
              </a:rPr>
              <a:t>sanal </a:t>
            </a:r>
            <a:r>
              <a:rPr dirty="0" sz="2400" spc="-100">
                <a:latin typeface="Arial"/>
                <a:cs typeface="Arial"/>
              </a:rPr>
              <a:t>olarak </a:t>
            </a:r>
            <a:r>
              <a:rPr dirty="0" sz="2400" spc="-130">
                <a:latin typeface="Arial"/>
                <a:cs typeface="Arial"/>
              </a:rPr>
              <a:t>inşa </a:t>
            </a:r>
            <a:r>
              <a:rPr dirty="0" sz="2400" spc="-80">
                <a:latin typeface="Arial"/>
                <a:cs typeface="Arial"/>
              </a:rPr>
              <a:t>edilerek </a:t>
            </a:r>
            <a:r>
              <a:rPr dirty="0" sz="2400" spc="-215" b="1">
                <a:solidFill>
                  <a:srgbClr val="C00000"/>
                </a:solidFill>
                <a:latin typeface="Arial"/>
                <a:cs typeface="Arial"/>
              </a:rPr>
              <a:t>saha  </a:t>
            </a:r>
            <a:r>
              <a:rPr dirty="0" sz="2400" spc="-114" b="1">
                <a:solidFill>
                  <a:srgbClr val="C00000"/>
                </a:solidFill>
                <a:latin typeface="Arial"/>
                <a:cs typeface="Arial"/>
              </a:rPr>
              <a:t>imalat </a:t>
            </a: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programı </a:t>
            </a:r>
            <a:r>
              <a:rPr dirty="0" sz="2400" spc="-100">
                <a:latin typeface="Arial"/>
                <a:cs typeface="Arial"/>
              </a:rPr>
              <a:t>test  </a:t>
            </a:r>
            <a:r>
              <a:rPr dirty="0" sz="2400" spc="-60">
                <a:latin typeface="Arial"/>
                <a:cs typeface="Arial"/>
              </a:rPr>
              <a:t>edilebilmektedir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9438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45" b="1">
                <a:solidFill>
                  <a:srgbClr val="C00000"/>
                </a:solidFill>
                <a:latin typeface="Arial"/>
                <a:cs typeface="Arial"/>
              </a:rPr>
              <a:t>Projelendirme</a:t>
            </a:r>
            <a:r>
              <a:rPr dirty="0" sz="2400" spc="-1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3473" y="1025652"/>
            <a:ext cx="3771900" cy="33331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 indent="22225">
              <a:lnSpc>
                <a:spcPct val="100499"/>
              </a:lnSpc>
              <a:spcBef>
                <a:spcPts val="85"/>
              </a:spcBef>
              <a:buChar char="•"/>
              <a:tabLst>
                <a:tab pos="368935" algn="l"/>
              </a:tabLst>
            </a:pPr>
            <a:r>
              <a:rPr dirty="0" sz="2400" spc="-185">
                <a:latin typeface="Arial"/>
                <a:cs typeface="Arial"/>
              </a:rPr>
              <a:t>Bu </a:t>
            </a:r>
            <a:r>
              <a:rPr dirty="0" sz="2400" spc="-114">
                <a:latin typeface="Arial"/>
                <a:cs typeface="Arial"/>
              </a:rPr>
              <a:t>simülasyon, </a:t>
            </a:r>
            <a:r>
              <a:rPr dirty="0" sz="2400" spc="-135">
                <a:latin typeface="Arial"/>
                <a:cs typeface="Arial"/>
              </a:rPr>
              <a:t>yapı  </a:t>
            </a:r>
            <a:r>
              <a:rPr dirty="0" sz="2400" spc="-65">
                <a:latin typeface="Arial"/>
                <a:cs typeface="Arial"/>
              </a:rPr>
              <a:t>bileşenlerinin, </a:t>
            </a:r>
            <a:r>
              <a:rPr dirty="0" sz="2400" spc="-85">
                <a:latin typeface="Arial"/>
                <a:cs typeface="Arial"/>
              </a:rPr>
              <a:t>tesisatlarının 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30">
                <a:latin typeface="Arial"/>
                <a:cs typeface="Arial"/>
              </a:rPr>
              <a:t>ilgili </a:t>
            </a:r>
            <a:r>
              <a:rPr dirty="0" sz="2400" spc="-50">
                <a:latin typeface="Arial"/>
                <a:cs typeface="Arial"/>
              </a:rPr>
              <a:t>aktivitelerinin </a:t>
            </a:r>
            <a:r>
              <a:rPr dirty="0" sz="2400" spc="-130">
                <a:latin typeface="Arial"/>
                <a:cs typeface="Arial"/>
              </a:rPr>
              <a:t>üç  </a:t>
            </a:r>
            <a:r>
              <a:rPr dirty="0" sz="2400" spc="-45">
                <a:latin typeface="Arial"/>
                <a:cs typeface="Arial"/>
              </a:rPr>
              <a:t>boyutlu </a:t>
            </a:r>
            <a:r>
              <a:rPr dirty="0" sz="2400" spc="-90">
                <a:latin typeface="Arial"/>
                <a:cs typeface="Arial"/>
              </a:rPr>
              <a:t>grafik </a:t>
            </a:r>
            <a:r>
              <a:rPr dirty="0" sz="2400" spc="-65">
                <a:latin typeface="Arial"/>
                <a:cs typeface="Arial"/>
              </a:rPr>
              <a:t>çizimlerinin </a:t>
            </a:r>
            <a:r>
              <a:rPr dirty="0" sz="2400" spc="-100">
                <a:latin typeface="Arial"/>
                <a:cs typeface="Arial"/>
              </a:rPr>
              <a:t>yer  </a:t>
            </a:r>
            <a:r>
              <a:rPr dirty="0" sz="2400" spc="-114">
                <a:latin typeface="Arial"/>
                <a:cs typeface="Arial"/>
              </a:rPr>
              <a:t>aldığı </a:t>
            </a:r>
            <a:r>
              <a:rPr dirty="0" sz="2400" spc="-120">
                <a:latin typeface="Arial"/>
                <a:cs typeface="Arial"/>
              </a:rPr>
              <a:t>hazır </a:t>
            </a:r>
            <a:r>
              <a:rPr dirty="0" sz="2400" spc="-70">
                <a:latin typeface="Arial"/>
                <a:cs typeface="Arial"/>
              </a:rPr>
              <a:t>kütüphaneler  </a:t>
            </a:r>
            <a:r>
              <a:rPr dirty="0" sz="2400" spc="-90">
                <a:latin typeface="Arial"/>
                <a:cs typeface="Arial"/>
              </a:rPr>
              <a:t>kullanılarak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14">
                <a:latin typeface="Arial"/>
                <a:cs typeface="Arial"/>
              </a:rPr>
              <a:t>sürecin  </a:t>
            </a:r>
            <a:r>
              <a:rPr dirty="0" sz="2400" spc="-60">
                <a:latin typeface="Arial"/>
                <a:cs typeface="Arial"/>
              </a:rPr>
              <a:t>belirlenen </a:t>
            </a:r>
            <a:r>
              <a:rPr dirty="0" sz="2400" spc="-120">
                <a:latin typeface="Arial"/>
                <a:cs typeface="Arial"/>
              </a:rPr>
              <a:t>zamanlarında  </a:t>
            </a:r>
            <a:r>
              <a:rPr dirty="0" sz="2400" spc="-125">
                <a:latin typeface="Arial"/>
                <a:cs typeface="Arial"/>
              </a:rPr>
              <a:t>yapım </a:t>
            </a:r>
            <a:r>
              <a:rPr dirty="0" sz="2400" spc="-150">
                <a:latin typeface="Arial"/>
                <a:cs typeface="Arial"/>
              </a:rPr>
              <a:t>sırasını </a:t>
            </a:r>
            <a:r>
              <a:rPr dirty="0" sz="2400" spc="-120">
                <a:latin typeface="Arial"/>
                <a:cs typeface="Arial"/>
              </a:rPr>
              <a:t>gösteren </a:t>
            </a:r>
            <a:r>
              <a:rPr dirty="0" sz="2400" spc="-75">
                <a:latin typeface="Arial"/>
                <a:cs typeface="Arial"/>
              </a:rPr>
              <a:t>temsili  </a:t>
            </a:r>
            <a:r>
              <a:rPr dirty="0" sz="2400" spc="-65">
                <a:latin typeface="Arial"/>
                <a:cs typeface="Arial"/>
              </a:rPr>
              <a:t>modellerle </a:t>
            </a:r>
            <a:r>
              <a:rPr dirty="0" sz="2400" spc="-90">
                <a:latin typeface="Arial"/>
                <a:cs typeface="Arial"/>
              </a:rPr>
              <a:t>yapılmaktadır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[13]</a:t>
            </a:r>
            <a:r>
              <a:rPr dirty="0" sz="2400" spc="-4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7166" y="1142989"/>
            <a:ext cx="4914900" cy="321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72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72</a:t>
            </a:fld>
            <a:r>
              <a:rPr dirty="0" spc="-40"/>
              <a:t>/77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345" y="567842"/>
            <a:ext cx="8985885" cy="268859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just" marL="120014">
              <a:lnSpc>
                <a:spcPct val="100000"/>
              </a:lnSpc>
              <a:spcBef>
                <a:spcPts val="440"/>
              </a:spcBef>
            </a:pPr>
            <a:r>
              <a:rPr dirty="0" sz="2400" spc="-145" b="1">
                <a:solidFill>
                  <a:srgbClr val="C00000"/>
                </a:solidFill>
                <a:latin typeface="Arial"/>
                <a:cs typeface="Arial"/>
              </a:rPr>
              <a:t>Projelendirme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algn="just" marL="12700" marR="5080" indent="22225">
              <a:lnSpc>
                <a:spcPct val="100899"/>
              </a:lnSpc>
              <a:spcBef>
                <a:spcPts val="315"/>
              </a:spcBef>
              <a:buChar char="•"/>
              <a:tabLst>
                <a:tab pos="368935" algn="l"/>
              </a:tabLst>
            </a:pPr>
            <a:r>
              <a:rPr dirty="0" sz="2400" spc="-100">
                <a:latin typeface="Arial"/>
                <a:cs typeface="Arial"/>
              </a:rPr>
              <a:t>Bilgi </a:t>
            </a:r>
            <a:r>
              <a:rPr dirty="0" sz="2400" spc="-50">
                <a:latin typeface="Arial"/>
                <a:cs typeface="Arial"/>
              </a:rPr>
              <a:t>teknolojileri </a:t>
            </a:r>
            <a:r>
              <a:rPr dirty="0" sz="2400" spc="-140">
                <a:latin typeface="Arial"/>
                <a:cs typeface="Arial"/>
              </a:rPr>
              <a:t>sayesinde, </a:t>
            </a:r>
            <a:r>
              <a:rPr dirty="0" sz="2400" spc="-130">
                <a:latin typeface="Arial"/>
                <a:cs typeface="Arial"/>
              </a:rPr>
              <a:t>daha </a:t>
            </a:r>
            <a:r>
              <a:rPr dirty="0" sz="2400" spc="-100">
                <a:latin typeface="Arial"/>
                <a:cs typeface="Arial"/>
              </a:rPr>
              <a:t>tasarım </a:t>
            </a:r>
            <a:r>
              <a:rPr dirty="0" sz="2400" spc="-110">
                <a:latin typeface="Arial"/>
                <a:cs typeface="Arial"/>
              </a:rPr>
              <a:t>evresinde </a:t>
            </a:r>
            <a:r>
              <a:rPr dirty="0" sz="2400" spc="-65">
                <a:latin typeface="Arial"/>
                <a:cs typeface="Arial"/>
              </a:rPr>
              <a:t>projelendirme </a:t>
            </a:r>
            <a:r>
              <a:rPr dirty="0" sz="2400" spc="-140">
                <a:latin typeface="Arial"/>
                <a:cs typeface="Arial"/>
              </a:rPr>
              <a:t>ve  </a:t>
            </a:r>
            <a:r>
              <a:rPr dirty="0" sz="2400" spc="-125">
                <a:latin typeface="Arial"/>
                <a:cs typeface="Arial"/>
              </a:rPr>
              <a:t>yapım </a:t>
            </a:r>
            <a:r>
              <a:rPr dirty="0" sz="2400" spc="-130">
                <a:latin typeface="Arial"/>
                <a:cs typeface="Arial"/>
              </a:rPr>
              <a:t>aşamalarında </a:t>
            </a:r>
            <a:r>
              <a:rPr dirty="0" sz="2400" spc="-175">
                <a:latin typeface="Arial"/>
                <a:cs typeface="Arial"/>
              </a:rPr>
              <a:t>yaşanacak </a:t>
            </a:r>
            <a:r>
              <a:rPr dirty="0" sz="2400" spc="-170">
                <a:latin typeface="Arial"/>
                <a:cs typeface="Arial"/>
              </a:rPr>
              <a:t>zaman </a:t>
            </a:r>
            <a:r>
              <a:rPr dirty="0" sz="2400" spc="-110">
                <a:latin typeface="Arial"/>
                <a:cs typeface="Arial"/>
              </a:rPr>
              <a:t>kayıpları </a:t>
            </a:r>
            <a:r>
              <a:rPr dirty="0" sz="2400" spc="-95">
                <a:latin typeface="Arial"/>
                <a:cs typeface="Arial"/>
              </a:rPr>
              <a:t>azaltılmakta </a:t>
            </a:r>
            <a:r>
              <a:rPr dirty="0" sz="2400" spc="-160">
                <a:latin typeface="Arial"/>
                <a:cs typeface="Arial"/>
              </a:rPr>
              <a:t>ve  </a:t>
            </a:r>
            <a:r>
              <a:rPr dirty="0" sz="2400" spc="-120">
                <a:latin typeface="Arial"/>
                <a:cs typeface="Arial"/>
              </a:rPr>
              <a:t>dolayısıyla </a:t>
            </a:r>
            <a:r>
              <a:rPr dirty="0" sz="2400" spc="-114">
                <a:latin typeface="Arial"/>
                <a:cs typeface="Arial"/>
              </a:rPr>
              <a:t>yapının tamamlanma </a:t>
            </a:r>
            <a:r>
              <a:rPr dirty="0" sz="2400" spc="-120">
                <a:latin typeface="Arial"/>
                <a:cs typeface="Arial"/>
              </a:rPr>
              <a:t>süreci </a:t>
            </a:r>
            <a:r>
              <a:rPr dirty="0" sz="2400" spc="-95">
                <a:latin typeface="Arial"/>
                <a:cs typeface="Arial"/>
              </a:rPr>
              <a:t>kısaltılarak </a:t>
            </a:r>
            <a:r>
              <a:rPr dirty="0" sz="2400" spc="-135">
                <a:latin typeface="Arial"/>
                <a:cs typeface="Arial"/>
              </a:rPr>
              <a:t>yapı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130">
                <a:latin typeface="Arial"/>
                <a:cs typeface="Arial"/>
              </a:rPr>
              <a:t>an </a:t>
            </a:r>
            <a:r>
              <a:rPr dirty="0" sz="2400" spc="-120">
                <a:latin typeface="Arial"/>
                <a:cs typeface="Arial"/>
              </a:rPr>
              <a:t>önce  </a:t>
            </a:r>
            <a:r>
              <a:rPr dirty="0" sz="2400" spc="-110">
                <a:latin typeface="Arial"/>
                <a:cs typeface="Arial"/>
              </a:rPr>
              <a:t>hizmete/pazara </a:t>
            </a:r>
            <a:r>
              <a:rPr dirty="0" sz="2400" spc="-85">
                <a:latin typeface="Arial"/>
                <a:cs typeface="Arial"/>
              </a:rPr>
              <a:t>sunulabilmekte </a:t>
            </a:r>
            <a:r>
              <a:rPr dirty="0" sz="2400" spc="-175">
                <a:latin typeface="Arial"/>
                <a:cs typeface="Arial"/>
              </a:rPr>
              <a:t>(</a:t>
            </a: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çevik </a:t>
            </a:r>
            <a:r>
              <a:rPr dirty="0" sz="2400" spc="-100" b="1">
                <a:solidFill>
                  <a:srgbClr val="C00000"/>
                </a:solidFill>
                <a:latin typeface="Arial"/>
                <a:cs typeface="Arial"/>
              </a:rPr>
              <a:t>imalat</a:t>
            </a:r>
            <a:r>
              <a:rPr dirty="0" sz="2400" spc="-100">
                <a:latin typeface="Arial"/>
                <a:cs typeface="Arial"/>
              </a:rPr>
              <a:t>), </a:t>
            </a:r>
            <a:r>
              <a:rPr dirty="0" sz="2400" spc="-60">
                <a:latin typeface="Arial"/>
                <a:cs typeface="Arial"/>
              </a:rPr>
              <a:t>farklı </a:t>
            </a:r>
            <a:r>
              <a:rPr dirty="0" sz="2400" spc="-50">
                <a:latin typeface="Arial"/>
                <a:cs typeface="Arial"/>
              </a:rPr>
              <a:t>disiplinlerin </a:t>
            </a:r>
            <a:r>
              <a:rPr dirty="0" sz="2400" spc="-140">
                <a:latin typeface="Arial"/>
                <a:cs typeface="Arial"/>
              </a:rPr>
              <a:t>aynı  </a:t>
            </a:r>
            <a:r>
              <a:rPr dirty="0" sz="2400" spc="-130">
                <a:latin typeface="Arial"/>
                <a:cs typeface="Arial"/>
              </a:rPr>
              <a:t>anda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140">
                <a:latin typeface="Arial"/>
                <a:cs typeface="Arial"/>
              </a:rPr>
              <a:t>arada </a:t>
            </a:r>
            <a:r>
              <a:rPr dirty="0" sz="2400" spc="-80">
                <a:latin typeface="Arial"/>
                <a:cs typeface="Arial"/>
              </a:rPr>
              <a:t>faaliyet </a:t>
            </a:r>
            <a:r>
              <a:rPr dirty="0" sz="2400" spc="-110">
                <a:latin typeface="Arial"/>
                <a:cs typeface="Arial"/>
              </a:rPr>
              <a:t>göstermesiyle de 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eşzamanlı </a:t>
            </a:r>
            <a:r>
              <a:rPr dirty="0" sz="2400" spc="-170" b="1">
                <a:solidFill>
                  <a:srgbClr val="C00000"/>
                </a:solidFill>
                <a:latin typeface="Arial"/>
                <a:cs typeface="Arial"/>
              </a:rPr>
              <a:t>mühendislik </a:t>
            </a:r>
            <a:r>
              <a:rPr dirty="0" sz="2400" spc="-170" b="1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yapılabilmektedir.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259" y="529437"/>
            <a:ext cx="8985250" cy="239649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algn="just" marL="119380">
              <a:lnSpc>
                <a:spcPct val="100000"/>
              </a:lnSpc>
              <a:spcBef>
                <a:spcPts val="740"/>
              </a:spcBef>
            </a:pPr>
            <a:r>
              <a:rPr dirty="0" sz="2400" spc="-145" b="1">
                <a:solidFill>
                  <a:srgbClr val="C00000"/>
                </a:solidFill>
                <a:latin typeface="Arial"/>
                <a:cs typeface="Arial"/>
              </a:rPr>
              <a:t>Projelendirme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algn="just" marL="12700" marR="5080" indent="21590">
              <a:lnSpc>
                <a:spcPct val="100899"/>
              </a:lnSpc>
              <a:spcBef>
                <a:spcPts val="620"/>
              </a:spcBef>
              <a:buChar char="•"/>
              <a:tabLst>
                <a:tab pos="436880" algn="l"/>
              </a:tabLst>
            </a:pPr>
            <a:r>
              <a:rPr dirty="0" sz="2400" spc="-180">
                <a:latin typeface="Arial"/>
                <a:cs typeface="Arial"/>
              </a:rPr>
              <a:t>Yapının </a:t>
            </a:r>
            <a:r>
              <a:rPr dirty="0" sz="2400" spc="-130">
                <a:latin typeface="Arial"/>
                <a:cs typeface="Arial"/>
              </a:rPr>
              <a:t>daha </a:t>
            </a:r>
            <a:r>
              <a:rPr dirty="0" sz="2400" spc="-100">
                <a:latin typeface="Arial"/>
                <a:cs typeface="Arial"/>
              </a:rPr>
              <a:t>tasarım </a:t>
            </a:r>
            <a:r>
              <a:rPr dirty="0" sz="2400" spc="-165">
                <a:latin typeface="Arial"/>
                <a:cs typeface="Arial"/>
              </a:rPr>
              <a:t>aşamasında </a:t>
            </a:r>
            <a:r>
              <a:rPr dirty="0" sz="2400" spc="-105">
                <a:latin typeface="Arial"/>
                <a:cs typeface="Arial"/>
              </a:rPr>
              <a:t>iken </a:t>
            </a:r>
            <a:r>
              <a:rPr dirty="0" sz="2400" spc="-145">
                <a:latin typeface="Arial"/>
                <a:cs typeface="Arial"/>
              </a:rPr>
              <a:t>sanal </a:t>
            </a:r>
            <a:r>
              <a:rPr dirty="0" sz="2400" spc="-80">
                <a:latin typeface="Arial"/>
                <a:cs typeface="Arial"/>
              </a:rPr>
              <a:t>ortamda </a:t>
            </a:r>
            <a:r>
              <a:rPr dirty="0" sz="2400" spc="-135">
                <a:latin typeface="Arial"/>
                <a:cs typeface="Arial"/>
              </a:rPr>
              <a:t>inşa </a:t>
            </a:r>
            <a:r>
              <a:rPr dirty="0" sz="2400" spc="-85">
                <a:latin typeface="Arial"/>
                <a:cs typeface="Arial"/>
              </a:rPr>
              <a:t>edilmesi  </a:t>
            </a:r>
            <a:r>
              <a:rPr dirty="0" sz="2400" spc="-40">
                <a:latin typeface="Arial"/>
                <a:cs typeface="Arial"/>
              </a:rPr>
              <a:t>ile </a:t>
            </a:r>
            <a:r>
              <a:rPr dirty="0" sz="2400" spc="-125">
                <a:latin typeface="Arial"/>
                <a:cs typeface="Arial"/>
              </a:rPr>
              <a:t>yapım </a:t>
            </a:r>
            <a:r>
              <a:rPr dirty="0" sz="2400" spc="-165">
                <a:latin typeface="Arial"/>
                <a:cs typeface="Arial"/>
              </a:rPr>
              <a:t>aşamasında </a:t>
            </a:r>
            <a:r>
              <a:rPr dirty="0" sz="2400" spc="-120">
                <a:latin typeface="Arial"/>
                <a:cs typeface="Arial"/>
              </a:rPr>
              <a:t>karşılaşılabilecek </a:t>
            </a:r>
            <a:r>
              <a:rPr dirty="0" sz="2400" spc="-65">
                <a:latin typeface="Arial"/>
                <a:cs typeface="Arial"/>
              </a:rPr>
              <a:t>tehlikeli </a:t>
            </a:r>
            <a:r>
              <a:rPr dirty="0" sz="2400" spc="-60">
                <a:latin typeface="Arial"/>
                <a:cs typeface="Arial"/>
              </a:rPr>
              <a:t>durumlar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95">
                <a:latin typeface="Arial"/>
                <a:cs typeface="Arial"/>
              </a:rPr>
              <a:t>potansiyel  </a:t>
            </a:r>
            <a:r>
              <a:rPr dirty="0" sz="2400" spc="-70">
                <a:latin typeface="Arial"/>
                <a:cs typeface="Arial"/>
              </a:rPr>
              <a:t>riskler </a:t>
            </a:r>
            <a:r>
              <a:rPr dirty="0" sz="2400" spc="-65">
                <a:latin typeface="Arial"/>
                <a:cs typeface="Arial"/>
              </a:rPr>
              <a:t>belirlenebilmekte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70">
                <a:latin typeface="Arial"/>
                <a:cs typeface="Arial"/>
              </a:rPr>
              <a:t>İSG’yi </a:t>
            </a:r>
            <a:r>
              <a:rPr dirty="0" sz="2400" spc="-45">
                <a:latin typeface="Arial"/>
                <a:cs typeface="Arial"/>
              </a:rPr>
              <a:t>ihlal </a:t>
            </a:r>
            <a:r>
              <a:rPr dirty="0" sz="2400" spc="-105">
                <a:latin typeface="Arial"/>
                <a:cs typeface="Arial"/>
              </a:rPr>
              <a:t>edebilecek </a:t>
            </a:r>
            <a:r>
              <a:rPr dirty="0" sz="2400" spc="-145">
                <a:latin typeface="Arial"/>
                <a:cs typeface="Arial"/>
              </a:rPr>
              <a:t>güvensiz </a:t>
            </a:r>
            <a:r>
              <a:rPr dirty="0" sz="2400" spc="-80">
                <a:latin typeface="Arial"/>
                <a:cs typeface="Arial"/>
              </a:rPr>
              <a:t>durumlara  </a:t>
            </a:r>
            <a:r>
              <a:rPr dirty="0" sz="2400" spc="-105">
                <a:latin typeface="Arial"/>
                <a:cs typeface="Arial"/>
              </a:rPr>
              <a:t>neden </a:t>
            </a:r>
            <a:r>
              <a:rPr dirty="0" sz="2400" spc="-80">
                <a:latin typeface="Arial"/>
                <a:cs typeface="Arial"/>
              </a:rPr>
              <a:t>olan </a:t>
            </a:r>
            <a:r>
              <a:rPr dirty="0" sz="2400" spc="-85">
                <a:latin typeface="Arial"/>
                <a:cs typeface="Arial"/>
              </a:rPr>
              <a:t>tasarımlar gerektiğinde </a:t>
            </a:r>
            <a:r>
              <a:rPr dirty="0" sz="2400" spc="-45">
                <a:latin typeface="Arial"/>
                <a:cs typeface="Arial"/>
              </a:rPr>
              <a:t>alternatifleriyle </a:t>
            </a:r>
            <a:r>
              <a:rPr dirty="0" sz="2400" spc="-65">
                <a:latin typeface="Arial"/>
                <a:cs typeface="Arial"/>
              </a:rPr>
              <a:t>değiştirilerek  </a:t>
            </a:r>
            <a:r>
              <a:rPr dirty="0" sz="2400" spc="-75">
                <a:latin typeface="Arial"/>
                <a:cs typeface="Arial"/>
              </a:rPr>
              <a:t>uygulanabilir </a:t>
            </a:r>
            <a:r>
              <a:rPr dirty="0" sz="2400" spc="-305">
                <a:latin typeface="Arial"/>
                <a:cs typeface="Arial"/>
              </a:rPr>
              <a:t>İSG </a:t>
            </a:r>
            <a:r>
              <a:rPr dirty="0" sz="2400" spc="-75">
                <a:latin typeface="Arial"/>
                <a:cs typeface="Arial"/>
              </a:rPr>
              <a:t>planları</a:t>
            </a:r>
            <a:r>
              <a:rPr dirty="0" sz="2400" spc="-35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hazırlanabilmektedir.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3764" y="3147814"/>
            <a:ext cx="3965575" cy="1709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72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40" y="40589"/>
            <a:ext cx="9213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5"/>
              <a:t>G</a:t>
            </a:r>
            <a:r>
              <a:rPr dirty="0" spc="-45"/>
              <a:t>İ</a:t>
            </a:r>
            <a:r>
              <a:rPr dirty="0" spc="-395"/>
              <a:t>R</a:t>
            </a:r>
            <a:r>
              <a:rPr dirty="0" spc="-160"/>
              <a:t>İ</a:t>
            </a:r>
            <a:r>
              <a:rPr dirty="0" spc="-625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724369"/>
            <a:ext cx="8833485" cy="16941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3535">
              <a:lnSpc>
                <a:spcPct val="113999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dirty="0" sz="2400" spc="-150">
                <a:latin typeface="Arial"/>
                <a:cs typeface="Arial"/>
              </a:rPr>
              <a:t>Eskiden, </a:t>
            </a:r>
            <a:r>
              <a:rPr dirty="0" sz="2400" spc="-75">
                <a:latin typeface="Arial"/>
                <a:cs typeface="Arial"/>
              </a:rPr>
              <a:t>mimar </a:t>
            </a:r>
            <a:r>
              <a:rPr dirty="0" sz="2400" spc="-170">
                <a:latin typeface="Arial"/>
                <a:cs typeface="Arial"/>
              </a:rPr>
              <a:t>ya </a:t>
            </a:r>
            <a:r>
              <a:rPr dirty="0" sz="2400" spc="-130">
                <a:latin typeface="Arial"/>
                <a:cs typeface="Arial"/>
              </a:rPr>
              <a:t>da </a:t>
            </a:r>
            <a:r>
              <a:rPr dirty="0" sz="2400" spc="-100">
                <a:latin typeface="Arial"/>
                <a:cs typeface="Arial"/>
              </a:rPr>
              <a:t>mühendis </a:t>
            </a:r>
            <a:r>
              <a:rPr dirty="0" sz="2400" spc="-70">
                <a:latin typeface="Arial"/>
                <a:cs typeface="Arial"/>
              </a:rPr>
              <a:t>denildiğinde </a:t>
            </a:r>
            <a:r>
              <a:rPr dirty="0" sz="2400" spc="-120">
                <a:latin typeface="Arial"/>
                <a:cs typeface="Arial"/>
              </a:rPr>
              <a:t>akla </a:t>
            </a:r>
            <a:r>
              <a:rPr dirty="0" sz="2400" spc="-35">
                <a:latin typeface="Arial"/>
                <a:cs typeface="Arial"/>
              </a:rPr>
              <a:t>ilk </a:t>
            </a:r>
            <a:r>
              <a:rPr dirty="0" sz="2400" spc="-105">
                <a:latin typeface="Arial"/>
                <a:cs typeface="Arial"/>
              </a:rPr>
              <a:t>olarak çizim  </a:t>
            </a:r>
            <a:r>
              <a:rPr dirty="0" sz="2400" spc="-170">
                <a:latin typeface="Arial"/>
                <a:cs typeface="Arial"/>
              </a:rPr>
              <a:t>masası, </a:t>
            </a:r>
            <a:r>
              <a:rPr dirty="0" sz="2400" spc="-300">
                <a:latin typeface="Arial"/>
                <a:cs typeface="Arial"/>
              </a:rPr>
              <a:t>T </a:t>
            </a:r>
            <a:r>
              <a:rPr dirty="0" sz="2400" spc="-70">
                <a:latin typeface="Arial"/>
                <a:cs typeface="Arial"/>
              </a:rPr>
              <a:t>cetveli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05">
                <a:latin typeface="Arial"/>
                <a:cs typeface="Arial"/>
              </a:rPr>
              <a:t>gönyeler </a:t>
            </a:r>
            <a:r>
              <a:rPr dirty="0" sz="2400" spc="-40">
                <a:latin typeface="Arial"/>
                <a:cs typeface="Arial"/>
              </a:rPr>
              <a:t>ile </a:t>
            </a:r>
            <a:r>
              <a:rPr dirty="0" sz="2400" spc="-110">
                <a:latin typeface="Arial"/>
                <a:cs typeface="Arial"/>
              </a:rPr>
              <a:t>yapılan </a:t>
            </a:r>
            <a:r>
              <a:rPr dirty="0" sz="2400" spc="-60">
                <a:latin typeface="Arial"/>
                <a:cs typeface="Arial"/>
              </a:rPr>
              <a:t>projeler </a:t>
            </a:r>
            <a:r>
              <a:rPr dirty="0" sz="2400" spc="-90">
                <a:latin typeface="Arial"/>
                <a:cs typeface="Arial"/>
              </a:rPr>
              <a:t>gelirken, </a:t>
            </a:r>
            <a:r>
              <a:rPr dirty="0" sz="2400" spc="-20">
                <a:latin typeface="Arial"/>
                <a:cs typeface="Arial"/>
              </a:rPr>
              <a:t>bir </a:t>
            </a:r>
            <a:r>
              <a:rPr dirty="0" sz="2400" spc="-95">
                <a:latin typeface="Arial"/>
                <a:cs typeface="Arial"/>
              </a:rPr>
              <a:t>dönem  </a:t>
            </a:r>
            <a:r>
              <a:rPr dirty="0" sz="2400" spc="-70">
                <a:latin typeface="Arial"/>
                <a:cs typeface="Arial"/>
              </a:rPr>
              <a:t>bunların </a:t>
            </a:r>
            <a:r>
              <a:rPr dirty="0" sz="2400" spc="-60">
                <a:latin typeface="Arial"/>
                <a:cs typeface="Arial"/>
              </a:rPr>
              <a:t>yerini </a:t>
            </a:r>
            <a:r>
              <a:rPr dirty="0" sz="2400" spc="-110">
                <a:latin typeface="Arial"/>
                <a:cs typeface="Arial"/>
              </a:rPr>
              <a:t>bilgisayar </a:t>
            </a:r>
            <a:r>
              <a:rPr dirty="0" sz="2400" spc="-105">
                <a:latin typeface="Arial"/>
                <a:cs typeface="Arial"/>
              </a:rPr>
              <a:t>yardımıyla </a:t>
            </a:r>
            <a:r>
              <a:rPr dirty="0" sz="2400" spc="-114">
                <a:latin typeface="Arial"/>
                <a:cs typeface="Arial"/>
              </a:rPr>
              <a:t>hazırlanan </a:t>
            </a:r>
            <a:r>
              <a:rPr dirty="0" sz="2400" spc="-130">
                <a:latin typeface="Arial"/>
                <a:cs typeface="Arial"/>
              </a:rPr>
              <a:t>üç </a:t>
            </a:r>
            <a:r>
              <a:rPr dirty="0" sz="2400" spc="-45">
                <a:latin typeface="Arial"/>
                <a:cs typeface="Arial"/>
              </a:rPr>
              <a:t>boyutlu </a:t>
            </a:r>
            <a:r>
              <a:rPr dirty="0" sz="2400" spc="-85">
                <a:latin typeface="Arial"/>
                <a:cs typeface="Arial"/>
              </a:rPr>
              <a:t>çizimler  </a:t>
            </a:r>
            <a:r>
              <a:rPr dirty="0" sz="2400" spc="-105">
                <a:latin typeface="Arial"/>
                <a:cs typeface="Arial"/>
              </a:rPr>
              <a:t>almıştır.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5618" y="2643758"/>
            <a:ext cx="6374267" cy="201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649" y="611123"/>
            <a:ext cx="8985885" cy="2978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0014">
              <a:lnSpc>
                <a:spcPct val="100000"/>
              </a:lnSpc>
              <a:spcBef>
                <a:spcPts val="100"/>
              </a:spcBef>
            </a:pPr>
            <a:r>
              <a:rPr dirty="0" sz="2400" spc="-145" b="1">
                <a:solidFill>
                  <a:srgbClr val="C00000"/>
                </a:solidFill>
                <a:latin typeface="Arial"/>
                <a:cs typeface="Arial"/>
              </a:rPr>
              <a:t>Projelendirme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algn="just" marL="12700" marR="5080" indent="22225">
              <a:lnSpc>
                <a:spcPct val="100699"/>
              </a:lnSpc>
              <a:spcBef>
                <a:spcPts val="60"/>
              </a:spcBef>
              <a:buChar char="•"/>
              <a:tabLst>
                <a:tab pos="450850" algn="l"/>
              </a:tabLst>
            </a:pPr>
            <a:r>
              <a:rPr dirty="0" sz="2400" spc="-160">
                <a:latin typeface="Arial"/>
                <a:cs typeface="Arial"/>
              </a:rPr>
              <a:t>“Sanal </a:t>
            </a:r>
            <a:r>
              <a:rPr dirty="0" sz="2400" spc="-40">
                <a:latin typeface="Arial"/>
                <a:cs typeface="Arial"/>
              </a:rPr>
              <a:t>kent” </a:t>
            </a:r>
            <a:r>
              <a:rPr dirty="0" sz="2400" spc="-80">
                <a:latin typeface="Arial"/>
                <a:cs typeface="Arial"/>
              </a:rPr>
              <a:t>konseptinin </a:t>
            </a:r>
            <a:r>
              <a:rPr dirty="0" sz="2400" spc="-60">
                <a:latin typeface="Arial"/>
                <a:cs typeface="Arial"/>
              </a:rPr>
              <a:t>temelini </a:t>
            </a:r>
            <a:r>
              <a:rPr dirty="0" sz="2400" spc="-75">
                <a:latin typeface="Arial"/>
                <a:cs typeface="Arial"/>
              </a:rPr>
              <a:t>oluşturan </a:t>
            </a:r>
            <a:r>
              <a:rPr dirty="0" sz="2400" spc="-100">
                <a:latin typeface="Arial"/>
                <a:cs typeface="Arial"/>
              </a:rPr>
              <a:t>uygulamaların </a:t>
            </a:r>
            <a:r>
              <a:rPr dirty="0" sz="2400" spc="-135">
                <a:latin typeface="Arial"/>
                <a:cs typeface="Arial"/>
              </a:rPr>
              <a:t>başında,  </a:t>
            </a:r>
            <a:r>
              <a:rPr dirty="0" sz="2400" spc="-90">
                <a:latin typeface="Arial"/>
                <a:cs typeface="Arial"/>
              </a:rPr>
              <a:t>web </a:t>
            </a:r>
            <a:r>
              <a:rPr dirty="0" sz="2400" spc="-75">
                <a:latin typeface="Arial"/>
                <a:cs typeface="Arial"/>
              </a:rPr>
              <a:t>tabanlı </a:t>
            </a:r>
            <a:r>
              <a:rPr dirty="0" sz="2400" spc="-145">
                <a:latin typeface="Arial"/>
                <a:cs typeface="Arial"/>
              </a:rPr>
              <a:t>sanal </a:t>
            </a:r>
            <a:r>
              <a:rPr dirty="0" sz="2400" spc="-105">
                <a:latin typeface="Arial"/>
                <a:cs typeface="Arial"/>
              </a:rPr>
              <a:t>gerçeklik </a:t>
            </a:r>
            <a:r>
              <a:rPr dirty="0" sz="2400" spc="-60">
                <a:latin typeface="Arial"/>
                <a:cs typeface="Arial"/>
              </a:rPr>
              <a:t>teknikleri </a:t>
            </a:r>
            <a:r>
              <a:rPr dirty="0" sz="2400" spc="-40">
                <a:latin typeface="Arial"/>
                <a:cs typeface="Arial"/>
              </a:rPr>
              <a:t>ile </a:t>
            </a:r>
            <a:r>
              <a:rPr dirty="0" sz="2400" spc="-60">
                <a:latin typeface="Arial"/>
                <a:cs typeface="Arial"/>
              </a:rPr>
              <a:t>oluşturulan </a:t>
            </a:r>
            <a:r>
              <a:rPr dirty="0" sz="2400" spc="-130">
                <a:latin typeface="Arial"/>
                <a:cs typeface="Arial"/>
              </a:rPr>
              <a:t>daha </a:t>
            </a:r>
            <a:r>
              <a:rPr dirty="0" sz="2400" spc="-90">
                <a:latin typeface="Arial"/>
                <a:cs typeface="Arial"/>
              </a:rPr>
              <a:t>büyük </a:t>
            </a:r>
            <a:r>
              <a:rPr dirty="0" sz="2400" spc="-75">
                <a:latin typeface="Arial"/>
                <a:cs typeface="Arial"/>
              </a:rPr>
              <a:t>ölçekli  </a:t>
            </a:r>
            <a:r>
              <a:rPr dirty="0" sz="2400" spc="-105">
                <a:latin typeface="Arial"/>
                <a:cs typeface="Arial"/>
              </a:rPr>
              <a:t>görsellerde </a:t>
            </a:r>
            <a:r>
              <a:rPr dirty="0" sz="2400" spc="-65">
                <a:latin typeface="Arial"/>
                <a:cs typeface="Arial"/>
              </a:rPr>
              <a:t>kentin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85">
                <a:latin typeface="Arial"/>
                <a:cs typeface="Arial"/>
              </a:rPr>
              <a:t>birçok </a:t>
            </a:r>
            <a:r>
              <a:rPr dirty="0" sz="2400" spc="-65">
                <a:latin typeface="Arial"/>
                <a:cs typeface="Arial"/>
              </a:rPr>
              <a:t>aktivitesinin </a:t>
            </a:r>
            <a:r>
              <a:rPr dirty="0" sz="2400" spc="-145">
                <a:latin typeface="Arial"/>
                <a:cs typeface="Arial"/>
              </a:rPr>
              <a:t>sanal </a:t>
            </a:r>
            <a:r>
              <a:rPr dirty="0" sz="2400" spc="-85">
                <a:latin typeface="Arial"/>
                <a:cs typeface="Arial"/>
              </a:rPr>
              <a:t>ortamda </a:t>
            </a:r>
            <a:r>
              <a:rPr dirty="0" sz="2400" spc="-90">
                <a:latin typeface="Arial"/>
                <a:cs typeface="Arial"/>
              </a:rPr>
              <a:t>modellenmesi  </a:t>
            </a:r>
            <a:r>
              <a:rPr dirty="0" sz="2400" spc="-85">
                <a:latin typeface="Arial"/>
                <a:cs typeface="Arial"/>
              </a:rPr>
              <a:t>gelmektedir </a:t>
            </a:r>
            <a:r>
              <a:rPr dirty="0" sz="2000" spc="-40">
                <a:latin typeface="Arial"/>
                <a:cs typeface="Arial"/>
              </a:rPr>
              <a:t>[14]</a:t>
            </a:r>
            <a:r>
              <a:rPr dirty="0" sz="2400" spc="-40">
                <a:latin typeface="Arial"/>
                <a:cs typeface="Arial"/>
              </a:rPr>
              <a:t>.</a:t>
            </a:r>
            <a:r>
              <a:rPr dirty="0" sz="2400" spc="58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Bu </a:t>
            </a:r>
            <a:r>
              <a:rPr dirty="0" sz="2400" spc="-135">
                <a:latin typeface="Arial"/>
                <a:cs typeface="Arial"/>
              </a:rPr>
              <a:t>üç </a:t>
            </a:r>
            <a:r>
              <a:rPr dirty="0" sz="2400" spc="-45">
                <a:latin typeface="Arial"/>
                <a:cs typeface="Arial"/>
              </a:rPr>
              <a:t>boyutlu </a:t>
            </a:r>
            <a:r>
              <a:rPr dirty="0" sz="2400" spc="-55">
                <a:latin typeface="Arial"/>
                <a:cs typeface="Arial"/>
              </a:rPr>
              <a:t>modellerin </a:t>
            </a:r>
            <a:r>
              <a:rPr dirty="0" sz="2400" spc="-70">
                <a:latin typeface="Arial"/>
                <a:cs typeface="Arial"/>
              </a:rPr>
              <a:t>geliştirilmesinde </a:t>
            </a:r>
            <a:r>
              <a:rPr dirty="0" sz="2400" spc="-85">
                <a:latin typeface="Arial"/>
                <a:cs typeface="Arial"/>
              </a:rPr>
              <a:t>kullanılan  </a:t>
            </a:r>
            <a:r>
              <a:rPr dirty="0" sz="2400" spc="-110">
                <a:latin typeface="Arial"/>
                <a:cs typeface="Arial"/>
              </a:rPr>
              <a:t>en </a:t>
            </a:r>
            <a:r>
              <a:rPr dirty="0" sz="2400" spc="-155">
                <a:latin typeface="Arial"/>
                <a:cs typeface="Arial"/>
              </a:rPr>
              <a:t>yaygın </a:t>
            </a:r>
            <a:r>
              <a:rPr dirty="0" sz="2400" spc="-140">
                <a:latin typeface="Arial"/>
                <a:cs typeface="Arial"/>
              </a:rPr>
              <a:t>araç, </a:t>
            </a:r>
            <a:r>
              <a:rPr dirty="0" sz="2400" spc="-90">
                <a:latin typeface="Arial"/>
                <a:cs typeface="Arial"/>
              </a:rPr>
              <a:t>nesnelerin </a:t>
            </a:r>
            <a:r>
              <a:rPr dirty="0" sz="2400" spc="-130">
                <a:latin typeface="Arial"/>
                <a:cs typeface="Arial"/>
              </a:rPr>
              <a:t>üç </a:t>
            </a:r>
            <a:r>
              <a:rPr dirty="0" sz="2400" spc="-45">
                <a:latin typeface="Arial"/>
                <a:cs typeface="Arial"/>
              </a:rPr>
              <a:t>boyutlu </a:t>
            </a:r>
            <a:r>
              <a:rPr dirty="0" sz="2400" spc="-145">
                <a:latin typeface="Arial"/>
                <a:cs typeface="Arial"/>
              </a:rPr>
              <a:t>inşasına </a:t>
            </a:r>
            <a:r>
              <a:rPr dirty="0" sz="2400" spc="-100">
                <a:latin typeface="Arial"/>
                <a:cs typeface="Arial"/>
              </a:rPr>
              <a:t>imkân </a:t>
            </a:r>
            <a:r>
              <a:rPr dirty="0" sz="2400" spc="-105">
                <a:latin typeface="Arial"/>
                <a:cs typeface="Arial"/>
              </a:rPr>
              <a:t>veren </a:t>
            </a:r>
            <a:r>
              <a:rPr dirty="0" sz="2400" spc="-90">
                <a:latin typeface="Arial"/>
                <a:cs typeface="Arial"/>
              </a:rPr>
              <a:t>web  </a:t>
            </a:r>
            <a:r>
              <a:rPr dirty="0" sz="2400" spc="-80">
                <a:latin typeface="Arial"/>
                <a:cs typeface="Arial"/>
              </a:rPr>
              <a:t>modelleme </a:t>
            </a:r>
            <a:r>
              <a:rPr dirty="0" sz="2400" spc="-15">
                <a:latin typeface="Arial"/>
                <a:cs typeface="Arial"/>
              </a:rPr>
              <a:t>dili </a:t>
            </a:r>
            <a:r>
              <a:rPr dirty="0" sz="2400" spc="-240">
                <a:latin typeface="Arial"/>
                <a:cs typeface="Arial"/>
              </a:rPr>
              <a:t>VRML </a:t>
            </a:r>
            <a:r>
              <a:rPr dirty="0" sz="2400" spc="-50">
                <a:latin typeface="Arial"/>
                <a:cs typeface="Arial"/>
              </a:rPr>
              <a:t>(</a:t>
            </a:r>
            <a:r>
              <a:rPr dirty="0" sz="1800" spc="-50" i="1">
                <a:latin typeface="Arial"/>
                <a:cs typeface="Arial"/>
              </a:rPr>
              <a:t>Virtual </a:t>
            </a:r>
            <a:r>
              <a:rPr dirty="0" sz="1800" spc="-90" i="1">
                <a:latin typeface="Arial"/>
                <a:cs typeface="Arial"/>
              </a:rPr>
              <a:t>Reality </a:t>
            </a:r>
            <a:r>
              <a:rPr dirty="0" sz="1800" spc="-60" i="1">
                <a:latin typeface="Arial"/>
                <a:cs typeface="Arial"/>
              </a:rPr>
              <a:t>Modeling </a:t>
            </a:r>
            <a:r>
              <a:rPr dirty="0" sz="1800" spc="-95" i="1">
                <a:latin typeface="Arial"/>
                <a:cs typeface="Arial"/>
              </a:rPr>
              <a:t>Language/Sanal </a:t>
            </a:r>
            <a:r>
              <a:rPr dirty="0" sz="1800" spc="-100" i="1">
                <a:latin typeface="Arial"/>
                <a:cs typeface="Arial"/>
              </a:rPr>
              <a:t>Gerçeklik </a:t>
            </a:r>
            <a:r>
              <a:rPr dirty="0" sz="1800" spc="-75" i="1">
                <a:latin typeface="Arial"/>
                <a:cs typeface="Arial"/>
              </a:rPr>
              <a:t>Modelleme  </a:t>
            </a:r>
            <a:r>
              <a:rPr dirty="0" sz="1800" spc="-70" i="1">
                <a:latin typeface="Arial"/>
                <a:cs typeface="Arial"/>
              </a:rPr>
              <a:t>Dili</a:t>
            </a:r>
            <a:r>
              <a:rPr dirty="0" sz="2400" spc="-70">
                <a:latin typeface="Arial"/>
                <a:cs typeface="Arial"/>
              </a:rPr>
              <a:t>)’dir.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7660" y="3346970"/>
            <a:ext cx="5817298" cy="1673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72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649" y="529437"/>
            <a:ext cx="8985885" cy="239966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algn="just" marL="120014">
              <a:lnSpc>
                <a:spcPct val="100000"/>
              </a:lnSpc>
              <a:spcBef>
                <a:spcPts val="740"/>
              </a:spcBef>
            </a:pPr>
            <a:r>
              <a:rPr dirty="0" sz="2400" spc="-145" b="1">
                <a:solidFill>
                  <a:srgbClr val="C00000"/>
                </a:solidFill>
                <a:latin typeface="Arial"/>
                <a:cs typeface="Arial"/>
              </a:rPr>
              <a:t>Projelendirme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algn="just" marL="12700" marR="5080" indent="22225">
              <a:lnSpc>
                <a:spcPct val="101099"/>
              </a:lnSpc>
              <a:spcBef>
                <a:spcPts val="615"/>
              </a:spcBef>
              <a:buChar char="•"/>
              <a:tabLst>
                <a:tab pos="436880" algn="l"/>
              </a:tabLst>
            </a:pPr>
            <a:r>
              <a:rPr dirty="0" sz="2400" spc="-185">
                <a:latin typeface="Arial"/>
                <a:cs typeface="Arial"/>
              </a:rPr>
              <a:t>Bu </a:t>
            </a:r>
            <a:r>
              <a:rPr dirty="0" sz="2400" spc="-130">
                <a:latin typeface="Arial"/>
                <a:cs typeface="Arial"/>
              </a:rPr>
              <a:t>görsel </a:t>
            </a:r>
            <a:r>
              <a:rPr dirty="0" sz="2400" spc="-50">
                <a:latin typeface="Arial"/>
                <a:cs typeface="Arial"/>
              </a:rPr>
              <a:t>teknolojilerin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80">
                <a:latin typeface="Arial"/>
                <a:cs typeface="Arial"/>
              </a:rPr>
              <a:t>diğer </a:t>
            </a:r>
            <a:r>
              <a:rPr dirty="0" sz="2400" spc="-120">
                <a:latin typeface="Arial"/>
                <a:cs typeface="Arial"/>
              </a:rPr>
              <a:t>uygulama </a:t>
            </a:r>
            <a:r>
              <a:rPr dirty="0" sz="2400" spc="-114">
                <a:latin typeface="Arial"/>
                <a:cs typeface="Arial"/>
              </a:rPr>
              <a:t>alanı </a:t>
            </a:r>
            <a:r>
              <a:rPr dirty="0" sz="2400" spc="-130">
                <a:latin typeface="Arial"/>
                <a:cs typeface="Arial"/>
              </a:rPr>
              <a:t>da </a:t>
            </a:r>
            <a:r>
              <a:rPr dirty="0" sz="2400" spc="-140">
                <a:latin typeface="Arial"/>
                <a:cs typeface="Arial"/>
              </a:rPr>
              <a:t>arazi </a:t>
            </a:r>
            <a:r>
              <a:rPr dirty="0" sz="2400" spc="-90">
                <a:latin typeface="Arial"/>
                <a:cs typeface="Arial"/>
              </a:rPr>
              <a:t>kullanımını  </a:t>
            </a:r>
            <a:r>
              <a:rPr dirty="0" sz="2400" spc="-105">
                <a:latin typeface="Arial"/>
                <a:cs typeface="Arial"/>
              </a:rPr>
              <a:t>inceleyen </a:t>
            </a:r>
            <a:r>
              <a:rPr dirty="0" sz="2400" spc="-125">
                <a:latin typeface="Arial"/>
                <a:cs typeface="Arial"/>
              </a:rPr>
              <a:t>çevre </a:t>
            </a:r>
            <a:r>
              <a:rPr dirty="0" sz="2400" spc="-110">
                <a:latin typeface="Arial"/>
                <a:cs typeface="Arial"/>
              </a:rPr>
              <a:t>simülasyonlarıdır. </a:t>
            </a:r>
            <a:r>
              <a:rPr dirty="0" sz="2400" spc="-190">
                <a:latin typeface="Arial"/>
                <a:cs typeface="Arial"/>
              </a:rPr>
              <a:t>Sanal </a:t>
            </a:r>
            <a:r>
              <a:rPr dirty="0" sz="2400" spc="-80">
                <a:latin typeface="Arial"/>
                <a:cs typeface="Arial"/>
              </a:rPr>
              <a:t>ortamda </a:t>
            </a:r>
            <a:r>
              <a:rPr dirty="0" sz="2400" spc="-95">
                <a:latin typeface="Arial"/>
                <a:cs typeface="Arial"/>
              </a:rPr>
              <a:t>çevrenin </a:t>
            </a:r>
            <a:r>
              <a:rPr dirty="0" sz="2400" spc="-70">
                <a:latin typeface="Arial"/>
                <a:cs typeface="Arial"/>
              </a:rPr>
              <a:t>modellendiği  </a:t>
            </a:r>
            <a:r>
              <a:rPr dirty="0" sz="2400" spc="-85">
                <a:latin typeface="Arial"/>
                <a:cs typeface="Arial"/>
              </a:rPr>
              <a:t>birçok </a:t>
            </a:r>
            <a:r>
              <a:rPr dirty="0" sz="2400" spc="-145">
                <a:latin typeface="Arial"/>
                <a:cs typeface="Arial"/>
              </a:rPr>
              <a:t>sanal </a:t>
            </a:r>
            <a:r>
              <a:rPr dirty="0" sz="2400" spc="-105">
                <a:latin typeface="Arial"/>
                <a:cs typeface="Arial"/>
              </a:rPr>
              <a:t>gerçeklik </a:t>
            </a:r>
            <a:r>
              <a:rPr dirty="0" sz="2400" spc="-120">
                <a:latin typeface="Arial"/>
                <a:cs typeface="Arial"/>
              </a:rPr>
              <a:t>simülasyonu </a:t>
            </a:r>
            <a:r>
              <a:rPr dirty="0" sz="2400" spc="-65">
                <a:latin typeface="Arial"/>
                <a:cs typeface="Arial"/>
              </a:rPr>
              <a:t>mevcuttur </a:t>
            </a:r>
            <a:r>
              <a:rPr dirty="0" sz="2000" spc="-55">
                <a:latin typeface="Arial"/>
                <a:cs typeface="Arial"/>
              </a:rPr>
              <a:t>[15-22]</a:t>
            </a:r>
            <a:r>
              <a:rPr dirty="0" sz="2400" spc="-55">
                <a:latin typeface="Arial"/>
                <a:cs typeface="Arial"/>
              </a:rPr>
              <a:t>. </a:t>
            </a:r>
            <a:r>
              <a:rPr dirty="0" sz="2400" spc="-185">
                <a:latin typeface="Arial"/>
                <a:cs typeface="Arial"/>
              </a:rPr>
              <a:t>Bu </a:t>
            </a:r>
            <a:r>
              <a:rPr dirty="0" sz="2400" spc="-120">
                <a:latin typeface="Arial"/>
                <a:cs typeface="Arial"/>
              </a:rPr>
              <a:t>simülasyon  </a:t>
            </a:r>
            <a:r>
              <a:rPr dirty="0" sz="2400" spc="-60">
                <a:latin typeface="Arial"/>
                <a:cs typeface="Arial"/>
              </a:rPr>
              <a:t>tekniklerinin </a:t>
            </a:r>
            <a:r>
              <a:rPr dirty="0" sz="2400" spc="-90">
                <a:latin typeface="Arial"/>
                <a:cs typeface="Arial"/>
              </a:rPr>
              <a:t>kullanımıyla  </a:t>
            </a:r>
            <a:r>
              <a:rPr dirty="0" sz="2400" spc="-50">
                <a:latin typeface="Arial"/>
                <a:cs typeface="Arial"/>
              </a:rPr>
              <a:t>ilerideki </a:t>
            </a:r>
            <a:r>
              <a:rPr dirty="0" sz="2400" spc="-100">
                <a:latin typeface="Arial"/>
                <a:cs typeface="Arial"/>
              </a:rPr>
              <a:t>gelişmelere </a:t>
            </a:r>
            <a:r>
              <a:rPr dirty="0" sz="2400" spc="-114">
                <a:latin typeface="Arial"/>
                <a:cs typeface="Arial"/>
              </a:rPr>
              <a:t>bağlı</a:t>
            </a:r>
            <a:r>
              <a:rPr dirty="0" sz="2400" spc="434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olarak </a:t>
            </a:r>
            <a:r>
              <a:rPr dirty="0" sz="2400" spc="-125">
                <a:latin typeface="Arial"/>
                <a:cs typeface="Arial"/>
              </a:rPr>
              <a:t>çevrede  </a:t>
            </a:r>
            <a:r>
              <a:rPr dirty="0" sz="2400" spc="-135">
                <a:latin typeface="Arial"/>
                <a:cs typeface="Arial"/>
              </a:rPr>
              <a:t>oluşması </a:t>
            </a:r>
            <a:r>
              <a:rPr dirty="0" sz="2400" spc="-75">
                <a:latin typeface="Arial"/>
                <a:cs typeface="Arial"/>
              </a:rPr>
              <a:t>muhtemel </a:t>
            </a:r>
            <a:r>
              <a:rPr dirty="0" sz="2400" spc="-95">
                <a:latin typeface="Arial"/>
                <a:cs typeface="Arial"/>
              </a:rPr>
              <a:t>potansiyel </a:t>
            </a:r>
            <a:r>
              <a:rPr dirty="0" sz="2400" spc="-120">
                <a:latin typeface="Arial"/>
                <a:cs typeface="Arial"/>
              </a:rPr>
              <a:t>olumsuz </a:t>
            </a:r>
            <a:r>
              <a:rPr dirty="0" sz="2400" spc="-40">
                <a:latin typeface="Arial"/>
                <a:cs typeface="Arial"/>
              </a:rPr>
              <a:t>etkiler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engellenebilmektedir.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9669" y="3075813"/>
            <a:ext cx="6048667" cy="1937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72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190" y="407517"/>
            <a:ext cx="1852930" cy="1164590"/>
          </a:xfrm>
          <a:prstGeom prst="rect">
            <a:avLst/>
          </a:prstGeom>
        </p:spPr>
        <p:txBody>
          <a:bodyPr wrap="square" lIns="0" tIns="215900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1700"/>
              </a:spcBef>
            </a:pPr>
            <a:r>
              <a:rPr dirty="0" sz="2400" spc="-114" b="1">
                <a:solidFill>
                  <a:srgbClr val="C00000"/>
                </a:solidFill>
                <a:latin typeface="Arial"/>
                <a:cs typeface="Arial"/>
              </a:rPr>
              <a:t>İhale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marL="414655" indent="-402590">
              <a:lnSpc>
                <a:spcPct val="100000"/>
              </a:lnSpc>
              <a:spcBef>
                <a:spcPts val="1605"/>
              </a:spcBef>
              <a:buChar char="•"/>
              <a:tabLst>
                <a:tab pos="414655" algn="l"/>
                <a:tab pos="415290" algn="l"/>
              </a:tabLst>
            </a:pPr>
            <a:r>
              <a:rPr dirty="0" sz="2400" spc="-140">
                <a:latin typeface="Arial"/>
                <a:cs typeface="Arial"/>
              </a:rPr>
              <a:t>Uygulama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0942" y="1180490"/>
            <a:ext cx="14446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latin typeface="Arial"/>
                <a:cs typeface="Arial"/>
              </a:rPr>
              <a:t>p</a:t>
            </a:r>
            <a:r>
              <a:rPr dirty="0" sz="2400" spc="-70">
                <a:latin typeface="Arial"/>
                <a:cs typeface="Arial"/>
              </a:rPr>
              <a:t>r</a:t>
            </a:r>
            <a:r>
              <a:rPr dirty="0" sz="2400" spc="-35">
                <a:latin typeface="Arial"/>
                <a:cs typeface="Arial"/>
              </a:rPr>
              <a:t>oj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l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r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55">
                <a:latin typeface="Arial"/>
                <a:cs typeface="Arial"/>
              </a:rPr>
              <a:t>n</a:t>
            </a:r>
            <a:r>
              <a:rPr dirty="0" sz="2400" spc="-30">
                <a:latin typeface="Arial"/>
                <a:cs typeface="Arial"/>
              </a:rPr>
              <a:t>i</a:t>
            </a:r>
            <a:r>
              <a:rPr dirty="0" sz="2400" spc="-75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62262" y="1559356"/>
            <a:ext cx="12598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 spc="-15">
                <a:latin typeface="Arial"/>
                <a:cs typeface="Arial"/>
              </a:rPr>
              <a:t>ü</a:t>
            </a:r>
            <a:r>
              <a:rPr dirty="0" sz="2400" spc="-25">
                <a:latin typeface="Arial"/>
                <a:cs typeface="Arial"/>
              </a:rPr>
              <a:t>t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55">
                <a:latin typeface="Arial"/>
                <a:cs typeface="Arial"/>
              </a:rPr>
              <a:t>ki</a:t>
            </a:r>
            <a:r>
              <a:rPr dirty="0" sz="2400" spc="-75">
                <a:latin typeface="Arial"/>
                <a:cs typeface="Arial"/>
              </a:rPr>
              <a:t>p,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954" y="1559356"/>
            <a:ext cx="223139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31339" algn="l"/>
              </a:tabLst>
            </a:pPr>
            <a:r>
              <a:rPr dirty="0" sz="2400" spc="-125">
                <a:latin typeface="Arial"/>
                <a:cs typeface="Arial"/>
              </a:rPr>
              <a:t>hazırlanmasını  </a:t>
            </a:r>
            <a:r>
              <a:rPr dirty="0" sz="2400" spc="-55">
                <a:latin typeface="Arial"/>
                <a:cs typeface="Arial"/>
              </a:rPr>
              <a:t>li</a:t>
            </a:r>
            <a:r>
              <a:rPr dirty="0" sz="2400" spc="-100">
                <a:latin typeface="Arial"/>
                <a:cs typeface="Arial"/>
              </a:rPr>
              <a:t>s</a:t>
            </a:r>
            <a:r>
              <a:rPr dirty="0" sz="2400" spc="-25">
                <a:latin typeface="Arial"/>
                <a:cs typeface="Arial"/>
              </a:rPr>
              <a:t>t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60">
                <a:latin typeface="Arial"/>
                <a:cs typeface="Arial"/>
              </a:rPr>
              <a:t>le</a:t>
            </a:r>
            <a:r>
              <a:rPr dirty="0" sz="2400" spc="15">
                <a:latin typeface="Arial"/>
                <a:cs typeface="Arial"/>
              </a:rPr>
              <a:t>r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 spc="-50">
                <a:latin typeface="Arial"/>
                <a:cs typeface="Arial"/>
              </a:rPr>
              <a:t>n</a:t>
            </a:r>
            <a:r>
              <a:rPr dirty="0" sz="2400" spc="-70">
                <a:latin typeface="Arial"/>
                <a:cs typeface="Arial"/>
              </a:rPr>
              <a:t>d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55">
                <a:latin typeface="Arial"/>
                <a:cs typeface="Arial"/>
              </a:rPr>
              <a:t>y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  </a:t>
            </a:r>
            <a:r>
              <a:rPr dirty="0" sz="2400" spc="-70">
                <a:latin typeface="Arial"/>
                <a:cs typeface="Arial"/>
              </a:rPr>
              <a:t>kalemlerinin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32036" y="1925116"/>
            <a:ext cx="94488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98145">
              <a:lnSpc>
                <a:spcPct val="100000"/>
              </a:lnSpc>
              <a:spcBef>
                <a:spcPts val="100"/>
              </a:spcBef>
            </a:pPr>
            <a:r>
              <a:rPr dirty="0" sz="2400" spc="-135">
                <a:latin typeface="Arial"/>
                <a:cs typeface="Arial"/>
              </a:rPr>
              <a:t>a</a:t>
            </a:r>
            <a:r>
              <a:rPr dirty="0" sz="2400" spc="-60">
                <a:latin typeface="Arial"/>
                <a:cs typeface="Arial"/>
              </a:rPr>
              <a:t>l</a:t>
            </a:r>
            <a:r>
              <a:rPr dirty="0" sz="2400" spc="-100">
                <a:latin typeface="Arial"/>
                <a:cs typeface="Arial"/>
              </a:rPr>
              <a:t>an  </a:t>
            </a:r>
            <a:r>
              <a:rPr dirty="0" sz="2400" spc="-270">
                <a:latin typeface="Arial"/>
                <a:cs typeface="Arial"/>
              </a:rPr>
              <a:t>s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55">
                <a:latin typeface="Arial"/>
                <a:cs typeface="Arial"/>
              </a:rPr>
              <a:t>k</a:t>
            </a:r>
            <a:r>
              <a:rPr dirty="0" sz="2400" spc="-25">
                <a:latin typeface="Arial"/>
                <a:cs typeface="Arial"/>
              </a:rPr>
              <a:t>t</a:t>
            </a:r>
            <a:r>
              <a:rPr dirty="0" sz="2400" spc="-45">
                <a:latin typeface="Arial"/>
                <a:cs typeface="Arial"/>
              </a:rPr>
              <a:t>ö</a:t>
            </a:r>
            <a:r>
              <a:rPr dirty="0" sz="2400" spc="-65">
                <a:latin typeface="Arial"/>
                <a:cs typeface="Arial"/>
              </a:rPr>
              <a:t>r</a:t>
            </a:r>
            <a:r>
              <a:rPr dirty="0" sz="2400" spc="-14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3273" y="1559356"/>
            <a:ext cx="79756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762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latin typeface="Arial"/>
                <a:cs typeface="Arial"/>
              </a:rPr>
              <a:t>m</a:t>
            </a:r>
            <a:r>
              <a:rPr dirty="0" sz="2400" spc="-114">
                <a:latin typeface="Arial"/>
                <a:cs typeface="Arial"/>
              </a:rPr>
              <a:t>a</a:t>
            </a:r>
            <a:r>
              <a:rPr dirty="0" sz="2400" spc="-75">
                <a:latin typeface="Arial"/>
                <a:cs typeface="Arial"/>
              </a:rPr>
              <a:t>h</a:t>
            </a:r>
            <a:r>
              <a:rPr dirty="0" sz="2400" spc="-80">
                <a:latin typeface="Arial"/>
                <a:cs typeface="Arial"/>
              </a:rPr>
              <a:t>al 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14">
                <a:latin typeface="Arial"/>
                <a:cs typeface="Arial"/>
              </a:rPr>
              <a:t>mal</a:t>
            </a:r>
            <a:r>
              <a:rPr dirty="0" sz="2400" spc="-8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</a:pPr>
            <a:r>
              <a:rPr dirty="0" sz="2400" spc="-100">
                <a:latin typeface="Arial"/>
                <a:cs typeface="Arial"/>
              </a:rPr>
              <a:t>ö</a:t>
            </a:r>
            <a:r>
              <a:rPr dirty="0" sz="2400" spc="-310">
                <a:latin typeface="Arial"/>
                <a:cs typeface="Arial"/>
              </a:rPr>
              <a:t>z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649" y="2656636"/>
            <a:ext cx="43891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5">
                <a:latin typeface="Arial"/>
                <a:cs typeface="Arial"/>
              </a:rPr>
              <a:t>geliştirilen </a:t>
            </a:r>
            <a:r>
              <a:rPr dirty="0" sz="2400" spc="-105">
                <a:latin typeface="Arial"/>
                <a:cs typeface="Arial"/>
              </a:rPr>
              <a:t>yazılımlar </a:t>
            </a:r>
            <a:r>
              <a:rPr dirty="0" sz="2400" spc="-40">
                <a:latin typeface="Arial"/>
                <a:cs typeface="Arial"/>
              </a:rPr>
              <a:t>ile </a:t>
            </a:r>
            <a:r>
              <a:rPr dirty="0" sz="2400" spc="-25">
                <a:latin typeface="Arial"/>
                <a:cs typeface="Arial"/>
              </a:rPr>
              <a:t>bir</a:t>
            </a:r>
            <a:r>
              <a:rPr dirty="0" sz="2400" spc="13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taraftan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345" y="3022396"/>
            <a:ext cx="29927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5295" algn="l"/>
              </a:tabLst>
            </a:pPr>
            <a:r>
              <a:rPr dirty="0" sz="2400" spc="-55">
                <a:latin typeface="Arial"/>
                <a:cs typeface="Arial"/>
              </a:rPr>
              <a:t>metrajları	</a:t>
            </a:r>
            <a:r>
              <a:rPr dirty="0" sz="2400" spc="-114">
                <a:latin typeface="Arial"/>
                <a:cs typeface="Arial"/>
              </a:rPr>
              <a:t>çıkarılarak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50626" y="3022396"/>
            <a:ext cx="9290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-70">
                <a:latin typeface="Arial"/>
                <a:cs typeface="Arial"/>
              </a:rPr>
              <a:t>ali</a:t>
            </a:r>
            <a:r>
              <a:rPr dirty="0" sz="2400" spc="-135">
                <a:latin typeface="Arial"/>
                <a:cs typeface="Arial"/>
              </a:rPr>
              <a:t>y</a:t>
            </a:r>
            <a:r>
              <a:rPr dirty="0" sz="2400" spc="-8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5084" y="3388156"/>
            <a:ext cx="12973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>
                <a:latin typeface="Arial"/>
                <a:cs typeface="Arial"/>
              </a:rPr>
              <a:t>yapılırken,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9441" y="3388156"/>
            <a:ext cx="3549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0">
                <a:latin typeface="Arial"/>
                <a:cs typeface="Arial"/>
              </a:rPr>
              <a:t>bi</a:t>
            </a:r>
            <a:r>
              <a:rPr dirty="0" sz="2400" spc="-4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40" y="3388156"/>
            <a:ext cx="176085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955" marR="5080" indent="-8890">
              <a:lnSpc>
                <a:spcPct val="100000"/>
              </a:lnSpc>
              <a:spcBef>
                <a:spcPts val="100"/>
              </a:spcBef>
              <a:tabLst>
                <a:tab pos="1252855" algn="l"/>
              </a:tabLst>
            </a:pPr>
            <a:r>
              <a:rPr dirty="0" sz="2400" spc="-80">
                <a:latin typeface="Arial"/>
                <a:cs typeface="Arial"/>
              </a:rPr>
              <a:t>h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 spc="-220">
                <a:latin typeface="Arial"/>
                <a:cs typeface="Arial"/>
              </a:rPr>
              <a:t>s</a:t>
            </a:r>
            <a:r>
              <a:rPr dirty="0" sz="2400" spc="-240">
                <a:latin typeface="Arial"/>
                <a:cs typeface="Arial"/>
              </a:rPr>
              <a:t>a</a:t>
            </a:r>
            <a:r>
              <a:rPr dirty="0" sz="2400" spc="-70">
                <a:latin typeface="Arial"/>
                <a:cs typeface="Arial"/>
              </a:rPr>
              <a:t>p</a:t>
            </a:r>
            <a:r>
              <a:rPr dirty="0" sz="2400" spc="15">
                <a:latin typeface="Arial"/>
                <a:cs typeface="Arial"/>
              </a:rPr>
              <a:t>l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30">
                <a:latin typeface="Arial"/>
                <a:cs typeface="Arial"/>
              </a:rPr>
              <a:t>r</a:t>
            </a:r>
            <a:r>
              <a:rPr dirty="0" sz="2400" spc="-120">
                <a:latin typeface="Arial"/>
                <a:cs typeface="Arial"/>
              </a:rPr>
              <a:t>ı  </a:t>
            </a:r>
            <a:r>
              <a:rPr dirty="0" sz="2400" spc="-85">
                <a:latin typeface="Arial"/>
                <a:cs typeface="Arial"/>
              </a:rPr>
              <a:t>taraftan	</a:t>
            </a:r>
            <a:r>
              <a:rPr dirty="0" sz="2400" spc="-130">
                <a:latin typeface="Arial"/>
                <a:cs typeface="Arial"/>
              </a:rPr>
              <a:t>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88425" y="3753916"/>
            <a:ext cx="7645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Arial"/>
                <a:cs typeface="Arial"/>
              </a:rPr>
              <a:t>t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65">
                <a:latin typeface="Arial"/>
                <a:cs typeface="Arial"/>
              </a:rPr>
              <a:t>kni</a:t>
            </a:r>
            <a:r>
              <a:rPr dirty="0" sz="2400" spc="-11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91649" y="3753916"/>
            <a:ext cx="15989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5">
                <a:latin typeface="Arial"/>
                <a:cs typeface="Arial"/>
              </a:rPr>
              <a:t>şartnameleri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125" y="4119676"/>
            <a:ext cx="4409440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8890">
              <a:lnSpc>
                <a:spcPct val="100800"/>
              </a:lnSpc>
              <a:spcBef>
                <a:spcPts val="75"/>
              </a:spcBef>
              <a:tabLst>
                <a:tab pos="1053465" algn="l"/>
                <a:tab pos="2329180" algn="l"/>
                <a:tab pos="3618865" algn="l"/>
              </a:tabLst>
            </a:pPr>
            <a:r>
              <a:rPr dirty="0" sz="2400" spc="-30">
                <a:latin typeface="Arial"/>
                <a:cs typeface="Arial"/>
              </a:rPr>
              <a:t>t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110">
                <a:latin typeface="Arial"/>
                <a:cs typeface="Arial"/>
              </a:rPr>
              <a:t>nzi</a:t>
            </a: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40">
                <a:latin typeface="Arial"/>
                <a:cs typeface="Arial"/>
              </a:rPr>
              <a:t>di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r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90">
                <a:latin typeface="Arial"/>
                <a:cs typeface="Arial"/>
              </a:rPr>
              <a:t>k,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20">
                <a:latin typeface="Arial"/>
                <a:cs typeface="Arial"/>
              </a:rPr>
              <a:t>y</a:t>
            </a:r>
            <a:r>
              <a:rPr dirty="0" sz="2400" spc="-80">
                <a:latin typeface="Arial"/>
                <a:cs typeface="Arial"/>
              </a:rPr>
              <a:t>ük</a:t>
            </a:r>
            <a:r>
              <a:rPr dirty="0" sz="2400" spc="-40">
                <a:latin typeface="Arial"/>
                <a:cs typeface="Arial"/>
              </a:rPr>
              <a:t>l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40">
                <a:latin typeface="Arial"/>
                <a:cs typeface="Arial"/>
              </a:rPr>
              <a:t>ni</a:t>
            </a:r>
            <a:r>
              <a:rPr dirty="0" sz="2400" spc="-190">
                <a:latin typeface="Arial"/>
                <a:cs typeface="Arial"/>
              </a:rPr>
              <a:t>c</a:t>
            </a:r>
            <a:r>
              <a:rPr dirty="0" sz="2400">
                <a:latin typeface="Arial"/>
                <a:cs typeface="Arial"/>
              </a:rPr>
              <a:t>i	</a:t>
            </a:r>
            <a:r>
              <a:rPr dirty="0" sz="2400" spc="-155">
                <a:latin typeface="Arial"/>
                <a:cs typeface="Arial"/>
              </a:rPr>
              <a:t>seçi</a:t>
            </a: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i  </a:t>
            </a:r>
            <a:r>
              <a:rPr dirty="0" sz="2400" spc="-60">
                <a:latin typeface="Arial"/>
                <a:cs typeface="Arial"/>
              </a:rPr>
              <a:t>için </a:t>
            </a:r>
            <a:r>
              <a:rPr dirty="0" sz="2400" spc="-80">
                <a:latin typeface="Arial"/>
                <a:cs typeface="Arial"/>
              </a:rPr>
              <a:t>ihale </a:t>
            </a:r>
            <a:r>
              <a:rPr dirty="0" sz="2400" spc="-90">
                <a:latin typeface="Arial"/>
                <a:cs typeface="Arial"/>
              </a:rPr>
              <a:t>hazırlıkları</a:t>
            </a:r>
            <a:r>
              <a:rPr dirty="0" sz="2400" spc="-26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yapılmaktadır.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2000" y="1339057"/>
            <a:ext cx="4572000" cy="3392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72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176783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4" b="1">
                <a:solidFill>
                  <a:srgbClr val="C00000"/>
                </a:solidFill>
                <a:latin typeface="Arial"/>
                <a:cs typeface="Arial"/>
              </a:rPr>
              <a:t>İhale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3733" y="1036624"/>
            <a:ext cx="24326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0280" algn="l"/>
              </a:tabLst>
            </a:pPr>
            <a:r>
              <a:rPr dirty="0" sz="2400" spc="-50">
                <a:latin typeface="Arial"/>
                <a:cs typeface="Arial"/>
              </a:rPr>
              <a:t>bilgi	teknolojileri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244" y="1036624"/>
            <a:ext cx="1304925" cy="113601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algn="just" marL="12700" marR="5080" indent="22225">
              <a:lnSpc>
                <a:spcPct val="101800"/>
              </a:lnSpc>
              <a:spcBef>
                <a:spcPts val="45"/>
              </a:spcBef>
              <a:buChar char="•"/>
              <a:tabLst>
                <a:tab pos="368935" algn="l"/>
              </a:tabLst>
            </a:pPr>
            <a:r>
              <a:rPr dirty="0" sz="2400" spc="-360">
                <a:latin typeface="Arial"/>
                <a:cs typeface="Arial"/>
              </a:rPr>
              <a:t>G</a:t>
            </a:r>
            <a:r>
              <a:rPr dirty="0" sz="2400" spc="-150">
                <a:latin typeface="Arial"/>
                <a:cs typeface="Arial"/>
              </a:rPr>
              <a:t>e</a:t>
            </a:r>
            <a:r>
              <a:rPr dirty="0" sz="2400" spc="-95">
                <a:latin typeface="Arial"/>
                <a:cs typeface="Arial"/>
              </a:rPr>
              <a:t>lişe</a:t>
            </a:r>
            <a:r>
              <a:rPr dirty="0" sz="2400" spc="-50">
                <a:latin typeface="Arial"/>
                <a:cs typeface="Arial"/>
              </a:rPr>
              <a:t>n  </a:t>
            </a:r>
            <a:r>
              <a:rPr dirty="0" sz="2400" spc="-150">
                <a:latin typeface="Arial"/>
                <a:cs typeface="Arial"/>
              </a:rPr>
              <a:t>sayesinde </a:t>
            </a:r>
            <a:r>
              <a:rPr dirty="0" sz="2400" spc="-15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365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2400" spc="-150" b="1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z="2400" spc="-165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dirty="0" sz="2400" spc="15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2400" spc="-110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2400" spc="-18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2400" spc="-180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2400" spc="-135" b="1">
                <a:solidFill>
                  <a:srgbClr val="C00000"/>
                </a:solidFill>
                <a:latin typeface="Arial"/>
                <a:cs typeface="Arial"/>
              </a:rPr>
              <a:t>ik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7270" y="1415186"/>
            <a:ext cx="13525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730250" algn="l"/>
              </a:tabLst>
            </a:pPr>
            <a:r>
              <a:rPr dirty="0" sz="2400" spc="65">
                <a:latin typeface="Arial"/>
                <a:cs typeface="Arial"/>
              </a:rPr>
              <a:t>t</a:t>
            </a:r>
            <a:r>
              <a:rPr dirty="0" sz="2400" spc="-80">
                <a:latin typeface="Arial"/>
                <a:cs typeface="Arial"/>
              </a:rPr>
              <a:t>üm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 spc="-50">
                <a:latin typeface="Arial"/>
                <a:cs typeface="Arial"/>
              </a:rPr>
              <a:t>h</a:t>
            </a:r>
            <a:r>
              <a:rPr dirty="0" sz="2400" spc="-110">
                <a:latin typeface="Arial"/>
                <a:cs typeface="Arial"/>
              </a:rPr>
              <a:t>ale</a:t>
            </a:r>
            <a:endParaRPr sz="2400">
              <a:latin typeface="Arial"/>
              <a:cs typeface="Arial"/>
            </a:endParaRPr>
          </a:p>
          <a:p>
            <a:pPr algn="r" marR="24130">
              <a:lnSpc>
                <a:spcPct val="100000"/>
              </a:lnSpc>
            </a:pPr>
            <a:r>
              <a:rPr dirty="0" sz="2400" spc="-455" b="1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dirty="0" sz="2400" spc="-155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mu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244" y="2146706"/>
            <a:ext cx="27063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0" b="1">
                <a:solidFill>
                  <a:srgbClr val="C00000"/>
                </a:solidFill>
                <a:latin typeface="Arial"/>
                <a:cs typeface="Arial"/>
              </a:rPr>
              <a:t>Platformunda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80">
                <a:latin typeface="Arial"/>
                <a:cs typeface="Arial"/>
              </a:rPr>
              <a:t>gerçekleştirilebilmesi,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0716" y="1415186"/>
            <a:ext cx="1148715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3335">
              <a:lnSpc>
                <a:spcPct val="100000"/>
              </a:lnSpc>
              <a:spcBef>
                <a:spcPts val="100"/>
              </a:spcBef>
            </a:pPr>
            <a:r>
              <a:rPr dirty="0" sz="2400" spc="-270">
                <a:latin typeface="Arial"/>
                <a:cs typeface="Arial"/>
              </a:rPr>
              <a:t>s</a:t>
            </a:r>
            <a:r>
              <a:rPr dirty="0" sz="2400" spc="-50">
                <a:latin typeface="Arial"/>
                <a:cs typeface="Arial"/>
              </a:rPr>
              <a:t>ü</a:t>
            </a:r>
            <a:r>
              <a:rPr dirty="0" sz="2400" spc="-65">
                <a:latin typeface="Arial"/>
                <a:cs typeface="Arial"/>
              </a:rPr>
              <a:t>r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 spc="-190">
                <a:latin typeface="Arial"/>
                <a:cs typeface="Arial"/>
              </a:rPr>
              <a:t>c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40">
                <a:latin typeface="Arial"/>
                <a:cs typeface="Arial"/>
              </a:rPr>
              <a:t>ni</a:t>
            </a:r>
            <a:r>
              <a:rPr dirty="0" sz="2400" spc="-75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algn="r" marL="283210" marR="5080" indent="227329">
              <a:lnSpc>
                <a:spcPct val="100000"/>
              </a:lnSpc>
            </a:pPr>
            <a:r>
              <a:rPr dirty="0" sz="2400" spc="-30" b="1">
                <a:solidFill>
                  <a:srgbClr val="C00000"/>
                </a:solidFill>
                <a:latin typeface="Arial"/>
                <a:cs typeface="Arial"/>
              </a:rPr>
              <a:t>İ</a:t>
            </a:r>
            <a:r>
              <a:rPr dirty="0" sz="2400" spc="-180" b="1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dirty="0" sz="2400" spc="-155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2400" spc="-90" b="1">
                <a:solidFill>
                  <a:srgbClr val="C00000"/>
                </a:solidFill>
                <a:latin typeface="Arial"/>
                <a:cs typeface="Arial"/>
              </a:rPr>
              <a:t>le  </a:t>
            </a:r>
            <a:r>
              <a:rPr dirty="0" sz="2400" spc="-160" b="1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dirty="0" sz="2400" spc="-33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2400" spc="-350" b="1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dirty="0" sz="2400" spc="-355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2400" spc="-190" b="1">
                <a:solidFill>
                  <a:srgbClr val="C00000"/>
                </a:solidFill>
                <a:latin typeface="Arial"/>
                <a:cs typeface="Arial"/>
              </a:rPr>
              <a:t>P)</a:t>
            </a:r>
            <a:endParaRPr sz="240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</a:pP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 spc="-50">
                <a:latin typeface="Arial"/>
                <a:cs typeface="Arial"/>
              </a:rPr>
              <a:t>h</a:t>
            </a:r>
            <a:r>
              <a:rPr dirty="0" sz="2400" spc="-95">
                <a:latin typeface="Arial"/>
                <a:cs typeface="Arial"/>
              </a:rPr>
              <a:t>al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 spc="-3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244" y="2878226"/>
            <a:ext cx="41630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25905" algn="l"/>
                <a:tab pos="2502535" algn="l"/>
                <a:tab pos="3862070" algn="l"/>
              </a:tabLst>
            </a:pPr>
            <a:r>
              <a:rPr dirty="0" sz="2400" spc="-15">
                <a:latin typeface="Arial"/>
                <a:cs typeface="Arial"/>
              </a:rPr>
              <a:t>r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155">
                <a:latin typeface="Arial"/>
                <a:cs typeface="Arial"/>
              </a:rPr>
              <a:t>k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70">
                <a:latin typeface="Arial"/>
                <a:cs typeface="Arial"/>
              </a:rPr>
              <a:t>b</a:t>
            </a:r>
            <a:r>
              <a:rPr dirty="0" sz="2400" spc="-85">
                <a:latin typeface="Arial"/>
                <a:cs typeface="Arial"/>
              </a:rPr>
              <a:t>e</a:t>
            </a:r>
            <a:r>
              <a:rPr dirty="0" sz="2400" spc="-25">
                <a:latin typeface="Arial"/>
                <a:cs typeface="Arial"/>
              </a:rPr>
              <a:t>t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195">
                <a:latin typeface="Arial"/>
                <a:cs typeface="Arial"/>
              </a:rPr>
              <a:t>ç</a:t>
            </a:r>
            <a:r>
              <a:rPr dirty="0" sz="2400" spc="-125">
                <a:latin typeface="Arial"/>
                <a:cs typeface="Arial"/>
              </a:rPr>
              <a:t>ı</a:t>
            </a:r>
            <a:r>
              <a:rPr dirty="0" sz="2400" spc="-90">
                <a:latin typeface="Arial"/>
                <a:cs typeface="Arial"/>
              </a:rPr>
              <a:t>k,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75">
                <a:latin typeface="Arial"/>
                <a:cs typeface="Arial"/>
              </a:rPr>
              <a:t>s</a:t>
            </a:r>
            <a:r>
              <a:rPr dirty="0" sz="2400" spc="-229">
                <a:latin typeface="Arial"/>
                <a:cs typeface="Arial"/>
              </a:rPr>
              <a:t>a</a:t>
            </a:r>
            <a:r>
              <a:rPr dirty="0" sz="2400" spc="-150">
                <a:latin typeface="Arial"/>
                <a:cs typeface="Arial"/>
              </a:rPr>
              <a:t>y</a:t>
            </a:r>
            <a:r>
              <a:rPr dirty="0" sz="2400" spc="-75">
                <a:latin typeface="Arial"/>
                <a:cs typeface="Arial"/>
              </a:rPr>
              <a:t>d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45">
                <a:latin typeface="Arial"/>
                <a:cs typeface="Arial"/>
              </a:rPr>
              <a:t>v</a:t>
            </a:r>
            <a:r>
              <a:rPr dirty="0" sz="2400" spc="-95">
                <a:latin typeface="Arial"/>
                <a:cs typeface="Arial"/>
              </a:rPr>
              <a:t>e  </a:t>
            </a:r>
            <a:r>
              <a:rPr dirty="0" sz="2400" spc="-70">
                <a:latin typeface="Arial"/>
                <a:cs typeface="Arial"/>
              </a:rPr>
              <a:t>güvenilir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80">
                <a:latin typeface="Arial"/>
                <a:cs typeface="Arial"/>
              </a:rPr>
              <a:t>ortamda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yapılmasına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6255" y="3609746"/>
            <a:ext cx="8731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0795">
              <a:lnSpc>
                <a:spcPct val="100000"/>
              </a:lnSpc>
              <a:spcBef>
                <a:spcPts val="100"/>
              </a:spcBef>
            </a:pPr>
            <a:r>
              <a:rPr dirty="0" sz="2400" spc="-270">
                <a:latin typeface="Arial"/>
                <a:cs typeface="Arial"/>
              </a:rPr>
              <a:t>s</a:t>
            </a:r>
            <a:r>
              <a:rPr dirty="0" sz="2400" spc="-50">
                <a:latin typeface="Arial"/>
                <a:cs typeface="Arial"/>
              </a:rPr>
              <a:t>ü</a:t>
            </a:r>
            <a:r>
              <a:rPr dirty="0" sz="2400" spc="-60">
                <a:latin typeface="Arial"/>
                <a:cs typeface="Arial"/>
              </a:rPr>
              <a:t>r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70">
                <a:latin typeface="Arial"/>
                <a:cs typeface="Arial"/>
              </a:rPr>
              <a:t>d</a:t>
            </a:r>
            <a:r>
              <a:rPr dirty="0" sz="2400" spc="-14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400" spc="-155">
                <a:latin typeface="Arial"/>
                <a:cs typeface="Arial"/>
              </a:rPr>
              <a:t>k</a:t>
            </a:r>
            <a:r>
              <a:rPr dirty="0" sz="2400" spc="-215">
                <a:latin typeface="Arial"/>
                <a:cs typeface="Arial"/>
              </a:rPr>
              <a:t>a</a:t>
            </a:r>
            <a:r>
              <a:rPr dirty="0" sz="2400" spc="125">
                <a:latin typeface="Arial"/>
                <a:cs typeface="Arial"/>
              </a:rPr>
              <a:t>t</a:t>
            </a:r>
            <a:r>
              <a:rPr dirty="0" sz="2400" spc="-110">
                <a:latin typeface="Arial"/>
                <a:cs typeface="Arial"/>
              </a:rPr>
              <a:t>k</a:t>
            </a:r>
            <a:r>
              <a:rPr dirty="0" sz="2400" spc="-120">
                <a:latin typeface="Arial"/>
                <a:cs typeface="Arial"/>
              </a:rPr>
              <a:t>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939" y="3609746"/>
            <a:ext cx="2534285" cy="1125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4640" algn="l"/>
              </a:tabLst>
            </a:pPr>
            <a:r>
              <a:rPr dirty="0" sz="2400" spc="-140">
                <a:latin typeface="Arial"/>
                <a:cs typeface="Arial"/>
              </a:rPr>
              <a:t>ve	</a:t>
            </a:r>
            <a:r>
              <a:rPr dirty="0" sz="2400" spc="-175">
                <a:latin typeface="Arial"/>
                <a:cs typeface="Arial"/>
              </a:rPr>
              <a:t>kısa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900"/>
              </a:lnSpc>
              <a:spcBef>
                <a:spcPts val="80"/>
              </a:spcBef>
            </a:pPr>
            <a:r>
              <a:rPr dirty="0" sz="2400" spc="-110">
                <a:latin typeface="Arial"/>
                <a:cs typeface="Arial"/>
              </a:rPr>
              <a:t>n</a:t>
            </a:r>
            <a:r>
              <a:rPr dirty="0" sz="2400" spc="-55">
                <a:latin typeface="Arial"/>
                <a:cs typeface="Arial"/>
              </a:rPr>
              <a:t>e</a:t>
            </a:r>
            <a:r>
              <a:rPr dirty="0" sz="2400" spc="65">
                <a:latin typeface="Arial"/>
                <a:cs typeface="Arial"/>
              </a:rPr>
              <a:t>t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190">
                <a:latin typeface="Arial"/>
                <a:cs typeface="Arial"/>
              </a:rPr>
              <a:t>c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70">
                <a:latin typeface="Arial"/>
                <a:cs typeface="Arial"/>
              </a:rPr>
              <a:t>n</a:t>
            </a:r>
            <a:r>
              <a:rPr dirty="0" sz="2400" spc="-40">
                <a:latin typeface="Arial"/>
                <a:cs typeface="Arial"/>
              </a:rPr>
              <a:t>di</a:t>
            </a:r>
            <a:r>
              <a:rPr dirty="0" sz="2400" spc="20">
                <a:latin typeface="Arial"/>
                <a:cs typeface="Arial"/>
              </a:rPr>
              <a:t>r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270">
                <a:latin typeface="Arial"/>
                <a:cs typeface="Arial"/>
              </a:rPr>
              <a:t>s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85">
                <a:latin typeface="Arial"/>
                <a:cs typeface="Arial"/>
              </a:rPr>
              <a:t>ne  </a:t>
            </a:r>
            <a:r>
              <a:rPr dirty="0" sz="2400" spc="-130">
                <a:latin typeface="Arial"/>
                <a:cs typeface="Arial"/>
              </a:rPr>
              <a:t>sağlamaktadır.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54321" y="1419618"/>
            <a:ext cx="4439666" cy="3096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75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19183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25" b="1">
                <a:solidFill>
                  <a:srgbClr val="C00000"/>
                </a:solidFill>
                <a:latin typeface="Arial"/>
                <a:cs typeface="Arial"/>
              </a:rPr>
              <a:t>Yapım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844" y="1000119"/>
            <a:ext cx="7858175" cy="3937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75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10199" y="1920033"/>
            <a:ext cx="3323762" cy="1888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1951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75</a:t>
            </a:fld>
            <a:r>
              <a:rPr dirty="0" spc="-40"/>
              <a:t>/77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6244" y="611123"/>
            <a:ext cx="19183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25" b="1">
                <a:solidFill>
                  <a:srgbClr val="C00000"/>
                </a:solidFill>
                <a:latin typeface="Arial"/>
                <a:cs typeface="Arial"/>
              </a:rPr>
              <a:t>Yapım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311" y="1180490"/>
            <a:ext cx="4392930" cy="770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6880" indent="-402590">
              <a:lnSpc>
                <a:spcPct val="100000"/>
              </a:lnSpc>
              <a:spcBef>
                <a:spcPts val="100"/>
              </a:spcBef>
              <a:buChar char="•"/>
              <a:tabLst>
                <a:tab pos="436880" algn="l"/>
                <a:tab pos="437515" algn="l"/>
                <a:tab pos="1575435" algn="l"/>
                <a:tab pos="2613025" algn="l"/>
              </a:tabLst>
            </a:pPr>
            <a:r>
              <a:rPr dirty="0" sz="2400" spc="-114">
                <a:latin typeface="Arial"/>
                <a:cs typeface="Arial"/>
              </a:rPr>
              <a:t>İnşaat	</a:t>
            </a:r>
            <a:r>
              <a:rPr dirty="0" sz="2400" spc="-70">
                <a:latin typeface="Arial"/>
                <a:cs typeface="Arial"/>
              </a:rPr>
              <a:t>proje	</a:t>
            </a:r>
            <a:r>
              <a:rPr dirty="0" sz="2400" spc="-65">
                <a:latin typeface="Arial"/>
                <a:cs typeface="Arial"/>
              </a:rPr>
              <a:t>yönetimindeki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3210" algn="l"/>
                <a:tab pos="3721735" algn="l"/>
              </a:tabLst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Boyutlu	</a:t>
            </a:r>
            <a:r>
              <a:rPr dirty="0" sz="2400" spc="-105" b="1">
                <a:solidFill>
                  <a:srgbClr val="C00000"/>
                </a:solidFill>
                <a:latin typeface="Arial"/>
                <a:cs typeface="Arial"/>
              </a:rPr>
              <a:t>Modelleme</a:t>
            </a:r>
            <a:r>
              <a:rPr dirty="0" sz="2400" spc="-105">
                <a:latin typeface="Arial"/>
                <a:cs typeface="Arial"/>
              </a:rPr>
              <a:t>”,	</a:t>
            </a:r>
            <a:r>
              <a:rPr dirty="0" sz="2400" spc="-120"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6291" y="1180490"/>
            <a:ext cx="974725" cy="7702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 indent="363220">
              <a:lnSpc>
                <a:spcPts val="2980"/>
              </a:lnSpc>
              <a:spcBef>
                <a:spcPts val="114"/>
              </a:spcBef>
            </a:pPr>
            <a:r>
              <a:rPr dirty="0" sz="2400" spc="95">
                <a:latin typeface="Arial"/>
                <a:cs typeface="Arial"/>
              </a:rPr>
              <a:t>“</a:t>
            </a:r>
            <a:r>
              <a:rPr dirty="0" sz="2400" spc="-465" b="1">
                <a:solidFill>
                  <a:srgbClr val="C00000"/>
                </a:solidFill>
                <a:latin typeface="Arial"/>
                <a:cs typeface="Arial"/>
              </a:rPr>
              <a:t>Ç</a:t>
            </a:r>
            <a:r>
              <a:rPr dirty="0" sz="2400" spc="-18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2400" spc="-125" b="1">
                <a:solidFill>
                  <a:srgbClr val="C00000"/>
                </a:solidFill>
                <a:latin typeface="Arial"/>
                <a:cs typeface="Arial"/>
              </a:rPr>
              <a:t>k  </a:t>
            </a:r>
            <a:r>
              <a:rPr dirty="0" sz="2400" spc="-75">
                <a:latin typeface="Arial"/>
                <a:cs typeface="Arial"/>
              </a:rPr>
              <a:t>b</a:t>
            </a:r>
            <a:r>
              <a:rPr dirty="0" sz="2400" spc="-90">
                <a:latin typeface="Arial"/>
                <a:cs typeface="Arial"/>
              </a:rPr>
              <a:t>o</a:t>
            </a:r>
            <a:r>
              <a:rPr dirty="0" sz="2400" spc="-120">
                <a:latin typeface="Arial"/>
                <a:cs typeface="Arial"/>
              </a:rPr>
              <a:t>y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 spc="65">
                <a:latin typeface="Arial"/>
                <a:cs typeface="Arial"/>
              </a:rPr>
              <a:t>t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 spc="-75"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311" y="1925116"/>
            <a:ext cx="5387975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2400" spc="-80">
                <a:latin typeface="Arial"/>
                <a:cs typeface="Arial"/>
              </a:rPr>
              <a:t>modelleme </a:t>
            </a:r>
            <a:r>
              <a:rPr dirty="0" sz="2400" spc="-130">
                <a:latin typeface="Arial"/>
                <a:cs typeface="Arial"/>
              </a:rPr>
              <a:t>kavramı </a:t>
            </a:r>
            <a:r>
              <a:rPr dirty="0" sz="2400" spc="-105">
                <a:latin typeface="Arial"/>
                <a:cs typeface="Arial"/>
              </a:rPr>
              <a:t>üzerine </a:t>
            </a:r>
            <a:r>
              <a:rPr dirty="0" sz="2400" spc="-85">
                <a:latin typeface="Arial"/>
                <a:cs typeface="Arial"/>
              </a:rPr>
              <a:t>kurulmakta </a:t>
            </a:r>
            <a:r>
              <a:rPr dirty="0" sz="2400" spc="-140">
                <a:latin typeface="Arial"/>
                <a:cs typeface="Arial"/>
              </a:rPr>
              <a:t>ve 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130">
                <a:latin typeface="Arial"/>
                <a:cs typeface="Arial"/>
              </a:rPr>
              <a:t>kavramı </a:t>
            </a:r>
            <a:r>
              <a:rPr dirty="0" sz="2400" spc="-50">
                <a:latin typeface="Arial"/>
                <a:cs typeface="Arial"/>
              </a:rPr>
              <a:t>n’inci </a:t>
            </a:r>
            <a:r>
              <a:rPr dirty="0" sz="2400" spc="-85">
                <a:latin typeface="Arial"/>
                <a:cs typeface="Arial"/>
              </a:rPr>
              <a:t>boyuta </a:t>
            </a:r>
            <a:r>
              <a:rPr dirty="0" sz="2400" spc="-135">
                <a:latin typeface="Arial"/>
                <a:cs typeface="Arial"/>
              </a:rPr>
              <a:t>(nB) </a:t>
            </a:r>
            <a:r>
              <a:rPr dirty="0" sz="2400" spc="-110">
                <a:latin typeface="Arial"/>
                <a:cs typeface="Arial"/>
              </a:rPr>
              <a:t>taşımaktadır.  </a:t>
            </a:r>
            <a:r>
              <a:rPr dirty="0" sz="2400" spc="-185">
                <a:latin typeface="Arial"/>
                <a:cs typeface="Arial"/>
              </a:rPr>
              <a:t>N </a:t>
            </a:r>
            <a:r>
              <a:rPr dirty="0" sz="2400" spc="-45">
                <a:latin typeface="Arial"/>
                <a:cs typeface="Arial"/>
              </a:rPr>
              <a:t>boyutlu </a:t>
            </a:r>
            <a:r>
              <a:rPr dirty="0" sz="2400" spc="-75">
                <a:latin typeface="Arial"/>
                <a:cs typeface="Arial"/>
              </a:rPr>
              <a:t>modellerde </a:t>
            </a:r>
            <a:r>
              <a:rPr dirty="0" sz="2400" spc="-100">
                <a:latin typeface="Arial"/>
                <a:cs typeface="Arial"/>
              </a:rPr>
              <a:t>tasarım, </a:t>
            </a:r>
            <a:r>
              <a:rPr dirty="0" sz="2400" spc="-170">
                <a:latin typeface="Arial"/>
                <a:cs typeface="Arial"/>
              </a:rPr>
              <a:t>zaman </a:t>
            </a:r>
            <a:r>
              <a:rPr dirty="0" sz="2400" spc="-140">
                <a:latin typeface="Arial"/>
                <a:cs typeface="Arial"/>
              </a:rPr>
              <a:t>ve  </a:t>
            </a:r>
            <a:r>
              <a:rPr dirty="0" sz="2400" spc="-75">
                <a:latin typeface="Arial"/>
                <a:cs typeface="Arial"/>
              </a:rPr>
              <a:t>maliyet </a:t>
            </a:r>
            <a:r>
              <a:rPr dirty="0" sz="2400" spc="-105">
                <a:latin typeface="Arial"/>
                <a:cs typeface="Arial"/>
              </a:rPr>
              <a:t>kavramları </a:t>
            </a:r>
            <a:r>
              <a:rPr dirty="0" sz="2400" spc="-155" b="1">
                <a:solidFill>
                  <a:srgbClr val="C00000"/>
                </a:solidFill>
                <a:latin typeface="Arial"/>
                <a:cs typeface="Arial"/>
              </a:rPr>
              <a:t>akustik,</a:t>
            </a:r>
            <a:r>
              <a:rPr dirty="0" sz="2400" spc="1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05" b="1">
                <a:solidFill>
                  <a:srgbClr val="C00000"/>
                </a:solidFill>
                <a:latin typeface="Arial"/>
                <a:cs typeface="Arial"/>
              </a:rPr>
              <a:t>enerji,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311" y="3388156"/>
            <a:ext cx="170751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0" b="1">
                <a:solidFill>
                  <a:srgbClr val="C00000"/>
                </a:solidFill>
                <a:latin typeface="Arial"/>
                <a:cs typeface="Arial"/>
              </a:rPr>
              <a:t>ulaşılabilirlik,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114">
                <a:latin typeface="Arial"/>
                <a:cs typeface="Arial"/>
              </a:rPr>
              <a:t>kavramlarda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2735" y="3388156"/>
            <a:ext cx="218313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390">
              <a:lnSpc>
                <a:spcPct val="100000"/>
              </a:lnSpc>
              <a:spcBef>
                <a:spcPts val="100"/>
              </a:spcBef>
            </a:pPr>
            <a:r>
              <a:rPr dirty="0" sz="2400" spc="-375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2400" spc="-180" b="1">
                <a:solidFill>
                  <a:srgbClr val="C00000"/>
                </a:solidFill>
                <a:latin typeface="Arial"/>
                <a:cs typeface="Arial"/>
              </a:rPr>
              <a:t>ü</a:t>
            </a:r>
            <a:r>
              <a:rPr dirty="0" sz="2400" spc="-114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2400" spc="-180" b="1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ü</a:t>
            </a:r>
            <a:r>
              <a:rPr dirty="0" sz="2400" spc="-95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2400" spc="-180" b="1">
                <a:solidFill>
                  <a:srgbClr val="C00000"/>
                </a:solidFill>
                <a:latin typeface="Arial"/>
                <a:cs typeface="Arial"/>
              </a:rPr>
              <a:t>ü</a:t>
            </a:r>
            <a:r>
              <a:rPr dirty="0" sz="2400" spc="-114" b="1">
                <a:solidFill>
                  <a:srgbClr val="C00000"/>
                </a:solidFill>
                <a:latin typeface="Arial"/>
                <a:cs typeface="Arial"/>
              </a:rPr>
              <a:t>le</a:t>
            </a:r>
            <a:r>
              <a:rPr dirty="0" sz="2400" spc="-165" b="1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dirty="0" sz="2400" spc="-80" b="1">
                <a:solidFill>
                  <a:srgbClr val="C00000"/>
                </a:solidFill>
                <a:latin typeface="Arial"/>
                <a:cs typeface="Arial"/>
              </a:rPr>
              <a:t>ili</a:t>
            </a:r>
            <a:r>
              <a:rPr dirty="0" sz="2400" spc="-100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2400" spc="-90" b="1">
                <a:solidFill>
                  <a:srgbClr val="C00000"/>
                </a:solidFill>
                <a:latin typeface="Arial"/>
                <a:cs typeface="Arial"/>
              </a:rPr>
              <a:t>li</a:t>
            </a:r>
            <a:r>
              <a:rPr dirty="0" sz="2400" spc="-170" b="1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dirty="0" sz="2400" spc="-70">
                <a:latin typeface="Arial"/>
                <a:cs typeface="Arial"/>
              </a:rPr>
              <a:t>,  </a:t>
            </a:r>
            <a:r>
              <a:rPr dirty="0" sz="2400" spc="-40">
                <a:latin typeface="Arial"/>
                <a:cs typeface="Arial"/>
              </a:rPr>
              <a:t>birleştirilmekte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8631" y="3388156"/>
            <a:ext cx="12998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00025">
              <a:lnSpc>
                <a:spcPct val="100000"/>
              </a:lnSpc>
              <a:spcBef>
                <a:spcPts val="100"/>
              </a:spcBef>
              <a:tabLst>
                <a:tab pos="641985" algn="l"/>
                <a:tab pos="847725" algn="l"/>
              </a:tabLst>
            </a:pPr>
            <a:r>
              <a:rPr dirty="0" sz="2400" spc="-120">
                <a:latin typeface="Arial"/>
                <a:cs typeface="Arial"/>
              </a:rPr>
              <a:t>v</a:t>
            </a:r>
            <a:r>
              <a:rPr dirty="0" sz="2400" spc="-80">
                <a:latin typeface="Arial"/>
                <a:cs typeface="Arial"/>
              </a:rPr>
              <a:t>b</a:t>
            </a:r>
            <a:r>
              <a:rPr dirty="0" sz="2400" spc="-65">
                <a:latin typeface="Arial"/>
                <a:cs typeface="Arial"/>
              </a:rPr>
              <a:t>.</a:t>
            </a:r>
            <a:r>
              <a:rPr dirty="0" sz="2400">
                <a:latin typeface="Arial"/>
                <a:cs typeface="Arial"/>
              </a:rPr>
              <a:t>		</a:t>
            </a:r>
            <a:r>
              <a:rPr dirty="0" sz="2400" spc="-215">
                <a:latin typeface="Arial"/>
                <a:cs typeface="Arial"/>
              </a:rPr>
              <a:t>g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75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i  </a:t>
            </a:r>
            <a:r>
              <a:rPr dirty="0" sz="2400" spc="-145">
                <a:latin typeface="Arial"/>
                <a:cs typeface="Arial"/>
              </a:rPr>
              <a:t>v</a:t>
            </a:r>
            <a:r>
              <a:rPr dirty="0" sz="2400" spc="-13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50">
                <a:latin typeface="Arial"/>
                <a:cs typeface="Arial"/>
              </a:rPr>
              <a:t>p</a:t>
            </a:r>
            <a:r>
              <a:rPr dirty="0" sz="2400" spc="-65">
                <a:latin typeface="Arial"/>
                <a:cs typeface="Arial"/>
              </a:rPr>
              <a:t>r</a:t>
            </a:r>
            <a:r>
              <a:rPr dirty="0" sz="2400" spc="-35">
                <a:latin typeface="Arial"/>
                <a:cs typeface="Arial"/>
              </a:rPr>
              <a:t>oj</a:t>
            </a:r>
            <a:r>
              <a:rPr dirty="0" sz="2400" spc="-14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311" y="4119676"/>
            <a:ext cx="5387340" cy="760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2905" algn="l"/>
                <a:tab pos="3102610" algn="l"/>
                <a:tab pos="3865245" algn="l"/>
                <a:tab pos="4571365" algn="l"/>
              </a:tabLst>
            </a:pPr>
            <a:r>
              <a:rPr dirty="0" sz="2400" spc="105">
                <a:latin typeface="Arial"/>
                <a:cs typeface="Arial"/>
              </a:rPr>
              <a:t>t</a:t>
            </a:r>
            <a:r>
              <a:rPr dirty="0" sz="2400" spc="-95">
                <a:latin typeface="Arial"/>
                <a:cs typeface="Arial"/>
              </a:rPr>
              <a:t>a</a:t>
            </a:r>
            <a:r>
              <a:rPr dirty="0" sz="2400" spc="-114">
                <a:latin typeface="Arial"/>
                <a:cs typeface="Arial"/>
              </a:rPr>
              <a:t>r</a:t>
            </a:r>
            <a:r>
              <a:rPr dirty="0" sz="2400" spc="-200">
                <a:latin typeface="Arial"/>
                <a:cs typeface="Arial"/>
              </a:rPr>
              <a:t>a</a:t>
            </a:r>
            <a:r>
              <a:rPr dirty="0" sz="2400" spc="60">
                <a:latin typeface="Arial"/>
                <a:cs typeface="Arial"/>
              </a:rPr>
              <a:t>f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 spc="-95">
                <a:latin typeface="Arial"/>
                <a:cs typeface="Arial"/>
              </a:rPr>
              <a:t>a</a:t>
            </a:r>
            <a:r>
              <a:rPr dirty="0" sz="2400" spc="-65">
                <a:latin typeface="Arial"/>
                <a:cs typeface="Arial"/>
              </a:rPr>
              <a:t>r</a:t>
            </a:r>
            <a:r>
              <a:rPr dirty="0" sz="2400" spc="-65">
                <a:latin typeface="Arial"/>
                <a:cs typeface="Arial"/>
              </a:rPr>
              <a:t>ı</a:t>
            </a:r>
            <a:r>
              <a:rPr dirty="0" sz="2400" spc="-135">
                <a:latin typeface="Arial"/>
                <a:cs typeface="Arial"/>
              </a:rPr>
              <a:t>n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30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2400" spc="-180" b="1">
                <a:solidFill>
                  <a:srgbClr val="C00000"/>
                </a:solidFill>
                <a:latin typeface="Arial"/>
                <a:cs typeface="Arial"/>
              </a:rPr>
              <a:t>ü</a:t>
            </a:r>
            <a:r>
              <a:rPr dirty="0" sz="2400" spc="-200" b="1">
                <a:solidFill>
                  <a:srgbClr val="C00000"/>
                </a:solidFill>
                <a:latin typeface="Arial"/>
                <a:cs typeface="Arial"/>
              </a:rPr>
              <a:t>mle</a:t>
            </a:r>
            <a:r>
              <a:rPr dirty="0" sz="2400" spc="-190" b="1">
                <a:solidFill>
                  <a:srgbClr val="C00000"/>
                </a:solidFill>
                <a:latin typeface="Arial"/>
                <a:cs typeface="Arial"/>
              </a:rPr>
              <a:t>ş</a:t>
            </a:r>
            <a:r>
              <a:rPr dirty="0" sz="2400" spc="-80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2400" spc="-65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2400" spc="-6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2400" spc="-180" b="1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dirty="0" sz="2400" spc="-90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2400" spc="-85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2400" spc="-225" b="1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sz="2400" spc="-155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2400" spc="-180" b="1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dirty="0" sz="2400" spc="-135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2400" spc="-80" b="1">
                <a:solidFill>
                  <a:srgbClr val="C00000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400" spc="-100">
                <a:latin typeface="Arial"/>
                <a:cs typeface="Arial"/>
              </a:rPr>
              <a:t>üzerinden </a:t>
            </a:r>
            <a:r>
              <a:rPr dirty="0" sz="2400" spc="-150">
                <a:latin typeface="Arial"/>
                <a:cs typeface="Arial"/>
              </a:rPr>
              <a:t>çalışma </a:t>
            </a:r>
            <a:r>
              <a:rPr dirty="0" sz="2400" spc="-100">
                <a:latin typeface="Arial"/>
                <a:cs typeface="Arial"/>
              </a:rPr>
              <a:t>imkânı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sunulmaktadır.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259" y="461162"/>
            <a:ext cx="8951595" cy="1804670"/>
          </a:xfrm>
          <a:prstGeom prst="rect">
            <a:avLst/>
          </a:prstGeom>
        </p:spPr>
        <p:txBody>
          <a:bodyPr wrap="square" lIns="0" tIns="162560" rIns="0" bIns="0" rtlCol="0" vert="horz">
            <a:spAutoFit/>
          </a:bodyPr>
          <a:lstStyle/>
          <a:p>
            <a:pPr algn="just" marL="119380">
              <a:lnSpc>
                <a:spcPct val="100000"/>
              </a:lnSpc>
              <a:spcBef>
                <a:spcPts val="1280"/>
              </a:spcBef>
            </a:pPr>
            <a:r>
              <a:rPr dirty="0" sz="2400" spc="-225" b="1">
                <a:solidFill>
                  <a:srgbClr val="C00000"/>
                </a:solidFill>
                <a:latin typeface="Arial"/>
                <a:cs typeface="Arial"/>
              </a:rPr>
              <a:t>Yapım</a:t>
            </a:r>
            <a:r>
              <a:rPr dirty="0" sz="2400" spc="-1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algn="just" marL="12700" marR="5080" indent="21590">
              <a:lnSpc>
                <a:spcPct val="102200"/>
              </a:lnSpc>
              <a:spcBef>
                <a:spcPts val="1115"/>
              </a:spcBef>
              <a:buChar char="•"/>
              <a:tabLst>
                <a:tab pos="436880" algn="l"/>
              </a:tabLst>
            </a:pPr>
            <a:r>
              <a:rPr dirty="0" sz="2400" spc="-114">
                <a:latin typeface="Arial"/>
                <a:cs typeface="Arial"/>
              </a:rPr>
              <a:t>İnşaat </a:t>
            </a:r>
            <a:r>
              <a:rPr dirty="0" sz="2400" spc="-65">
                <a:latin typeface="Arial"/>
                <a:cs typeface="Arial"/>
              </a:rPr>
              <a:t>imalat </a:t>
            </a:r>
            <a:r>
              <a:rPr dirty="0" sz="2400" spc="-55">
                <a:latin typeface="Arial"/>
                <a:cs typeface="Arial"/>
              </a:rPr>
              <a:t>işleri </a:t>
            </a:r>
            <a:r>
              <a:rPr dirty="0" sz="2400" spc="-75">
                <a:latin typeface="Arial"/>
                <a:cs typeface="Arial"/>
              </a:rPr>
              <a:t>modern </a:t>
            </a:r>
            <a:r>
              <a:rPr dirty="0" sz="2400" spc="-120">
                <a:latin typeface="Arial"/>
                <a:cs typeface="Arial"/>
              </a:rPr>
              <a:t>iş </a:t>
            </a:r>
            <a:r>
              <a:rPr dirty="0" sz="2400" spc="-75">
                <a:latin typeface="Arial"/>
                <a:cs typeface="Arial"/>
              </a:rPr>
              <a:t>makineleriyle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65">
                <a:latin typeface="Arial"/>
                <a:cs typeface="Arial"/>
              </a:rPr>
              <a:t>teknolojik </a:t>
            </a:r>
            <a:r>
              <a:rPr dirty="0" sz="2400" spc="-105">
                <a:latin typeface="Arial"/>
                <a:cs typeface="Arial"/>
              </a:rPr>
              <a:t>cihazlarla  </a:t>
            </a:r>
            <a:r>
              <a:rPr dirty="0" sz="2400" spc="-100">
                <a:latin typeface="Arial"/>
                <a:cs typeface="Arial"/>
              </a:rPr>
              <a:t>yapılmakta, </a:t>
            </a:r>
            <a:r>
              <a:rPr dirty="0" sz="2400" spc="-135">
                <a:latin typeface="Arial"/>
                <a:cs typeface="Arial"/>
              </a:rPr>
              <a:t>yapı </a:t>
            </a:r>
            <a:r>
              <a:rPr dirty="0" sz="2400" spc="-75">
                <a:latin typeface="Arial"/>
                <a:cs typeface="Arial"/>
              </a:rPr>
              <a:t>içindeki her </a:t>
            </a:r>
            <a:r>
              <a:rPr dirty="0" sz="2400" spc="-20">
                <a:latin typeface="Arial"/>
                <a:cs typeface="Arial"/>
              </a:rPr>
              <a:t>türlü </a:t>
            </a:r>
            <a:r>
              <a:rPr dirty="0" sz="2400" spc="-70">
                <a:latin typeface="Arial"/>
                <a:cs typeface="Arial"/>
              </a:rPr>
              <a:t>kot </a:t>
            </a:r>
            <a:r>
              <a:rPr dirty="0" sz="2400" spc="-125">
                <a:latin typeface="Arial"/>
                <a:cs typeface="Arial"/>
              </a:rPr>
              <a:t>taşıma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25">
                <a:latin typeface="Arial"/>
                <a:cs typeface="Arial"/>
              </a:rPr>
              <a:t>hizalama </a:t>
            </a:r>
            <a:r>
              <a:rPr dirty="0" sz="2400" spc="-70">
                <a:latin typeface="Arial"/>
                <a:cs typeface="Arial"/>
              </a:rPr>
              <a:t>işlemlerinde  </a:t>
            </a:r>
            <a:r>
              <a:rPr dirty="0" sz="2400" spc="-85">
                <a:latin typeface="Arial"/>
                <a:cs typeface="Arial"/>
              </a:rPr>
              <a:t>lazerli </a:t>
            </a:r>
            <a:r>
              <a:rPr dirty="0" sz="2400" spc="-90">
                <a:latin typeface="Arial"/>
                <a:cs typeface="Arial"/>
              </a:rPr>
              <a:t>teraziler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70">
                <a:latin typeface="Arial"/>
                <a:cs typeface="Arial"/>
              </a:rPr>
              <a:t>kot </a:t>
            </a:r>
            <a:r>
              <a:rPr dirty="0" sz="2400" spc="-114">
                <a:latin typeface="Arial"/>
                <a:cs typeface="Arial"/>
              </a:rPr>
              <a:t>alma </a:t>
            </a:r>
            <a:r>
              <a:rPr dirty="0" sz="2400" spc="-105">
                <a:latin typeface="Arial"/>
                <a:cs typeface="Arial"/>
              </a:rPr>
              <a:t>cihazları </a:t>
            </a:r>
            <a:r>
              <a:rPr dirty="0" sz="2400" spc="-40">
                <a:latin typeface="Arial"/>
                <a:cs typeface="Arial"/>
              </a:rPr>
              <a:t>ile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yapılmaktadır.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559" y="2499741"/>
            <a:ext cx="7516948" cy="2185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75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649" y="611123"/>
            <a:ext cx="8951595" cy="18376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0014">
              <a:lnSpc>
                <a:spcPts val="2750"/>
              </a:lnSpc>
              <a:spcBef>
                <a:spcPts val="100"/>
              </a:spcBef>
            </a:pPr>
            <a:r>
              <a:rPr dirty="0" sz="2400" spc="-225" b="1">
                <a:solidFill>
                  <a:srgbClr val="C00000"/>
                </a:solidFill>
                <a:latin typeface="Arial"/>
                <a:cs typeface="Arial"/>
              </a:rPr>
              <a:t>Yapım</a:t>
            </a:r>
            <a:r>
              <a:rPr dirty="0" sz="2400" spc="-1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algn="just" marL="436880" indent="-402590">
              <a:lnSpc>
                <a:spcPts val="2750"/>
              </a:lnSpc>
              <a:buChar char="•"/>
              <a:tabLst>
                <a:tab pos="437515" algn="l"/>
              </a:tabLst>
            </a:pPr>
            <a:r>
              <a:rPr dirty="0" sz="2400" spc="-70">
                <a:latin typeface="Arial"/>
                <a:cs typeface="Arial"/>
              </a:rPr>
              <a:t>İmalat </a:t>
            </a:r>
            <a:r>
              <a:rPr dirty="0" sz="2400" spc="-50">
                <a:latin typeface="Arial"/>
                <a:cs typeface="Arial"/>
              </a:rPr>
              <a:t>kontrolleri </a:t>
            </a:r>
            <a:r>
              <a:rPr dirty="0" sz="2400" spc="-45">
                <a:latin typeface="Arial"/>
                <a:cs typeface="Arial"/>
              </a:rPr>
              <a:t>giyilebilir </a:t>
            </a:r>
            <a:r>
              <a:rPr dirty="0" sz="2400" spc="-55">
                <a:latin typeface="Arial"/>
                <a:cs typeface="Arial"/>
              </a:rPr>
              <a:t>teknolojilerle </a:t>
            </a:r>
            <a:r>
              <a:rPr dirty="0" sz="2400" spc="-40">
                <a:latin typeface="Arial"/>
                <a:cs typeface="Arial"/>
              </a:rPr>
              <a:t>ile </a:t>
            </a:r>
            <a:r>
              <a:rPr dirty="0" sz="2400" spc="-100">
                <a:latin typeface="Arial"/>
                <a:cs typeface="Arial"/>
              </a:rPr>
              <a:t>desteklenmiş </a:t>
            </a:r>
            <a:r>
              <a:rPr dirty="0" sz="2400" spc="-145">
                <a:latin typeface="Arial"/>
                <a:cs typeface="Arial"/>
              </a:rPr>
              <a:t>sanal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veya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ct val="100400"/>
              </a:lnSpc>
              <a:spcBef>
                <a:spcPts val="90"/>
              </a:spcBef>
            </a:pPr>
            <a:r>
              <a:rPr dirty="0" sz="2400" spc="-55">
                <a:latin typeface="Arial"/>
                <a:cs typeface="Arial"/>
              </a:rPr>
              <a:t>arttırılmış </a:t>
            </a:r>
            <a:r>
              <a:rPr dirty="0" sz="2400" spc="-105">
                <a:latin typeface="Arial"/>
                <a:cs typeface="Arial"/>
              </a:rPr>
              <a:t>gerçeklik </a:t>
            </a:r>
            <a:r>
              <a:rPr dirty="0" sz="2400" spc="-50">
                <a:latin typeface="Arial"/>
                <a:cs typeface="Arial"/>
              </a:rPr>
              <a:t>teknolojileri </a:t>
            </a:r>
            <a:r>
              <a:rPr dirty="0" sz="2400" spc="-150">
                <a:latin typeface="Arial"/>
                <a:cs typeface="Arial"/>
              </a:rPr>
              <a:t>sayesinde </a:t>
            </a:r>
            <a:r>
              <a:rPr dirty="0" sz="2400" spc="-85">
                <a:latin typeface="Arial"/>
                <a:cs typeface="Arial"/>
              </a:rPr>
              <a:t>akıllı </a:t>
            </a:r>
            <a:r>
              <a:rPr dirty="0" sz="2400" spc="-95">
                <a:latin typeface="Arial"/>
                <a:cs typeface="Arial"/>
              </a:rPr>
              <a:t>gözlüklerle  </a:t>
            </a:r>
            <a:r>
              <a:rPr dirty="0" sz="2400" spc="-85">
                <a:latin typeface="Arial"/>
                <a:cs typeface="Arial"/>
              </a:rPr>
              <a:t>yapılabilmekte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75">
                <a:latin typeface="Arial"/>
                <a:cs typeface="Arial"/>
              </a:rPr>
              <a:t>yerindeki </a:t>
            </a:r>
            <a:r>
              <a:rPr dirty="0" sz="2400" spc="-65">
                <a:latin typeface="Arial"/>
                <a:cs typeface="Arial"/>
              </a:rPr>
              <a:t>imalat </a:t>
            </a:r>
            <a:r>
              <a:rPr dirty="0" sz="2400" spc="-60">
                <a:latin typeface="Arial"/>
                <a:cs typeface="Arial"/>
              </a:rPr>
              <a:t>proje </a:t>
            </a:r>
            <a:r>
              <a:rPr dirty="0" sz="2400" spc="-45">
                <a:latin typeface="Arial"/>
                <a:cs typeface="Arial"/>
              </a:rPr>
              <a:t>verileri ile </a:t>
            </a:r>
            <a:r>
              <a:rPr dirty="0" sz="2400" spc="-105">
                <a:latin typeface="Arial"/>
                <a:cs typeface="Arial"/>
              </a:rPr>
              <a:t>çakıştırılarak </a:t>
            </a:r>
            <a:r>
              <a:rPr dirty="0" sz="2400" spc="-80">
                <a:latin typeface="Arial"/>
                <a:cs typeface="Arial"/>
              </a:rPr>
              <a:t>hatalı 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30">
                <a:latin typeface="Arial"/>
                <a:cs typeface="Arial"/>
              </a:rPr>
              <a:t>eksik </a:t>
            </a:r>
            <a:r>
              <a:rPr dirty="0" sz="2400" spc="-60">
                <a:latin typeface="Arial"/>
                <a:cs typeface="Arial"/>
              </a:rPr>
              <a:t>imalat </a:t>
            </a:r>
            <a:r>
              <a:rPr dirty="0" sz="2400" spc="-100">
                <a:latin typeface="Arial"/>
                <a:cs typeface="Arial"/>
              </a:rPr>
              <a:t>kolaylıkla </a:t>
            </a:r>
            <a:r>
              <a:rPr dirty="0" sz="2400" spc="-75">
                <a:latin typeface="Arial"/>
                <a:cs typeface="Arial"/>
              </a:rPr>
              <a:t>tespit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edilebilmektedir.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3635" y="2499744"/>
            <a:ext cx="2770284" cy="2592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04053" y="2499741"/>
            <a:ext cx="2606675" cy="2597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75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19183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25" b="1">
                <a:solidFill>
                  <a:srgbClr val="C00000"/>
                </a:solidFill>
                <a:latin typeface="Arial"/>
                <a:cs typeface="Arial"/>
              </a:rPr>
              <a:t>Yapım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939" y="1134160"/>
            <a:ext cx="1876425" cy="7702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 indent="22225">
              <a:lnSpc>
                <a:spcPts val="2980"/>
              </a:lnSpc>
              <a:spcBef>
                <a:spcPts val="114"/>
              </a:spcBef>
              <a:buChar char="•"/>
              <a:tabLst>
                <a:tab pos="368300" algn="l"/>
                <a:tab pos="368935" algn="l"/>
                <a:tab pos="875030" algn="l"/>
                <a:tab pos="915669" algn="l"/>
              </a:tabLst>
            </a:pPr>
            <a:r>
              <a:rPr dirty="0" sz="2400" spc="-195">
                <a:latin typeface="Arial"/>
                <a:cs typeface="Arial"/>
              </a:rPr>
              <a:t>Ü</a:t>
            </a:r>
            <a:r>
              <a:rPr dirty="0" sz="2400" spc="-185">
                <a:latin typeface="Arial"/>
                <a:cs typeface="Arial"/>
              </a:rPr>
              <a:t>ç</a:t>
            </a:r>
            <a:r>
              <a:rPr dirty="0" sz="2400" spc="-185">
                <a:latin typeface="Arial"/>
                <a:cs typeface="Arial"/>
              </a:rPr>
              <a:t>		</a:t>
            </a:r>
            <a:r>
              <a:rPr dirty="0" sz="2400" spc="-75">
                <a:latin typeface="Arial"/>
                <a:cs typeface="Arial"/>
              </a:rPr>
              <a:t>b</a:t>
            </a:r>
            <a:r>
              <a:rPr dirty="0" sz="2400" spc="-90">
                <a:latin typeface="Arial"/>
                <a:cs typeface="Arial"/>
              </a:rPr>
              <a:t>o</a:t>
            </a:r>
            <a:r>
              <a:rPr dirty="0" sz="2400" spc="-120">
                <a:latin typeface="Arial"/>
                <a:cs typeface="Arial"/>
              </a:rPr>
              <a:t>y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 spc="6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50">
                <a:latin typeface="Arial"/>
                <a:cs typeface="Arial"/>
              </a:rPr>
              <a:t>u  </a:t>
            </a:r>
            <a:r>
              <a:rPr dirty="0" sz="2400" spc="-135">
                <a:latin typeface="Arial"/>
                <a:cs typeface="Arial"/>
              </a:rPr>
              <a:t>yapı	</a:t>
            </a:r>
            <a:r>
              <a:rPr dirty="0" sz="2400" spc="-125">
                <a:latin typeface="Arial"/>
                <a:cs typeface="Arial"/>
              </a:rPr>
              <a:t>henüz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4947" y="1134160"/>
            <a:ext cx="636270" cy="770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745">
              <a:lnSpc>
                <a:spcPct val="100000"/>
              </a:lnSpc>
              <a:spcBef>
                <a:spcPts val="100"/>
              </a:spcBef>
            </a:pPr>
            <a:r>
              <a:rPr dirty="0" sz="2400" spc="-80">
                <a:latin typeface="Arial"/>
                <a:cs typeface="Arial"/>
              </a:rPr>
              <a:t>(</a:t>
            </a:r>
            <a:r>
              <a:rPr dirty="0" sz="2400" spc="-125">
                <a:latin typeface="Arial"/>
                <a:cs typeface="Arial"/>
              </a:rPr>
              <a:t>3</a:t>
            </a:r>
            <a:r>
              <a:rPr dirty="0" sz="2400" spc="-185">
                <a:latin typeface="Arial"/>
                <a:cs typeface="Arial"/>
              </a:rPr>
              <a:t>B)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0">
                <a:latin typeface="Arial"/>
                <a:cs typeface="Arial"/>
              </a:rPr>
              <a:t>inşa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87051" y="1134160"/>
            <a:ext cx="1358265" cy="7702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8575" marR="5080" indent="-16510">
              <a:lnSpc>
                <a:spcPts val="2980"/>
              </a:lnSpc>
              <a:spcBef>
                <a:spcPts val="114"/>
              </a:spcBef>
            </a:pP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-95">
                <a:latin typeface="Arial"/>
                <a:cs typeface="Arial"/>
              </a:rPr>
              <a:t>od</a:t>
            </a:r>
            <a:r>
              <a:rPr dirty="0" sz="2400" spc="-100">
                <a:latin typeface="Arial"/>
                <a:cs typeface="Arial"/>
              </a:rPr>
              <a:t>e</a:t>
            </a:r>
            <a:r>
              <a:rPr dirty="0" sz="2400" spc="10">
                <a:latin typeface="Arial"/>
                <a:cs typeface="Arial"/>
              </a:rPr>
              <a:t>ll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r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 spc="-95">
                <a:latin typeface="Arial"/>
                <a:cs typeface="Arial"/>
              </a:rPr>
              <a:t>e  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40">
                <a:latin typeface="Arial"/>
                <a:cs typeface="Arial"/>
              </a:rPr>
              <a:t>di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110">
                <a:latin typeface="Arial"/>
                <a:cs typeface="Arial"/>
              </a:rPr>
              <a:t>de</a:t>
            </a:r>
            <a:r>
              <a:rPr dirty="0" sz="2400" spc="-75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939" y="1878787"/>
            <a:ext cx="11779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5">
                <a:latin typeface="Arial"/>
                <a:cs typeface="Arial"/>
              </a:rPr>
              <a:t>b</a:t>
            </a:r>
            <a:r>
              <a:rPr dirty="0" sz="2400" spc="-40">
                <a:latin typeface="Arial"/>
                <a:cs typeface="Arial"/>
              </a:rPr>
              <a:t>il</a:t>
            </a:r>
            <a:r>
              <a:rPr dirty="0" sz="2400" spc="-110">
                <a:latin typeface="Arial"/>
                <a:cs typeface="Arial"/>
              </a:rPr>
              <a:t>g</a:t>
            </a:r>
            <a:r>
              <a:rPr dirty="0" sz="2400" spc="-75">
                <a:latin typeface="Arial"/>
                <a:cs typeface="Arial"/>
              </a:rPr>
              <a:t>i</a:t>
            </a:r>
            <a:r>
              <a:rPr dirty="0" sz="2400" spc="-190">
                <a:latin typeface="Arial"/>
                <a:cs typeface="Arial"/>
              </a:rPr>
              <a:t>s</a:t>
            </a:r>
            <a:r>
              <a:rPr dirty="0" sz="2400" spc="-240">
                <a:latin typeface="Arial"/>
                <a:cs typeface="Arial"/>
              </a:rPr>
              <a:t>a</a:t>
            </a:r>
            <a:r>
              <a:rPr dirty="0" sz="2400" spc="-155">
                <a:latin typeface="Arial"/>
                <a:cs typeface="Arial"/>
              </a:rPr>
              <a:t>y</a:t>
            </a:r>
            <a:r>
              <a:rPr dirty="0" sz="2400" spc="-95">
                <a:latin typeface="Arial"/>
                <a:cs typeface="Arial"/>
              </a:rPr>
              <a:t>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7521" y="1878787"/>
            <a:ext cx="13138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0">
                <a:latin typeface="Arial"/>
                <a:cs typeface="Arial"/>
              </a:rPr>
              <a:t>ortamında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5634" y="2244547"/>
            <a:ext cx="17106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5">
                <a:latin typeface="Arial"/>
                <a:cs typeface="Arial"/>
              </a:rPr>
              <a:t>t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15">
                <a:latin typeface="Arial"/>
                <a:cs typeface="Arial"/>
              </a:rPr>
              <a:t>l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80">
                <a:latin typeface="Arial"/>
                <a:cs typeface="Arial"/>
              </a:rPr>
              <a:t>n</a:t>
            </a: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-120">
                <a:latin typeface="Arial"/>
                <a:cs typeface="Arial"/>
              </a:rPr>
              <a:t>ı</a:t>
            </a:r>
            <a:r>
              <a:rPr dirty="0" sz="2400" spc="-265">
                <a:latin typeface="Arial"/>
                <a:cs typeface="Arial"/>
              </a:rPr>
              <a:t>ş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50654" y="2244547"/>
            <a:ext cx="6972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0">
                <a:latin typeface="Arial"/>
                <a:cs typeface="Arial"/>
              </a:rPr>
              <a:t>ha</a:t>
            </a:r>
            <a:r>
              <a:rPr dirty="0" sz="2400" spc="-130">
                <a:latin typeface="Arial"/>
                <a:cs typeface="Arial"/>
              </a:rPr>
              <a:t>l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40">
                <a:latin typeface="Arial"/>
                <a:cs typeface="Arial"/>
              </a:rPr>
              <a:t>ni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6176" y="1878787"/>
            <a:ext cx="10414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75285">
              <a:lnSpc>
                <a:spcPct val="100000"/>
              </a:lnSpc>
              <a:spcBef>
                <a:spcPts val="100"/>
              </a:spcBef>
            </a:pPr>
            <a:r>
              <a:rPr dirty="0" sz="2400" spc="-75">
                <a:latin typeface="Arial"/>
                <a:cs typeface="Arial"/>
              </a:rPr>
              <a:t>o</a:t>
            </a:r>
            <a:r>
              <a:rPr dirty="0" sz="2400" spc="-60">
                <a:latin typeface="Arial"/>
                <a:cs typeface="Arial"/>
              </a:rPr>
              <a:t>nun  </a:t>
            </a:r>
            <a:r>
              <a:rPr dirty="0" sz="2400" spc="-229">
                <a:latin typeface="Arial"/>
                <a:cs typeface="Arial"/>
              </a:rPr>
              <a:t>g</a:t>
            </a:r>
            <a:r>
              <a:rPr dirty="0" sz="2400" spc="-45">
                <a:latin typeface="Arial"/>
                <a:cs typeface="Arial"/>
              </a:rPr>
              <a:t>ö</a:t>
            </a:r>
            <a:r>
              <a:rPr dirty="0" sz="2400" spc="-35">
                <a:latin typeface="Arial"/>
                <a:cs typeface="Arial"/>
              </a:rPr>
              <a:t>r</a:t>
            </a: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90">
                <a:latin typeface="Arial"/>
                <a:cs typeface="Arial"/>
              </a:rPr>
              <a:t>k,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5634" y="2610307"/>
            <a:ext cx="4163060" cy="112585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>
              <a:lnSpc>
                <a:spcPct val="100400"/>
              </a:lnSpc>
              <a:spcBef>
                <a:spcPts val="85"/>
              </a:spcBef>
            </a:pPr>
            <a:r>
              <a:rPr dirty="0" sz="2400" spc="-80">
                <a:latin typeface="Arial"/>
                <a:cs typeface="Arial"/>
              </a:rPr>
              <a:t>içinde </a:t>
            </a:r>
            <a:r>
              <a:rPr dirty="0" sz="2400" spc="-155">
                <a:latin typeface="Arial"/>
                <a:cs typeface="Arial"/>
              </a:rPr>
              <a:t>gezmek, </a:t>
            </a:r>
            <a:r>
              <a:rPr dirty="0" sz="2400" spc="-180">
                <a:latin typeface="Arial"/>
                <a:cs typeface="Arial"/>
              </a:rPr>
              <a:t>aksayan </a:t>
            </a:r>
            <a:r>
              <a:rPr dirty="0" sz="2400" spc="-60">
                <a:latin typeface="Arial"/>
                <a:cs typeface="Arial"/>
              </a:rPr>
              <a:t>yönleri  </a:t>
            </a:r>
            <a:r>
              <a:rPr dirty="0" sz="2400" spc="-75">
                <a:latin typeface="Arial"/>
                <a:cs typeface="Arial"/>
              </a:rPr>
              <a:t>fark etmek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80">
                <a:latin typeface="Arial"/>
                <a:cs typeface="Arial"/>
              </a:rPr>
              <a:t>değiştirmek  </a:t>
            </a:r>
            <a:r>
              <a:rPr dirty="0" sz="2400" spc="-85">
                <a:latin typeface="Arial"/>
                <a:cs typeface="Arial"/>
              </a:rPr>
              <a:t>mümkün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olabilmektedir.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24679" y="796385"/>
            <a:ext cx="4440555" cy="3935729"/>
            <a:chOff x="4524679" y="796385"/>
            <a:chExt cx="4440555" cy="3935729"/>
          </a:xfrm>
        </p:grpSpPr>
        <p:sp>
          <p:nvSpPr>
            <p:cNvPr id="14" name="object 14"/>
            <p:cNvSpPr/>
            <p:nvPr/>
          </p:nvSpPr>
          <p:spPr>
            <a:xfrm>
              <a:off x="4602538" y="796385"/>
              <a:ext cx="4320519" cy="2620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24679" y="2859780"/>
              <a:ext cx="4439983" cy="1872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75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448665"/>
            <a:ext cx="5671820" cy="1082040"/>
          </a:xfrm>
          <a:prstGeom prst="rect">
            <a:avLst/>
          </a:prstGeom>
        </p:spPr>
        <p:txBody>
          <a:bodyPr wrap="square" lIns="0" tIns="175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sz="2400" spc="-225" b="1">
                <a:solidFill>
                  <a:srgbClr val="C00000"/>
                </a:solidFill>
                <a:latin typeface="Arial"/>
                <a:cs typeface="Arial"/>
              </a:rPr>
              <a:t>Yapım</a:t>
            </a:r>
            <a:r>
              <a:rPr dirty="0" sz="2400" spc="-1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marL="436880" indent="-402590">
              <a:lnSpc>
                <a:spcPct val="100000"/>
              </a:lnSpc>
              <a:spcBef>
                <a:spcPts val="1275"/>
              </a:spcBef>
              <a:buChar char="•"/>
              <a:tabLst>
                <a:tab pos="436880" algn="l"/>
                <a:tab pos="437515" algn="l"/>
              </a:tabLst>
            </a:pPr>
            <a:r>
              <a:rPr dirty="0" sz="2400" spc="-114">
                <a:latin typeface="Arial"/>
                <a:cs typeface="Arial"/>
              </a:rPr>
              <a:t>İnşaat </a:t>
            </a:r>
            <a:r>
              <a:rPr dirty="0" sz="2400" spc="-95">
                <a:latin typeface="Arial"/>
                <a:cs typeface="Arial"/>
              </a:rPr>
              <a:t>sektöründe </a:t>
            </a:r>
            <a:r>
              <a:rPr dirty="0" sz="2400" spc="-285">
                <a:latin typeface="Arial"/>
                <a:cs typeface="Arial"/>
              </a:rPr>
              <a:t>RFID </a:t>
            </a:r>
            <a:r>
              <a:rPr dirty="0" sz="2400" spc="-140">
                <a:latin typeface="Arial"/>
                <a:cs typeface="Arial"/>
              </a:rPr>
              <a:t>(</a:t>
            </a:r>
            <a:r>
              <a:rPr dirty="0" sz="2400" spc="-140" i="1">
                <a:latin typeface="Arial"/>
                <a:cs typeface="Arial"/>
              </a:rPr>
              <a:t>Radio</a:t>
            </a:r>
            <a:r>
              <a:rPr dirty="0" sz="2400" spc="-100" i="1">
                <a:latin typeface="Arial"/>
                <a:cs typeface="Arial"/>
              </a:rPr>
              <a:t> </a:t>
            </a:r>
            <a:r>
              <a:rPr dirty="0" sz="2400" spc="-160" i="1">
                <a:latin typeface="Arial"/>
                <a:cs typeface="Arial"/>
              </a:rPr>
              <a:t>Frequency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939" y="1883664"/>
            <a:ext cx="27679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6635" algn="l"/>
                <a:tab pos="2463800" algn="l"/>
              </a:tabLst>
            </a:pPr>
            <a:r>
              <a:rPr dirty="0" sz="2400" spc="-40" i="1">
                <a:latin typeface="Arial"/>
                <a:cs typeface="Arial"/>
              </a:rPr>
              <a:t>di</a:t>
            </a:r>
            <a:r>
              <a:rPr dirty="0" sz="2400" spc="-40" i="1">
                <a:latin typeface="Arial"/>
                <a:cs typeface="Arial"/>
              </a:rPr>
              <a:t>r</a:t>
            </a:r>
            <a:r>
              <a:rPr dirty="0" sz="2400" spc="-175" i="1">
                <a:latin typeface="Arial"/>
                <a:cs typeface="Arial"/>
              </a:rPr>
              <a:t>m</a:t>
            </a:r>
            <a:r>
              <a:rPr dirty="0" sz="2400" spc="-75" i="1">
                <a:latin typeface="Arial"/>
                <a:cs typeface="Arial"/>
              </a:rPr>
              <a:t>e</a:t>
            </a:r>
            <a:r>
              <a:rPr dirty="0" sz="2400" spc="-75">
                <a:latin typeface="Arial"/>
                <a:cs typeface="Arial"/>
              </a:rPr>
              <a:t>)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t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120">
                <a:latin typeface="Arial"/>
                <a:cs typeface="Arial"/>
              </a:rPr>
              <a:t>k</a:t>
            </a:r>
            <a:r>
              <a:rPr dirty="0" sz="2400" spc="-50">
                <a:latin typeface="Arial"/>
                <a:cs typeface="Arial"/>
              </a:rPr>
              <a:t>nol</a:t>
            </a:r>
            <a:r>
              <a:rPr dirty="0" sz="2400" spc="-50">
                <a:latin typeface="Arial"/>
                <a:cs typeface="Arial"/>
              </a:rPr>
              <a:t>o</a:t>
            </a:r>
            <a:r>
              <a:rPr dirty="0" sz="2400" spc="-25">
                <a:latin typeface="Arial"/>
                <a:cs typeface="Arial"/>
              </a:rPr>
              <a:t>j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270">
                <a:latin typeface="Arial"/>
                <a:cs typeface="Arial"/>
              </a:rPr>
              <a:t>s</a:t>
            </a:r>
            <a:r>
              <a:rPr dirty="0" sz="2400">
                <a:latin typeface="Arial"/>
                <a:cs typeface="Arial"/>
              </a:rPr>
              <a:t>i	</a:t>
            </a:r>
            <a:r>
              <a:rPr dirty="0" sz="2400" spc="-40">
                <a:latin typeface="Arial"/>
                <a:cs typeface="Arial"/>
              </a:rPr>
              <a:t>ile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244" y="1517903"/>
            <a:ext cx="56749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890">
              <a:lnSpc>
                <a:spcPct val="100000"/>
              </a:lnSpc>
              <a:spcBef>
                <a:spcPts val="100"/>
              </a:spcBef>
              <a:tabLst>
                <a:tab pos="2936240" algn="l"/>
                <a:tab pos="4434205" algn="l"/>
              </a:tabLst>
            </a:pPr>
            <a:r>
              <a:rPr dirty="0" sz="2400" spc="-85" i="1">
                <a:latin typeface="Arial"/>
                <a:cs typeface="Arial"/>
              </a:rPr>
              <a:t>Id</a:t>
            </a:r>
            <a:r>
              <a:rPr dirty="0" sz="2400" spc="-195" i="1">
                <a:latin typeface="Arial"/>
                <a:cs typeface="Arial"/>
              </a:rPr>
              <a:t>e</a:t>
            </a:r>
            <a:r>
              <a:rPr dirty="0" sz="2400" spc="-60" i="1">
                <a:latin typeface="Arial"/>
                <a:cs typeface="Arial"/>
              </a:rPr>
              <a:t>n</a:t>
            </a:r>
            <a:r>
              <a:rPr dirty="0" sz="2400" spc="65" i="1">
                <a:latin typeface="Arial"/>
                <a:cs typeface="Arial"/>
              </a:rPr>
              <a:t>t</a:t>
            </a:r>
            <a:r>
              <a:rPr dirty="0" sz="2400" spc="35" i="1">
                <a:latin typeface="Arial"/>
                <a:cs typeface="Arial"/>
              </a:rPr>
              <a:t>i</a:t>
            </a:r>
            <a:r>
              <a:rPr dirty="0" sz="2400" spc="30" i="1">
                <a:latin typeface="Arial"/>
                <a:cs typeface="Arial"/>
              </a:rPr>
              <a:t>f</a:t>
            </a:r>
            <a:r>
              <a:rPr dirty="0" sz="2400" spc="15" i="1">
                <a:latin typeface="Arial"/>
                <a:cs typeface="Arial"/>
              </a:rPr>
              <a:t>i</a:t>
            </a:r>
            <a:r>
              <a:rPr dirty="0" sz="2400" spc="-229" i="1">
                <a:latin typeface="Arial"/>
                <a:cs typeface="Arial"/>
              </a:rPr>
              <a:t>c</a:t>
            </a:r>
            <a:r>
              <a:rPr dirty="0" sz="2400" spc="-35" i="1">
                <a:latin typeface="Arial"/>
                <a:cs typeface="Arial"/>
              </a:rPr>
              <a:t>a</a:t>
            </a:r>
            <a:r>
              <a:rPr dirty="0" sz="2400" spc="65" i="1">
                <a:latin typeface="Arial"/>
                <a:cs typeface="Arial"/>
              </a:rPr>
              <a:t>t</a:t>
            </a:r>
            <a:r>
              <a:rPr dirty="0" sz="2400" spc="10" i="1">
                <a:latin typeface="Arial"/>
                <a:cs typeface="Arial"/>
              </a:rPr>
              <a:t>i</a:t>
            </a:r>
            <a:r>
              <a:rPr dirty="0" sz="2400" spc="-105" i="1">
                <a:latin typeface="Arial"/>
                <a:cs typeface="Arial"/>
              </a:rPr>
              <a:t>o</a:t>
            </a:r>
            <a:r>
              <a:rPr dirty="0" sz="2400" spc="50" i="1">
                <a:latin typeface="Arial"/>
                <a:cs typeface="Arial"/>
              </a:rPr>
              <a:t>n</a:t>
            </a:r>
            <a:r>
              <a:rPr dirty="0" sz="2400" spc="-5" i="1">
                <a:latin typeface="Arial"/>
                <a:cs typeface="Arial"/>
              </a:rPr>
              <a:t>/</a:t>
            </a:r>
            <a:r>
              <a:rPr dirty="0" sz="2400" spc="-434" i="1">
                <a:latin typeface="Arial"/>
                <a:cs typeface="Arial"/>
              </a:rPr>
              <a:t>R</a:t>
            </a:r>
            <a:r>
              <a:rPr dirty="0" sz="2400" spc="-105" i="1">
                <a:latin typeface="Arial"/>
                <a:cs typeface="Arial"/>
              </a:rPr>
              <a:t>ad</a:t>
            </a:r>
            <a:r>
              <a:rPr dirty="0" sz="2400" spc="-120" i="1">
                <a:latin typeface="Arial"/>
                <a:cs typeface="Arial"/>
              </a:rPr>
              <a:t>yo</a:t>
            </a:r>
            <a:r>
              <a:rPr dirty="0" sz="2400" i="1">
                <a:latin typeface="Arial"/>
                <a:cs typeface="Arial"/>
              </a:rPr>
              <a:t>	</a:t>
            </a:r>
            <a:r>
              <a:rPr dirty="0" sz="2400" spc="-395" i="1">
                <a:latin typeface="Arial"/>
                <a:cs typeface="Arial"/>
              </a:rPr>
              <a:t>F</a:t>
            </a:r>
            <a:r>
              <a:rPr dirty="0" sz="2400" spc="15" i="1">
                <a:latin typeface="Arial"/>
                <a:cs typeface="Arial"/>
              </a:rPr>
              <a:t>r</a:t>
            </a:r>
            <a:r>
              <a:rPr dirty="0" sz="2400" spc="-195" i="1">
                <a:latin typeface="Arial"/>
                <a:cs typeface="Arial"/>
              </a:rPr>
              <a:t>e</a:t>
            </a:r>
            <a:r>
              <a:rPr dirty="0" sz="2400" spc="-190" i="1">
                <a:latin typeface="Arial"/>
                <a:cs typeface="Arial"/>
              </a:rPr>
              <a:t>k</a:t>
            </a:r>
            <a:r>
              <a:rPr dirty="0" sz="2400" spc="-114" i="1">
                <a:latin typeface="Arial"/>
                <a:cs typeface="Arial"/>
              </a:rPr>
              <a:t>anslı</a:t>
            </a:r>
            <a:r>
              <a:rPr dirty="0" sz="2400" i="1">
                <a:latin typeface="Arial"/>
                <a:cs typeface="Arial"/>
              </a:rPr>
              <a:t>	</a:t>
            </a:r>
            <a:r>
              <a:rPr dirty="0" sz="2400" spc="-355" i="1">
                <a:latin typeface="Arial"/>
                <a:cs typeface="Arial"/>
              </a:rPr>
              <a:t>K</a:t>
            </a:r>
            <a:r>
              <a:rPr dirty="0" sz="2400" i="1">
                <a:latin typeface="Arial"/>
                <a:cs typeface="Arial"/>
              </a:rPr>
              <a:t>i</a:t>
            </a:r>
            <a:r>
              <a:rPr dirty="0" sz="2400" spc="-110" i="1">
                <a:latin typeface="Arial"/>
                <a:cs typeface="Arial"/>
              </a:rPr>
              <a:t>m</a:t>
            </a:r>
            <a:r>
              <a:rPr dirty="0" sz="2400" spc="-20" i="1">
                <a:latin typeface="Arial"/>
                <a:cs typeface="Arial"/>
              </a:rPr>
              <a:t>li</a:t>
            </a:r>
            <a:r>
              <a:rPr dirty="0" sz="2400" spc="-55" i="1">
                <a:latin typeface="Arial"/>
                <a:cs typeface="Arial"/>
              </a:rPr>
              <a:t>k</a:t>
            </a:r>
            <a:r>
              <a:rPr dirty="0" sz="2400" spc="-45" i="1">
                <a:latin typeface="Arial"/>
                <a:cs typeface="Arial"/>
              </a:rPr>
              <a:t>l</a:t>
            </a:r>
            <a:r>
              <a:rPr dirty="0" sz="2400" spc="-130" i="1">
                <a:latin typeface="Arial"/>
                <a:cs typeface="Arial"/>
              </a:rPr>
              <a:t>e</a:t>
            </a:r>
            <a:r>
              <a:rPr dirty="0" sz="2400" spc="-105" i="1">
                <a:latin typeface="Arial"/>
                <a:cs typeface="Arial"/>
              </a:rPr>
              <a:t>n</a:t>
            </a:r>
            <a:r>
              <a:rPr dirty="0" sz="2400" spc="-65" i="1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tabLst>
                <a:tab pos="1348740" algn="l"/>
                <a:tab pos="2082800" algn="l"/>
              </a:tabLst>
            </a:pPr>
            <a:r>
              <a:rPr dirty="0" sz="2400" spc="-270">
                <a:latin typeface="Arial"/>
                <a:cs typeface="Arial"/>
              </a:rPr>
              <a:t>ş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15">
                <a:latin typeface="Arial"/>
                <a:cs typeface="Arial"/>
              </a:rPr>
              <a:t>n</a:t>
            </a:r>
            <a:r>
              <a:rPr dirty="0" sz="2400" spc="15">
                <a:latin typeface="Arial"/>
                <a:cs typeface="Arial"/>
              </a:rPr>
              <a:t>t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140">
                <a:latin typeface="Arial"/>
                <a:cs typeface="Arial"/>
              </a:rPr>
              <a:t>y</a:t>
            </a:r>
            <a:r>
              <a:rPr dirty="0" sz="2400" spc="-165">
                <a:latin typeface="Arial"/>
                <a:cs typeface="Arial"/>
              </a:rPr>
              <a:t>e</a:t>
            </a:r>
            <a:r>
              <a:rPr dirty="0" sz="2400" spc="-140">
                <a:latin typeface="Arial"/>
                <a:cs typeface="Arial"/>
              </a:rPr>
              <a:t>y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55">
                <a:latin typeface="Arial"/>
                <a:cs typeface="Arial"/>
              </a:rPr>
              <a:t>g</a:t>
            </a:r>
            <a:r>
              <a:rPr dirty="0" sz="2400" spc="-60">
                <a:latin typeface="Arial"/>
                <a:cs typeface="Arial"/>
              </a:rPr>
              <a:t>i</a:t>
            </a:r>
            <a:r>
              <a:rPr dirty="0" sz="2400" spc="15">
                <a:latin typeface="Arial"/>
                <a:cs typeface="Arial"/>
              </a:rPr>
              <a:t>r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75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95">
                <a:latin typeface="Arial"/>
                <a:cs typeface="Arial"/>
              </a:rPr>
              <a:t>ç</a:t>
            </a:r>
            <a:r>
              <a:rPr dirty="0" sz="2400" spc="-85">
                <a:latin typeface="Arial"/>
                <a:cs typeface="Arial"/>
              </a:rPr>
              <a:t>ı</a:t>
            </a:r>
            <a:r>
              <a:rPr dirty="0" sz="2400" spc="-190">
                <a:latin typeface="Arial"/>
                <a:cs typeface="Arial"/>
              </a:rPr>
              <a:t>k</a:t>
            </a:r>
            <a:r>
              <a:rPr dirty="0" sz="2400" spc="-130">
                <a:latin typeface="Arial"/>
                <a:cs typeface="Arial"/>
              </a:rPr>
              <a:t>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720" y="2249423"/>
            <a:ext cx="5675630" cy="25888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635">
              <a:lnSpc>
                <a:spcPct val="100099"/>
              </a:lnSpc>
              <a:spcBef>
                <a:spcPts val="95"/>
              </a:spcBef>
            </a:pPr>
            <a:r>
              <a:rPr dirty="0" sz="2400" spc="-110">
                <a:latin typeface="Arial"/>
                <a:cs typeface="Arial"/>
              </a:rPr>
              <a:t>malzemenin </a:t>
            </a:r>
            <a:r>
              <a:rPr dirty="0" sz="2400" spc="-70">
                <a:latin typeface="Arial"/>
                <a:cs typeface="Arial"/>
              </a:rPr>
              <a:t>takibi </a:t>
            </a:r>
            <a:r>
              <a:rPr dirty="0" sz="2400" spc="-85">
                <a:latin typeface="Arial"/>
                <a:cs typeface="Arial"/>
              </a:rPr>
              <a:t>yapılabilmekte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85">
                <a:latin typeface="Arial"/>
                <a:cs typeface="Arial"/>
              </a:rPr>
              <a:t>bina  işletmesi </a:t>
            </a:r>
            <a:r>
              <a:rPr dirty="0" sz="2400" spc="-110">
                <a:latin typeface="Arial"/>
                <a:cs typeface="Arial"/>
              </a:rPr>
              <a:t>sürecinde de </a:t>
            </a:r>
            <a:r>
              <a:rPr dirty="0" sz="2400" spc="-85">
                <a:latin typeface="Arial"/>
                <a:cs typeface="Arial"/>
              </a:rPr>
              <a:t>bina </a:t>
            </a:r>
            <a:r>
              <a:rPr dirty="0" sz="2400" spc="-100">
                <a:latin typeface="Arial"/>
                <a:cs typeface="Arial"/>
              </a:rPr>
              <a:t>malzemeleri </a:t>
            </a:r>
            <a:r>
              <a:rPr dirty="0" sz="2400" spc="-45">
                <a:latin typeface="Arial"/>
                <a:cs typeface="Arial"/>
              </a:rPr>
              <a:t>ile  </a:t>
            </a:r>
            <a:r>
              <a:rPr dirty="0" sz="2400" spc="-30">
                <a:latin typeface="Arial"/>
                <a:cs typeface="Arial"/>
              </a:rPr>
              <a:t>ilgili </a:t>
            </a:r>
            <a:r>
              <a:rPr dirty="0" sz="2400" spc="-60">
                <a:latin typeface="Arial"/>
                <a:cs typeface="Arial"/>
              </a:rPr>
              <a:t>bilgilere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55">
                <a:latin typeface="Arial"/>
                <a:cs typeface="Arial"/>
              </a:rPr>
              <a:t>teknoloji </a:t>
            </a:r>
            <a:r>
              <a:rPr dirty="0" sz="2400" spc="-150">
                <a:latin typeface="Arial"/>
                <a:cs typeface="Arial"/>
              </a:rPr>
              <a:t>sayesinde </a:t>
            </a:r>
            <a:r>
              <a:rPr dirty="0" sz="2400" spc="-105">
                <a:latin typeface="Arial"/>
                <a:cs typeface="Arial"/>
              </a:rPr>
              <a:t>kolaylıkla  </a:t>
            </a:r>
            <a:r>
              <a:rPr dirty="0" sz="2400" spc="-65">
                <a:latin typeface="Arial"/>
                <a:cs typeface="Arial"/>
              </a:rPr>
              <a:t>erişilebilmektedir.</a:t>
            </a:r>
            <a:r>
              <a:rPr dirty="0" sz="2400" spc="535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İnşaat  </a:t>
            </a:r>
            <a:r>
              <a:rPr dirty="0" sz="2400" spc="-95">
                <a:latin typeface="Arial"/>
                <a:cs typeface="Arial"/>
              </a:rPr>
              <a:t>sektöründe </a:t>
            </a:r>
            <a:r>
              <a:rPr dirty="0" sz="2400" spc="-285">
                <a:latin typeface="Arial"/>
                <a:cs typeface="Arial"/>
              </a:rPr>
              <a:t>RFID  </a:t>
            </a:r>
            <a:r>
              <a:rPr dirty="0" sz="2400" spc="-50">
                <a:latin typeface="Arial"/>
                <a:cs typeface="Arial"/>
              </a:rPr>
              <a:t>teknolojilerinin </a:t>
            </a:r>
            <a:r>
              <a:rPr dirty="0" sz="2400" spc="-105">
                <a:latin typeface="Arial"/>
                <a:cs typeface="Arial"/>
              </a:rPr>
              <a:t>kullanılması </a:t>
            </a:r>
            <a:r>
              <a:rPr dirty="0" sz="2400" spc="-100">
                <a:latin typeface="Arial"/>
                <a:cs typeface="Arial"/>
              </a:rPr>
              <a:t>inşaat </a:t>
            </a:r>
            <a:r>
              <a:rPr dirty="0" sz="2400" spc="-75">
                <a:latin typeface="Arial"/>
                <a:cs typeface="Arial"/>
              </a:rPr>
              <a:t>tedarik  </a:t>
            </a:r>
            <a:r>
              <a:rPr dirty="0" sz="2400" spc="-80">
                <a:latin typeface="Arial"/>
                <a:cs typeface="Arial"/>
              </a:rPr>
              <a:t>zincirinde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10">
                <a:latin typeface="Arial"/>
                <a:cs typeface="Arial"/>
              </a:rPr>
              <a:t>stok </a:t>
            </a:r>
            <a:r>
              <a:rPr dirty="0" sz="2400" spc="-50">
                <a:latin typeface="Arial"/>
                <a:cs typeface="Arial"/>
              </a:rPr>
              <a:t>kontrol </a:t>
            </a:r>
            <a:r>
              <a:rPr dirty="0" sz="2400" spc="-100">
                <a:latin typeface="Arial"/>
                <a:cs typeface="Arial"/>
              </a:rPr>
              <a:t>masraflarında  </a:t>
            </a:r>
            <a:r>
              <a:rPr dirty="0" sz="2400" spc="-150">
                <a:latin typeface="Arial"/>
                <a:cs typeface="Arial"/>
              </a:rPr>
              <a:t>azalmayı </a:t>
            </a:r>
            <a:r>
              <a:rPr dirty="0" sz="2400" spc="-85">
                <a:latin typeface="Arial"/>
                <a:cs typeface="Arial"/>
              </a:rPr>
              <a:t>beraberinde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getirmektedir.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0145" y="1347609"/>
            <a:ext cx="3203841" cy="3147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75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40" y="40589"/>
            <a:ext cx="9213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5"/>
              <a:t>G</a:t>
            </a:r>
            <a:r>
              <a:rPr dirty="0" spc="-45"/>
              <a:t>İ</a:t>
            </a:r>
            <a:r>
              <a:rPr dirty="0" spc="-395"/>
              <a:t>R</a:t>
            </a:r>
            <a:r>
              <a:rPr dirty="0" spc="-160"/>
              <a:t>İ</a:t>
            </a:r>
            <a:r>
              <a:rPr dirty="0" spc="-625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724369"/>
            <a:ext cx="8834120" cy="16941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3535">
              <a:lnSpc>
                <a:spcPct val="113999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dirty="0" sz="2400" spc="-180">
                <a:latin typeface="Arial"/>
                <a:cs typeface="Arial"/>
              </a:rPr>
              <a:t>Zaman </a:t>
            </a:r>
            <a:r>
              <a:rPr dirty="0" sz="2400" spc="-80">
                <a:latin typeface="Arial"/>
                <a:cs typeface="Arial"/>
              </a:rPr>
              <a:t>içinde </a:t>
            </a:r>
            <a:r>
              <a:rPr dirty="0" sz="2400" spc="-110">
                <a:latin typeface="Arial"/>
                <a:cs typeface="Arial"/>
              </a:rPr>
              <a:t>bilgisayar </a:t>
            </a:r>
            <a:r>
              <a:rPr dirty="0" sz="2400" spc="-40">
                <a:latin typeface="Arial"/>
                <a:cs typeface="Arial"/>
              </a:rPr>
              <a:t>ile </a:t>
            </a:r>
            <a:r>
              <a:rPr dirty="0" sz="2400" spc="-90">
                <a:latin typeface="Arial"/>
                <a:cs typeface="Arial"/>
              </a:rPr>
              <a:t>elde </a:t>
            </a:r>
            <a:r>
              <a:rPr dirty="0" sz="2400" spc="-75">
                <a:latin typeface="Arial"/>
                <a:cs typeface="Arial"/>
              </a:rPr>
              <a:t>edilen </a:t>
            </a:r>
            <a:r>
              <a:rPr dirty="0" sz="2400" spc="-130">
                <a:latin typeface="Arial"/>
                <a:cs typeface="Arial"/>
              </a:rPr>
              <a:t>üç </a:t>
            </a:r>
            <a:r>
              <a:rPr dirty="0" sz="2400" spc="-45">
                <a:latin typeface="Arial"/>
                <a:cs typeface="Arial"/>
              </a:rPr>
              <a:t>boyutlu </a:t>
            </a:r>
            <a:r>
              <a:rPr dirty="0" sz="2400" spc="-75">
                <a:latin typeface="Arial"/>
                <a:cs typeface="Arial"/>
              </a:rPr>
              <a:t>görüntüleme  </a:t>
            </a:r>
            <a:r>
              <a:rPr dirty="0" sz="2400" spc="-70">
                <a:latin typeface="Arial"/>
                <a:cs typeface="Arial"/>
              </a:rPr>
              <a:t>tekniklerinde </a:t>
            </a:r>
            <a:r>
              <a:rPr dirty="0" sz="2400" spc="-130">
                <a:latin typeface="Arial"/>
                <a:cs typeface="Arial"/>
              </a:rPr>
              <a:t>çok </a:t>
            </a:r>
            <a:r>
              <a:rPr dirty="0" sz="2400" spc="-65">
                <a:latin typeface="Arial"/>
                <a:cs typeface="Arial"/>
              </a:rPr>
              <a:t>önemli </a:t>
            </a:r>
            <a:r>
              <a:rPr dirty="0" sz="2400" spc="-60">
                <a:latin typeface="Arial"/>
                <a:cs typeface="Arial"/>
              </a:rPr>
              <a:t>ilerlemeler </a:t>
            </a:r>
            <a:r>
              <a:rPr dirty="0" sz="2400" spc="-100">
                <a:latin typeface="Arial"/>
                <a:cs typeface="Arial"/>
              </a:rPr>
              <a:t>kaydedilmiş </a:t>
            </a:r>
            <a:r>
              <a:rPr dirty="0" sz="2400" spc="-125">
                <a:latin typeface="Arial"/>
                <a:cs typeface="Arial"/>
              </a:rPr>
              <a:t>olmasına rağmen  </a:t>
            </a:r>
            <a:r>
              <a:rPr dirty="0" sz="2400" spc="-110">
                <a:latin typeface="Arial"/>
                <a:cs typeface="Arial"/>
              </a:rPr>
              <a:t>ekran, </a:t>
            </a:r>
            <a:r>
              <a:rPr dirty="0" sz="2400" spc="-125">
                <a:latin typeface="Arial"/>
                <a:cs typeface="Arial"/>
              </a:rPr>
              <a:t>klavye </a:t>
            </a:r>
            <a:r>
              <a:rPr dirty="0" sz="2400" spc="-160">
                <a:latin typeface="Arial"/>
                <a:cs typeface="Arial"/>
              </a:rPr>
              <a:t>veya </a:t>
            </a:r>
            <a:r>
              <a:rPr dirty="0" sz="2400" spc="-90">
                <a:latin typeface="Arial"/>
                <a:cs typeface="Arial"/>
              </a:rPr>
              <a:t>fare </a:t>
            </a:r>
            <a:r>
              <a:rPr dirty="0" sz="2400" spc="-75">
                <a:latin typeface="Arial"/>
                <a:cs typeface="Arial"/>
              </a:rPr>
              <a:t>gibi </a:t>
            </a:r>
            <a:r>
              <a:rPr dirty="0" sz="2400" spc="-130">
                <a:latin typeface="Arial"/>
                <a:cs typeface="Arial"/>
              </a:rPr>
              <a:t>araçlar, </a:t>
            </a:r>
            <a:r>
              <a:rPr dirty="0" sz="2400" spc="-90">
                <a:latin typeface="Arial"/>
                <a:cs typeface="Arial"/>
              </a:rPr>
              <a:t>kullanıcıların </a:t>
            </a:r>
            <a:r>
              <a:rPr dirty="0" sz="2400" spc="-65">
                <a:latin typeface="Arial"/>
                <a:cs typeface="Arial"/>
              </a:rPr>
              <a:t>kendilerini </a:t>
            </a:r>
            <a:r>
              <a:rPr dirty="0" sz="2400" spc="-120">
                <a:latin typeface="Arial"/>
                <a:cs typeface="Arial"/>
              </a:rPr>
              <a:t>doğal </a:t>
            </a:r>
            <a:r>
              <a:rPr dirty="0" sz="2400" spc="-25">
                <a:latin typeface="Arial"/>
                <a:cs typeface="Arial"/>
              </a:rPr>
              <a:t>bir  </a:t>
            </a:r>
            <a:r>
              <a:rPr dirty="0" sz="2400" spc="-85">
                <a:latin typeface="Arial"/>
                <a:cs typeface="Arial"/>
              </a:rPr>
              <a:t>ortamda hissetmelerine </a:t>
            </a:r>
            <a:r>
              <a:rPr dirty="0" sz="2400" spc="-120">
                <a:latin typeface="Arial"/>
                <a:cs typeface="Arial"/>
              </a:rPr>
              <a:t>engel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olmuştur.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584" y="2643758"/>
            <a:ext cx="7560829" cy="2040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954" y="533095"/>
            <a:ext cx="8986520" cy="166052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algn="just" marL="119380">
              <a:lnSpc>
                <a:spcPct val="100000"/>
              </a:lnSpc>
              <a:spcBef>
                <a:spcPts val="715"/>
              </a:spcBef>
            </a:pPr>
            <a:r>
              <a:rPr dirty="0" sz="2400" spc="-225" b="1">
                <a:solidFill>
                  <a:srgbClr val="C00000"/>
                </a:solidFill>
                <a:latin typeface="Arial"/>
                <a:cs typeface="Arial"/>
              </a:rPr>
              <a:t>Yapım</a:t>
            </a:r>
            <a:r>
              <a:rPr dirty="0" sz="2400" spc="-1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algn="just" marL="12700" marR="5080" indent="22225">
              <a:lnSpc>
                <a:spcPct val="102200"/>
              </a:lnSpc>
              <a:spcBef>
                <a:spcPts val="550"/>
              </a:spcBef>
              <a:buChar char="•"/>
              <a:tabLst>
                <a:tab pos="437515" algn="l"/>
              </a:tabLst>
            </a:pPr>
            <a:r>
              <a:rPr dirty="0" sz="2400" spc="-285">
                <a:latin typeface="Arial"/>
                <a:cs typeface="Arial"/>
              </a:rPr>
              <a:t>RFID </a:t>
            </a:r>
            <a:r>
              <a:rPr dirty="0" sz="2400" spc="-75">
                <a:latin typeface="Arial"/>
                <a:cs typeface="Arial"/>
              </a:rPr>
              <a:t>teknolojisiyle </a:t>
            </a:r>
            <a:r>
              <a:rPr dirty="0" sz="2400" spc="-90">
                <a:latin typeface="Arial"/>
                <a:cs typeface="Arial"/>
              </a:rPr>
              <a:t>işçilere </a:t>
            </a:r>
            <a:r>
              <a:rPr dirty="0" sz="2400" spc="-110">
                <a:latin typeface="Arial"/>
                <a:cs typeface="Arial"/>
              </a:rPr>
              <a:t>de </a:t>
            </a:r>
            <a:r>
              <a:rPr dirty="0" sz="2400" spc="-45">
                <a:latin typeface="Arial"/>
                <a:cs typeface="Arial"/>
              </a:rPr>
              <a:t>birer </a:t>
            </a:r>
            <a:r>
              <a:rPr dirty="0" sz="2400" spc="-140">
                <a:latin typeface="Arial"/>
                <a:cs typeface="Arial"/>
              </a:rPr>
              <a:t>sensör </a:t>
            </a:r>
            <a:r>
              <a:rPr dirty="0" sz="2400" spc="-90">
                <a:latin typeface="Arial"/>
                <a:cs typeface="Arial"/>
              </a:rPr>
              <a:t>takılarak </a:t>
            </a:r>
            <a:r>
              <a:rPr dirty="0" sz="2400" spc="-75">
                <a:latin typeface="Arial"/>
                <a:cs typeface="Arial"/>
              </a:rPr>
              <a:t>her </a:t>
            </a:r>
            <a:r>
              <a:rPr dirty="0" sz="2400" spc="-30">
                <a:latin typeface="Arial"/>
                <a:cs typeface="Arial"/>
              </a:rPr>
              <a:t>birinin </a:t>
            </a:r>
            <a:r>
              <a:rPr dirty="0" sz="2400" spc="-135">
                <a:latin typeface="Arial"/>
                <a:cs typeface="Arial"/>
              </a:rPr>
              <a:t>an  </a:t>
            </a:r>
            <a:r>
              <a:rPr dirty="0" sz="2400" spc="-45">
                <a:latin typeface="Arial"/>
                <a:cs typeface="Arial"/>
              </a:rPr>
              <a:t>itibariyle </a:t>
            </a:r>
            <a:r>
              <a:rPr dirty="0" sz="2400" spc="-170">
                <a:latin typeface="Arial"/>
                <a:cs typeface="Arial"/>
              </a:rPr>
              <a:t>ya </a:t>
            </a:r>
            <a:r>
              <a:rPr dirty="0" sz="2400" spc="-130">
                <a:latin typeface="Arial"/>
                <a:cs typeface="Arial"/>
              </a:rPr>
              <a:t>da </a:t>
            </a:r>
            <a:r>
              <a:rPr dirty="0" sz="2400" spc="-30">
                <a:latin typeface="Arial"/>
                <a:cs typeface="Arial"/>
              </a:rPr>
              <a:t>belirli </a:t>
            </a:r>
            <a:r>
              <a:rPr dirty="0" sz="2400" spc="-25">
                <a:latin typeface="Arial"/>
                <a:cs typeface="Arial"/>
              </a:rPr>
              <a:t>bir </a:t>
            </a:r>
            <a:r>
              <a:rPr dirty="0" sz="2400" spc="-125">
                <a:latin typeface="Arial"/>
                <a:cs typeface="Arial"/>
              </a:rPr>
              <a:t>saatte </a:t>
            </a:r>
            <a:r>
              <a:rPr dirty="0" sz="2400" spc="-100">
                <a:latin typeface="Arial"/>
                <a:cs typeface="Arial"/>
              </a:rPr>
              <a:t>nerede </a:t>
            </a:r>
            <a:r>
              <a:rPr dirty="0" sz="2400" spc="-85">
                <a:latin typeface="Arial"/>
                <a:cs typeface="Arial"/>
              </a:rPr>
              <a:t>olduğu, </a:t>
            </a:r>
            <a:r>
              <a:rPr dirty="0" sz="2400" spc="-110">
                <a:latin typeface="Arial"/>
                <a:cs typeface="Arial"/>
              </a:rPr>
              <a:t>ne </a:t>
            </a:r>
            <a:r>
              <a:rPr dirty="0" sz="2400" spc="-120">
                <a:latin typeface="Arial"/>
                <a:cs typeface="Arial"/>
              </a:rPr>
              <a:t>kadar </a:t>
            </a:r>
            <a:r>
              <a:rPr dirty="0" sz="2400" spc="-60">
                <a:latin typeface="Arial"/>
                <a:cs typeface="Arial"/>
              </a:rPr>
              <a:t>enerji </a:t>
            </a:r>
            <a:r>
              <a:rPr dirty="0" sz="2400" spc="-135">
                <a:latin typeface="Arial"/>
                <a:cs typeface="Arial"/>
              </a:rPr>
              <a:t>harcadığı  </a:t>
            </a:r>
            <a:r>
              <a:rPr dirty="0" sz="2400" spc="-50">
                <a:latin typeface="Arial"/>
                <a:cs typeface="Arial"/>
              </a:rPr>
              <a:t>bile </a:t>
            </a:r>
            <a:r>
              <a:rPr dirty="0" sz="2400" spc="-80">
                <a:latin typeface="Arial"/>
                <a:cs typeface="Arial"/>
              </a:rPr>
              <a:t>takip </a:t>
            </a:r>
            <a:r>
              <a:rPr dirty="0" sz="2400" spc="-70">
                <a:latin typeface="Arial"/>
                <a:cs typeface="Arial"/>
              </a:rPr>
              <a:t>edilebilmekte, </a:t>
            </a:r>
            <a:r>
              <a:rPr dirty="0" sz="2400" spc="-125">
                <a:latin typeface="Arial"/>
                <a:cs typeface="Arial"/>
              </a:rPr>
              <a:t>iş </a:t>
            </a:r>
            <a:r>
              <a:rPr dirty="0" sz="2400" spc="-95">
                <a:latin typeface="Arial"/>
                <a:cs typeface="Arial"/>
              </a:rPr>
              <a:t>güvenliği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arttırılabilmektedir.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2283726"/>
            <a:ext cx="8424933" cy="2520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75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407517"/>
            <a:ext cx="3004185" cy="1164590"/>
          </a:xfrm>
          <a:prstGeom prst="rect">
            <a:avLst/>
          </a:prstGeom>
        </p:spPr>
        <p:txBody>
          <a:bodyPr wrap="square" lIns="0" tIns="215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dirty="0" sz="2400" spc="-225" b="1">
                <a:solidFill>
                  <a:srgbClr val="C00000"/>
                </a:solidFill>
                <a:latin typeface="Arial"/>
                <a:cs typeface="Arial"/>
              </a:rPr>
              <a:t>Yapım</a:t>
            </a:r>
            <a:r>
              <a:rPr dirty="0" sz="2400" spc="-1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marL="436880" indent="-402590">
              <a:lnSpc>
                <a:spcPct val="100000"/>
              </a:lnSpc>
              <a:spcBef>
                <a:spcPts val="1605"/>
              </a:spcBef>
              <a:buChar char="•"/>
              <a:tabLst>
                <a:tab pos="436880" algn="l"/>
                <a:tab pos="437515" algn="l"/>
                <a:tab pos="1904364" algn="l"/>
              </a:tabLst>
            </a:pPr>
            <a:r>
              <a:rPr dirty="0" sz="2400" spc="-220">
                <a:latin typeface="Arial"/>
                <a:cs typeface="Arial"/>
              </a:rPr>
              <a:t>A</a:t>
            </a:r>
            <a:r>
              <a:rPr dirty="0" sz="2400" spc="30">
                <a:latin typeface="Arial"/>
                <a:cs typeface="Arial"/>
              </a:rPr>
              <a:t>r</a:t>
            </a:r>
            <a:r>
              <a:rPr dirty="0" sz="2400" spc="95">
                <a:latin typeface="Arial"/>
                <a:cs typeface="Arial"/>
              </a:rPr>
              <a:t>t</a:t>
            </a:r>
            <a:r>
              <a:rPr dirty="0" sz="2400" spc="135">
                <a:latin typeface="Arial"/>
                <a:cs typeface="Arial"/>
              </a:rPr>
              <a:t>t</a:t>
            </a:r>
            <a:r>
              <a:rPr dirty="0" sz="2400" spc="-40">
                <a:latin typeface="Arial"/>
                <a:cs typeface="Arial"/>
              </a:rPr>
              <a:t>ı</a:t>
            </a:r>
            <a:r>
              <a:rPr dirty="0" sz="2400" spc="-50">
                <a:latin typeface="Arial"/>
                <a:cs typeface="Arial"/>
              </a:rPr>
              <a:t>r</a:t>
            </a:r>
            <a:r>
              <a:rPr dirty="0" sz="2400" spc="-55">
                <a:latin typeface="Arial"/>
                <a:cs typeface="Arial"/>
              </a:rPr>
              <a:t>ı</a:t>
            </a:r>
            <a:r>
              <a:rPr dirty="0" sz="2400" spc="-50">
                <a:latin typeface="Arial"/>
                <a:cs typeface="Arial"/>
              </a:rPr>
              <a:t>l</a:t>
            </a:r>
            <a:r>
              <a:rPr dirty="0" sz="2400" spc="-155">
                <a:latin typeface="Arial"/>
                <a:cs typeface="Arial"/>
              </a:rPr>
              <a:t>mış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29">
                <a:latin typeface="Arial"/>
                <a:cs typeface="Arial"/>
              </a:rPr>
              <a:t>g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25">
                <a:latin typeface="Arial"/>
                <a:cs typeface="Arial"/>
              </a:rPr>
              <a:t>r</a:t>
            </a:r>
            <a:r>
              <a:rPr dirty="0" sz="2400" spc="-190">
                <a:latin typeface="Arial"/>
                <a:cs typeface="Arial"/>
              </a:rPr>
              <a:t>ç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55">
                <a:latin typeface="Arial"/>
                <a:cs typeface="Arial"/>
              </a:rPr>
              <a:t>kl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11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6692" y="1180490"/>
            <a:ext cx="31642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3250" algn="l"/>
              </a:tabLst>
            </a:pPr>
            <a:r>
              <a:rPr dirty="0" sz="2400" spc="-75">
                <a:latin typeface="Arial"/>
                <a:cs typeface="Arial"/>
              </a:rPr>
              <a:t>teknolojisiyle	</a:t>
            </a:r>
            <a:r>
              <a:rPr dirty="0" sz="2400" spc="-55">
                <a:latin typeface="Arial"/>
                <a:cs typeface="Arial"/>
              </a:rPr>
              <a:t>geliştirilen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244" y="1559356"/>
            <a:ext cx="63938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6760" algn="l"/>
                <a:tab pos="3029585" algn="l"/>
                <a:tab pos="4697095" algn="l"/>
                <a:tab pos="5969635" algn="l"/>
              </a:tabLst>
            </a:pPr>
            <a:r>
              <a:rPr dirty="0" sz="2400" spc="-130">
                <a:latin typeface="Arial"/>
                <a:cs typeface="Arial"/>
              </a:rPr>
              <a:t>an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65">
                <a:latin typeface="Arial"/>
                <a:cs typeface="Arial"/>
              </a:rPr>
              <a:t>m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-310">
                <a:latin typeface="Arial"/>
                <a:cs typeface="Arial"/>
              </a:rPr>
              <a:t>s</a:t>
            </a:r>
            <a:r>
              <a:rPr dirty="0" sz="2400" spc="-150">
                <a:latin typeface="Arial"/>
                <a:cs typeface="Arial"/>
              </a:rPr>
              <a:t>y</a:t>
            </a:r>
            <a:r>
              <a:rPr dirty="0" sz="2400" spc="-70">
                <a:latin typeface="Arial"/>
                <a:cs typeface="Arial"/>
              </a:rPr>
              <a:t>o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 spc="-55">
                <a:latin typeface="Arial"/>
                <a:cs typeface="Arial"/>
              </a:rPr>
              <a:t>la</a:t>
            </a:r>
            <a:r>
              <a:rPr dirty="0" sz="2400" spc="-60">
                <a:latin typeface="Arial"/>
                <a:cs typeface="Arial"/>
              </a:rPr>
              <a:t>r</a:t>
            </a:r>
            <a:r>
              <a:rPr dirty="0" sz="2400" spc="-45">
                <a:latin typeface="Arial"/>
                <a:cs typeface="Arial"/>
              </a:rPr>
              <a:t>l</a:t>
            </a:r>
            <a:r>
              <a:rPr dirty="0" sz="2400" spc="-13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75">
                <a:latin typeface="Arial"/>
                <a:cs typeface="Arial"/>
              </a:rPr>
              <a:t>ş</a:t>
            </a:r>
            <a:r>
              <a:rPr dirty="0" sz="2400" spc="-130">
                <a:latin typeface="Arial"/>
                <a:cs typeface="Arial"/>
              </a:rPr>
              <a:t>a</a:t>
            </a:r>
            <a:r>
              <a:rPr dirty="0" sz="2400" spc="-155">
                <a:latin typeface="Arial"/>
                <a:cs typeface="Arial"/>
              </a:rPr>
              <a:t>n</a:t>
            </a:r>
            <a:r>
              <a:rPr dirty="0" sz="2400" spc="135">
                <a:latin typeface="Arial"/>
                <a:cs typeface="Arial"/>
              </a:rPr>
              <a:t>t</a:t>
            </a:r>
            <a:r>
              <a:rPr dirty="0" sz="2400" spc="-30">
                <a:latin typeface="Arial"/>
                <a:cs typeface="Arial"/>
              </a:rPr>
              <a:t>i</a:t>
            </a:r>
            <a:r>
              <a:rPr dirty="0" sz="2400" spc="-105">
                <a:latin typeface="Arial"/>
                <a:cs typeface="Arial"/>
              </a:rPr>
              <a:t>y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10">
                <a:latin typeface="Arial"/>
                <a:cs typeface="Arial"/>
              </a:rPr>
              <a:t>ç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-90">
                <a:latin typeface="Arial"/>
                <a:cs typeface="Arial"/>
              </a:rPr>
              <a:t>lı</a:t>
            </a:r>
            <a:r>
              <a:rPr dirty="0" sz="2400" spc="-190">
                <a:latin typeface="Arial"/>
                <a:cs typeface="Arial"/>
              </a:rPr>
              <a:t>ş</a:t>
            </a:r>
            <a:r>
              <a:rPr dirty="0" sz="2400" spc="-130">
                <a:latin typeface="Arial"/>
                <a:cs typeface="Arial"/>
              </a:rPr>
              <a:t>an</a:t>
            </a:r>
            <a:r>
              <a:rPr dirty="0" sz="2400" spc="-50">
                <a:latin typeface="Arial"/>
                <a:cs typeface="Arial"/>
              </a:rPr>
              <a:t>la</a:t>
            </a:r>
            <a:r>
              <a:rPr dirty="0" sz="2400" spc="-45">
                <a:latin typeface="Arial"/>
                <a:cs typeface="Arial"/>
              </a:rPr>
              <a:t>r</a:t>
            </a:r>
            <a:r>
              <a:rPr dirty="0" sz="2400" spc="-65">
                <a:latin typeface="Arial"/>
                <a:cs typeface="Arial"/>
              </a:rPr>
              <a:t>ı</a:t>
            </a:r>
            <a:r>
              <a:rPr dirty="0" sz="2400" spc="-135">
                <a:latin typeface="Arial"/>
                <a:cs typeface="Arial"/>
              </a:rPr>
              <a:t>n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55">
                <a:latin typeface="Arial"/>
                <a:cs typeface="Arial"/>
              </a:rPr>
              <a:t>y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90">
                <a:latin typeface="Arial"/>
                <a:cs typeface="Arial"/>
              </a:rPr>
              <a:t>p</a:t>
            </a:r>
            <a:r>
              <a:rPr dirty="0" sz="2400" spc="135">
                <a:latin typeface="Arial"/>
                <a:cs typeface="Arial"/>
              </a:rPr>
              <a:t>t</a:t>
            </a:r>
            <a:r>
              <a:rPr dirty="0" sz="2400" spc="-120">
                <a:latin typeface="Arial"/>
                <a:cs typeface="Arial"/>
              </a:rPr>
              <a:t>ı</a:t>
            </a:r>
            <a:r>
              <a:rPr dirty="0" sz="2400" spc="-110">
                <a:latin typeface="Arial"/>
                <a:cs typeface="Arial"/>
              </a:rPr>
              <a:t>k</a:t>
            </a:r>
            <a:r>
              <a:rPr dirty="0" sz="2400" spc="-90">
                <a:latin typeface="Arial"/>
                <a:cs typeface="Arial"/>
              </a:rPr>
              <a:t>la</a:t>
            </a:r>
            <a:r>
              <a:rPr dirty="0" sz="2400" spc="30">
                <a:latin typeface="Arial"/>
                <a:cs typeface="Arial"/>
              </a:rPr>
              <a:t>r</a:t>
            </a:r>
            <a:r>
              <a:rPr dirty="0" sz="2400" spc="-120">
                <a:latin typeface="Arial"/>
                <a:cs typeface="Arial"/>
              </a:rPr>
              <a:t>ı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75">
                <a:latin typeface="Arial"/>
                <a:cs typeface="Arial"/>
              </a:rPr>
              <a:t>i</a:t>
            </a:r>
            <a:r>
              <a:rPr dirty="0" sz="2400" spc="-175">
                <a:latin typeface="Arial"/>
                <a:cs typeface="Arial"/>
              </a:rPr>
              <a:t>ş</a:t>
            </a:r>
            <a:r>
              <a:rPr dirty="0" sz="2400" spc="-65">
                <a:latin typeface="Arial"/>
                <a:cs typeface="Arial"/>
              </a:rPr>
              <a:t>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939" y="1925116"/>
            <a:ext cx="150622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02005" algn="l"/>
              </a:tabLst>
            </a:pPr>
            <a:r>
              <a:rPr dirty="0" sz="2400" spc="-40">
                <a:latin typeface="Arial"/>
                <a:cs typeface="Arial"/>
              </a:rPr>
              <a:t>il</a:t>
            </a:r>
            <a:r>
              <a:rPr dirty="0" sz="2400" spc="-1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	</a:t>
            </a:r>
            <a:r>
              <a:rPr dirty="0" sz="2400" spc="-235">
                <a:latin typeface="Arial"/>
                <a:cs typeface="Arial"/>
              </a:rPr>
              <a:t>g</a:t>
            </a:r>
            <a:r>
              <a:rPr dirty="0" sz="2400" spc="-70">
                <a:latin typeface="Arial"/>
                <a:cs typeface="Arial"/>
              </a:rPr>
              <a:t>ö</a:t>
            </a:r>
            <a:r>
              <a:rPr dirty="0" sz="2400" spc="-70">
                <a:latin typeface="Arial"/>
                <a:cs typeface="Arial"/>
              </a:rPr>
              <a:t>r</a:t>
            </a:r>
            <a:r>
              <a:rPr dirty="0" sz="2400" spc="-85">
                <a:latin typeface="Arial"/>
                <a:cs typeface="Arial"/>
              </a:rPr>
              <a:t>e</a:t>
            </a:r>
            <a:r>
              <a:rPr dirty="0" sz="2400" spc="-85">
                <a:latin typeface="Arial"/>
                <a:cs typeface="Arial"/>
              </a:rPr>
              <a:t>v  </a:t>
            </a:r>
            <a:r>
              <a:rPr dirty="0" sz="2400" spc="-95">
                <a:latin typeface="Arial"/>
                <a:cs typeface="Arial"/>
              </a:rPr>
              <a:t>yönünde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2552" y="1925116"/>
            <a:ext cx="34683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0979">
              <a:lnSpc>
                <a:spcPct val="100000"/>
              </a:lnSpc>
              <a:spcBef>
                <a:spcPts val="100"/>
              </a:spcBef>
              <a:tabLst>
                <a:tab pos="1492250" algn="l"/>
                <a:tab pos="1722755" algn="l"/>
                <a:tab pos="2631440" algn="l"/>
              </a:tabLst>
            </a:pPr>
            <a:r>
              <a:rPr dirty="0" sz="2400" spc="-140">
                <a:latin typeface="Arial"/>
                <a:cs typeface="Arial"/>
              </a:rPr>
              <a:t>başında	</a:t>
            </a:r>
            <a:r>
              <a:rPr dirty="0" sz="2400" spc="-125">
                <a:latin typeface="Arial"/>
                <a:cs typeface="Arial"/>
              </a:rPr>
              <a:t>anında	</a:t>
            </a:r>
            <a:r>
              <a:rPr dirty="0" sz="2400" spc="-50">
                <a:latin typeface="Arial"/>
                <a:cs typeface="Arial"/>
              </a:rPr>
              <a:t>eğitim  </a:t>
            </a:r>
            <a:r>
              <a:rPr dirty="0" sz="2400" spc="-210">
                <a:latin typeface="Arial"/>
                <a:cs typeface="Arial"/>
              </a:rPr>
              <a:t>ç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-90">
                <a:latin typeface="Arial"/>
                <a:cs typeface="Arial"/>
              </a:rPr>
              <a:t>lı</a:t>
            </a:r>
            <a:r>
              <a:rPr dirty="0" sz="2400" spc="-190">
                <a:latin typeface="Arial"/>
                <a:cs typeface="Arial"/>
              </a:rPr>
              <a:t>ş</a:t>
            </a:r>
            <a:r>
              <a:rPr dirty="0" sz="2400" spc="-110">
                <a:latin typeface="Arial"/>
                <a:cs typeface="Arial"/>
              </a:rPr>
              <a:t>ma</a:t>
            </a:r>
            <a:r>
              <a:rPr dirty="0" sz="2400" spc="-40">
                <a:latin typeface="Arial"/>
                <a:cs typeface="Arial"/>
              </a:rPr>
              <a:t>l</a:t>
            </a:r>
            <a:r>
              <a:rPr dirty="0" sz="2400" spc="-75">
                <a:latin typeface="Arial"/>
                <a:cs typeface="Arial"/>
              </a:rPr>
              <a:t>ar</a:t>
            </a:r>
            <a:r>
              <a:rPr dirty="0" sz="2400">
                <a:latin typeface="Arial"/>
                <a:cs typeface="Arial"/>
              </a:rPr>
              <a:t>		</a:t>
            </a:r>
            <a:r>
              <a:rPr dirty="0" sz="2400" spc="-155">
                <a:latin typeface="Arial"/>
                <a:cs typeface="Arial"/>
              </a:rPr>
              <a:t>y</a:t>
            </a:r>
            <a:r>
              <a:rPr dirty="0" sz="2400" spc="-130">
                <a:latin typeface="Arial"/>
                <a:cs typeface="Arial"/>
              </a:rPr>
              <a:t>ap</a:t>
            </a:r>
            <a:r>
              <a:rPr dirty="0" sz="2400" spc="-35">
                <a:latin typeface="Arial"/>
                <a:cs typeface="Arial"/>
              </a:rPr>
              <a:t>ıl</a:t>
            </a:r>
            <a:r>
              <a:rPr dirty="0" sz="2400" spc="-120">
                <a:latin typeface="Arial"/>
                <a:cs typeface="Arial"/>
              </a:rPr>
              <a:t>m</a:t>
            </a:r>
            <a:r>
              <a:rPr dirty="0" sz="2400" spc="-155">
                <a:latin typeface="Arial"/>
                <a:cs typeface="Arial"/>
              </a:rPr>
              <a:t>a</a:t>
            </a:r>
            <a:r>
              <a:rPr dirty="0" sz="2400" spc="-160">
                <a:latin typeface="Arial"/>
                <a:cs typeface="Arial"/>
              </a:rPr>
              <a:t>k</a:t>
            </a:r>
            <a:r>
              <a:rPr dirty="0" sz="2400" spc="105">
                <a:latin typeface="Arial"/>
                <a:cs typeface="Arial"/>
              </a:rPr>
              <a:t>t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-80">
                <a:latin typeface="Arial"/>
                <a:cs typeface="Arial"/>
              </a:rPr>
              <a:t>d</a:t>
            </a:r>
            <a:r>
              <a:rPr dirty="0" sz="2400" spc="-120">
                <a:latin typeface="Arial"/>
                <a:cs typeface="Arial"/>
              </a:rPr>
              <a:t>ı</a:t>
            </a:r>
            <a:r>
              <a:rPr dirty="0" sz="2400" spc="-210">
                <a:latin typeface="Arial"/>
                <a:cs typeface="Arial"/>
              </a:rPr>
              <a:t>r</a:t>
            </a:r>
            <a:r>
              <a:rPr dirty="0" sz="2400" spc="-65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38557" y="1925116"/>
            <a:ext cx="11404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6695" marR="5080" indent="-214629">
              <a:lnSpc>
                <a:spcPct val="100000"/>
              </a:lnSpc>
              <a:spcBef>
                <a:spcPts val="100"/>
              </a:spcBef>
            </a:pPr>
            <a:r>
              <a:rPr dirty="0" sz="2400" spc="-145">
                <a:latin typeface="Arial"/>
                <a:cs typeface="Arial"/>
              </a:rPr>
              <a:t>v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r</a:t>
            </a:r>
            <a:r>
              <a:rPr dirty="0" sz="2400" spc="10">
                <a:latin typeface="Arial"/>
                <a:cs typeface="Arial"/>
              </a:rPr>
              <a:t>il</a:t>
            </a: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125">
                <a:latin typeface="Arial"/>
                <a:cs typeface="Arial"/>
              </a:rPr>
              <a:t>si  </a:t>
            </a:r>
            <a:r>
              <a:rPr dirty="0" sz="2400" spc="-375">
                <a:latin typeface="Arial"/>
                <a:cs typeface="Arial"/>
              </a:rPr>
              <a:t>Ş</a:t>
            </a:r>
            <a:r>
              <a:rPr dirty="0" sz="2400" spc="-320">
                <a:latin typeface="Arial"/>
                <a:cs typeface="Arial"/>
              </a:rPr>
              <a:t>a</a:t>
            </a:r>
            <a:r>
              <a:rPr dirty="0" sz="2400" spc="-100">
                <a:latin typeface="Arial"/>
                <a:cs typeface="Arial"/>
              </a:rPr>
              <a:t>n</a:t>
            </a:r>
            <a:r>
              <a:rPr dirty="0" sz="2400" spc="135">
                <a:latin typeface="Arial"/>
                <a:cs typeface="Arial"/>
              </a:rPr>
              <a:t>t</a:t>
            </a:r>
            <a:r>
              <a:rPr dirty="0" sz="2400" spc="-30">
                <a:latin typeface="Arial"/>
                <a:cs typeface="Arial"/>
              </a:rPr>
              <a:t>i</a:t>
            </a:r>
            <a:r>
              <a:rPr dirty="0" sz="2400" spc="-105">
                <a:latin typeface="Arial"/>
                <a:cs typeface="Arial"/>
              </a:rPr>
              <a:t>y</a:t>
            </a:r>
            <a:r>
              <a:rPr dirty="0" sz="2400" spc="-145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5939" y="2656636"/>
            <a:ext cx="6394450" cy="2223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00"/>
              </a:lnSpc>
              <a:spcBef>
                <a:spcPts val="95"/>
              </a:spcBef>
            </a:pPr>
            <a:r>
              <a:rPr dirty="0" sz="2400" spc="-130">
                <a:latin typeface="Arial"/>
                <a:cs typeface="Arial"/>
              </a:rPr>
              <a:t>çalışanının </a:t>
            </a:r>
            <a:r>
              <a:rPr dirty="0" sz="2400" spc="-170">
                <a:latin typeface="Arial"/>
                <a:cs typeface="Arial"/>
              </a:rPr>
              <a:t>yapacağı </a:t>
            </a:r>
            <a:r>
              <a:rPr dirty="0" sz="2400" spc="-100">
                <a:latin typeface="Arial"/>
                <a:cs typeface="Arial"/>
              </a:rPr>
              <a:t>işle </a:t>
            </a:r>
            <a:r>
              <a:rPr dirty="0" sz="2400" spc="-30">
                <a:latin typeface="Arial"/>
                <a:cs typeface="Arial"/>
              </a:rPr>
              <a:t>ilgili </a:t>
            </a:r>
            <a:r>
              <a:rPr dirty="0" sz="2400" spc="-60">
                <a:latin typeface="Arial"/>
                <a:cs typeface="Arial"/>
              </a:rPr>
              <a:t>tüm </a:t>
            </a:r>
            <a:r>
              <a:rPr dirty="0" sz="2400" spc="-130">
                <a:latin typeface="Arial"/>
                <a:cs typeface="Arial"/>
              </a:rPr>
              <a:t>aşamaları daha  </a:t>
            </a:r>
            <a:r>
              <a:rPr dirty="0" sz="2400" spc="-45">
                <a:latin typeface="Arial"/>
                <a:cs typeface="Arial"/>
              </a:rPr>
              <a:t>etkin, </a:t>
            </a:r>
            <a:r>
              <a:rPr dirty="0" sz="2400" spc="-50">
                <a:latin typeface="Arial"/>
                <a:cs typeface="Arial"/>
              </a:rPr>
              <a:t>verimli, </a:t>
            </a:r>
            <a:r>
              <a:rPr dirty="0" sz="2400" spc="-95">
                <a:latin typeface="Arial"/>
                <a:cs typeface="Arial"/>
              </a:rPr>
              <a:t>güvenli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55">
                <a:latin typeface="Arial"/>
                <a:cs typeface="Arial"/>
              </a:rPr>
              <a:t>kaliteli </a:t>
            </a:r>
            <a:r>
              <a:rPr dirty="0" sz="2400" spc="-100">
                <a:latin typeface="Arial"/>
                <a:cs typeface="Arial"/>
              </a:rPr>
              <a:t>icra </a:t>
            </a:r>
            <a:r>
              <a:rPr dirty="0" sz="2400" spc="-160">
                <a:latin typeface="Arial"/>
                <a:cs typeface="Arial"/>
              </a:rPr>
              <a:t>veya </a:t>
            </a:r>
            <a:r>
              <a:rPr dirty="0" sz="2400" spc="-50">
                <a:latin typeface="Arial"/>
                <a:cs typeface="Arial"/>
              </a:rPr>
              <a:t>kontrol  </a:t>
            </a:r>
            <a:r>
              <a:rPr dirty="0" sz="2400" spc="-90">
                <a:latin typeface="Arial"/>
                <a:cs typeface="Arial"/>
              </a:rPr>
              <a:t>etmesine</a:t>
            </a:r>
            <a:r>
              <a:rPr dirty="0" sz="2400" spc="484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olanak </a:t>
            </a:r>
            <a:r>
              <a:rPr dirty="0" sz="2400" spc="-175">
                <a:latin typeface="Arial"/>
                <a:cs typeface="Arial"/>
              </a:rPr>
              <a:t>sağlayacak </a:t>
            </a:r>
            <a:r>
              <a:rPr dirty="0" sz="2400" spc="-135">
                <a:latin typeface="Arial"/>
                <a:cs typeface="Arial"/>
              </a:rPr>
              <a:t>çok kapsamlı </a:t>
            </a:r>
            <a:r>
              <a:rPr dirty="0" sz="2400" spc="-25">
                <a:latin typeface="Arial"/>
                <a:cs typeface="Arial"/>
              </a:rPr>
              <a:t>bir  </a:t>
            </a:r>
            <a:r>
              <a:rPr dirty="0" sz="2400" spc="-60">
                <a:latin typeface="Arial"/>
                <a:cs typeface="Arial"/>
              </a:rPr>
              <a:t>bilgilendirme </a:t>
            </a:r>
            <a:r>
              <a:rPr dirty="0" sz="2400" spc="-110">
                <a:latin typeface="Arial"/>
                <a:cs typeface="Arial"/>
              </a:rPr>
              <a:t>animasyonunun </a:t>
            </a:r>
            <a:r>
              <a:rPr dirty="0" sz="2400" spc="-295">
                <a:latin typeface="Arial"/>
                <a:cs typeface="Arial"/>
              </a:rPr>
              <a:t>AG </a:t>
            </a:r>
            <a:r>
              <a:rPr dirty="0" sz="2400" spc="-70">
                <a:latin typeface="Arial"/>
                <a:cs typeface="Arial"/>
              </a:rPr>
              <a:t>teknolojisi  </a:t>
            </a:r>
            <a:r>
              <a:rPr dirty="0" sz="2400" spc="-90">
                <a:latin typeface="Arial"/>
                <a:cs typeface="Arial"/>
              </a:rPr>
              <a:t>kullanılarak</a:t>
            </a:r>
            <a:r>
              <a:rPr dirty="0" sz="2400" spc="484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“</a:t>
            </a:r>
            <a:r>
              <a:rPr dirty="0" sz="2400" spc="-105" b="1">
                <a:solidFill>
                  <a:srgbClr val="FF0000"/>
                </a:solidFill>
                <a:latin typeface="Arial"/>
                <a:cs typeface="Arial"/>
              </a:rPr>
              <a:t>Akıllı </a:t>
            </a:r>
            <a:r>
              <a:rPr dirty="0" sz="2400" spc="-165" b="1">
                <a:solidFill>
                  <a:srgbClr val="FF0000"/>
                </a:solidFill>
                <a:latin typeface="Arial"/>
                <a:cs typeface="Arial"/>
              </a:rPr>
              <a:t>Gözlük</a:t>
            </a:r>
            <a:r>
              <a:rPr dirty="0" sz="2400" spc="-165">
                <a:latin typeface="Arial"/>
                <a:cs typeface="Arial"/>
              </a:rPr>
              <a:t>” </a:t>
            </a:r>
            <a:r>
              <a:rPr dirty="0" sz="2400" spc="-40">
                <a:latin typeface="Arial"/>
                <a:cs typeface="Arial"/>
              </a:rPr>
              <a:t>ile </a:t>
            </a:r>
            <a:r>
              <a:rPr dirty="0" sz="2400" spc="-75">
                <a:latin typeface="Arial"/>
                <a:cs typeface="Arial"/>
              </a:rPr>
              <a:t>izletilmesi </a:t>
            </a:r>
            <a:r>
              <a:rPr dirty="0" sz="2400" spc="-85">
                <a:latin typeface="Arial"/>
                <a:cs typeface="Arial"/>
              </a:rPr>
              <a:t>yoluyla  </a:t>
            </a:r>
            <a:r>
              <a:rPr dirty="0" sz="2400" spc="-114">
                <a:latin typeface="Arial"/>
                <a:cs typeface="Arial"/>
              </a:rPr>
              <a:t>çalışanların </a:t>
            </a:r>
            <a:r>
              <a:rPr dirty="0" sz="2400" spc="-65">
                <a:latin typeface="Arial"/>
                <a:cs typeface="Arial"/>
              </a:rPr>
              <a:t>eğitilmesi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planlanmaktadır.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33959" y="2067699"/>
            <a:ext cx="2474544" cy="1728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75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407517"/>
            <a:ext cx="4954905" cy="1164590"/>
          </a:xfrm>
          <a:prstGeom prst="rect">
            <a:avLst/>
          </a:prstGeom>
        </p:spPr>
        <p:txBody>
          <a:bodyPr wrap="square" lIns="0" tIns="215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dirty="0" sz="2400" spc="-225" b="1">
                <a:solidFill>
                  <a:srgbClr val="C00000"/>
                </a:solidFill>
                <a:latin typeface="Arial"/>
                <a:cs typeface="Arial"/>
              </a:rPr>
              <a:t>Yapım</a:t>
            </a:r>
            <a:r>
              <a:rPr dirty="0" sz="2400" spc="-1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marL="436880" indent="-402590">
              <a:lnSpc>
                <a:spcPct val="100000"/>
              </a:lnSpc>
              <a:spcBef>
                <a:spcPts val="1605"/>
              </a:spcBef>
              <a:buChar char="•"/>
              <a:tabLst>
                <a:tab pos="436880" algn="l"/>
                <a:tab pos="437515" algn="l"/>
              </a:tabLst>
            </a:pPr>
            <a:r>
              <a:rPr dirty="0" sz="2400" spc="-110">
                <a:latin typeface="Arial"/>
                <a:cs typeface="Arial"/>
              </a:rPr>
              <a:t>Şantiyelerde </a:t>
            </a:r>
            <a:r>
              <a:rPr dirty="0" sz="2400" spc="-125">
                <a:latin typeface="Arial"/>
                <a:cs typeface="Arial"/>
              </a:rPr>
              <a:t>iş </a:t>
            </a:r>
            <a:r>
              <a:rPr dirty="0" sz="2400" spc="-135">
                <a:latin typeface="Arial"/>
                <a:cs typeface="Arial"/>
              </a:rPr>
              <a:t>kazaları </a:t>
            </a:r>
            <a:r>
              <a:rPr dirty="0" sz="2400" spc="-170">
                <a:latin typeface="Arial"/>
                <a:cs typeface="Arial"/>
              </a:rPr>
              <a:t>ya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güvensiz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244" y="1559356"/>
            <a:ext cx="49536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32965" algn="l"/>
                <a:tab pos="2994660" algn="l"/>
                <a:tab pos="3882390" algn="l"/>
              </a:tabLst>
            </a:pPr>
            <a:r>
              <a:rPr dirty="0" sz="2400" spc="-70">
                <a:latin typeface="Arial"/>
                <a:cs typeface="Arial"/>
              </a:rPr>
              <a:t>o</a:t>
            </a:r>
            <a:r>
              <a:rPr dirty="0" sz="2400" spc="80">
                <a:latin typeface="Arial"/>
                <a:cs typeface="Arial"/>
              </a:rPr>
              <a:t>r</a:t>
            </a:r>
            <a:r>
              <a:rPr dirty="0" sz="2400" spc="-30">
                <a:latin typeface="Arial"/>
                <a:cs typeface="Arial"/>
              </a:rPr>
              <a:t>t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25">
                <a:latin typeface="Arial"/>
                <a:cs typeface="Arial"/>
              </a:rPr>
              <a:t>r</a:t>
            </a:r>
            <a:r>
              <a:rPr dirty="0" sz="2400" spc="-75">
                <a:latin typeface="Arial"/>
                <a:cs typeface="Arial"/>
              </a:rPr>
              <a:t>d</a:t>
            </a:r>
            <a:r>
              <a:rPr dirty="0" sz="2400" spc="-185">
                <a:latin typeface="Arial"/>
                <a:cs typeface="Arial"/>
              </a:rPr>
              <a:t>a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55">
                <a:latin typeface="Arial"/>
                <a:cs typeface="Arial"/>
              </a:rPr>
              <a:t>y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30">
                <a:latin typeface="Arial"/>
                <a:cs typeface="Arial"/>
              </a:rPr>
              <a:t>da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45">
                <a:latin typeface="Arial"/>
                <a:cs typeface="Arial"/>
              </a:rPr>
              <a:t>g</a:t>
            </a:r>
            <a:r>
              <a:rPr dirty="0" sz="2400" spc="-140">
                <a:latin typeface="Arial"/>
                <a:cs typeface="Arial"/>
              </a:rPr>
              <a:t>ü</a:t>
            </a:r>
            <a:r>
              <a:rPr dirty="0" sz="2400" spc="-145">
                <a:latin typeface="Arial"/>
                <a:cs typeface="Arial"/>
              </a:rPr>
              <a:t>v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 spc="-70">
                <a:latin typeface="Arial"/>
                <a:cs typeface="Arial"/>
              </a:rPr>
              <a:t>n</a:t>
            </a:r>
            <a:r>
              <a:rPr dirty="0" sz="2400" spc="-155">
                <a:latin typeface="Arial"/>
                <a:cs typeface="Arial"/>
              </a:rPr>
              <a:t>siz  </a:t>
            </a:r>
            <a:r>
              <a:rPr dirty="0" sz="2400" spc="-114">
                <a:latin typeface="Arial"/>
                <a:cs typeface="Arial"/>
              </a:rPr>
              <a:t>davranışlardan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6341" y="1925116"/>
            <a:ext cx="29527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76195" algn="l"/>
              </a:tabLst>
            </a:pPr>
            <a:r>
              <a:rPr dirty="0" sz="2400" spc="-160">
                <a:latin typeface="Arial"/>
                <a:cs typeface="Arial"/>
              </a:rPr>
              <a:t>k</a:t>
            </a:r>
            <a:r>
              <a:rPr dirty="0" sz="2400" spc="-229">
                <a:latin typeface="Arial"/>
                <a:cs typeface="Arial"/>
              </a:rPr>
              <a:t>a</a:t>
            </a:r>
            <a:r>
              <a:rPr dirty="0" sz="2400" spc="-120">
                <a:latin typeface="Arial"/>
                <a:cs typeface="Arial"/>
              </a:rPr>
              <a:t>y</a:t>
            </a:r>
            <a:r>
              <a:rPr dirty="0" sz="2400" spc="-80">
                <a:latin typeface="Arial"/>
                <a:cs typeface="Arial"/>
              </a:rPr>
              <a:t>n</a:t>
            </a:r>
            <a:r>
              <a:rPr dirty="0" sz="2400" spc="-155">
                <a:latin typeface="Arial"/>
                <a:cs typeface="Arial"/>
              </a:rPr>
              <a:t>a</a:t>
            </a:r>
            <a:r>
              <a:rPr dirty="0" sz="2400" spc="-150">
                <a:latin typeface="Arial"/>
                <a:cs typeface="Arial"/>
              </a:rPr>
              <a:t>k</a:t>
            </a:r>
            <a:r>
              <a:rPr dirty="0" sz="2400" spc="-75">
                <a:latin typeface="Arial"/>
                <a:cs typeface="Arial"/>
              </a:rPr>
              <a:t>la</a:t>
            </a:r>
            <a:r>
              <a:rPr dirty="0" sz="2400" spc="-110">
                <a:latin typeface="Arial"/>
                <a:cs typeface="Arial"/>
              </a:rPr>
              <a:t>n</a:t>
            </a: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-125">
                <a:latin typeface="Arial"/>
                <a:cs typeface="Arial"/>
              </a:rPr>
              <a:t>k</a:t>
            </a:r>
            <a:r>
              <a:rPr dirty="0" sz="2400" spc="95">
                <a:latin typeface="Arial"/>
                <a:cs typeface="Arial"/>
              </a:rPr>
              <a:t>t</a:t>
            </a:r>
            <a:r>
              <a:rPr dirty="0" sz="2400" spc="-130">
                <a:latin typeface="Arial"/>
                <a:cs typeface="Arial"/>
              </a:rPr>
              <a:t>ad</a:t>
            </a:r>
            <a:r>
              <a:rPr dirty="0" sz="2400" spc="-120">
                <a:latin typeface="Arial"/>
                <a:cs typeface="Arial"/>
              </a:rPr>
              <a:t>ı</a:t>
            </a:r>
            <a:r>
              <a:rPr dirty="0" sz="2400" spc="-210">
                <a:latin typeface="Arial"/>
                <a:cs typeface="Arial"/>
              </a:rPr>
              <a:t>r</a:t>
            </a:r>
            <a:r>
              <a:rPr dirty="0" sz="2400" spc="-65">
                <a:latin typeface="Arial"/>
                <a:cs typeface="Arial"/>
              </a:rPr>
              <a:t>.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310">
                <a:latin typeface="Arial"/>
                <a:cs typeface="Arial"/>
              </a:rPr>
              <a:t>AG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3175" y="2290876"/>
            <a:ext cx="344741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7165">
              <a:lnSpc>
                <a:spcPct val="100000"/>
              </a:lnSpc>
              <a:spcBef>
                <a:spcPts val="100"/>
              </a:spcBef>
              <a:tabLst>
                <a:tab pos="685165" algn="l"/>
                <a:tab pos="1077595" algn="l"/>
                <a:tab pos="2447925" algn="l"/>
              </a:tabLst>
            </a:pPr>
            <a:r>
              <a:rPr dirty="0" sz="2400" spc="-25">
                <a:latin typeface="Arial"/>
                <a:cs typeface="Arial"/>
              </a:rPr>
              <a:t>il</a:t>
            </a:r>
            <a:r>
              <a:rPr dirty="0" sz="2400" spc="-8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25">
                <a:latin typeface="Arial"/>
                <a:cs typeface="Arial"/>
              </a:rPr>
              <a:t>iş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190">
                <a:latin typeface="Arial"/>
                <a:cs typeface="Arial"/>
              </a:rPr>
              <a:t>s</a:t>
            </a:r>
            <a:r>
              <a:rPr dirty="0" sz="2400" spc="-270">
                <a:latin typeface="Arial"/>
                <a:cs typeface="Arial"/>
              </a:rPr>
              <a:t>k</a:t>
            </a:r>
            <a:r>
              <a:rPr dirty="0" sz="2400" spc="-105">
                <a:latin typeface="Arial"/>
                <a:cs typeface="Arial"/>
              </a:rPr>
              <a:t>e</a:t>
            </a:r>
            <a:r>
              <a:rPr dirty="0" sz="2400" spc="-35">
                <a:latin typeface="Arial"/>
                <a:cs typeface="Arial"/>
              </a:rPr>
              <a:t>l</a:t>
            </a:r>
            <a:r>
              <a:rPr dirty="0" sz="2400" spc="-105">
                <a:latin typeface="Arial"/>
                <a:cs typeface="Arial"/>
              </a:rPr>
              <a:t>e</a:t>
            </a:r>
            <a:r>
              <a:rPr dirty="0" sz="2400" spc="-40">
                <a:latin typeface="Arial"/>
                <a:cs typeface="Arial"/>
              </a:rPr>
              <a:t>l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ri</a:t>
            </a:r>
            <a:r>
              <a:rPr dirty="0" sz="2400" spc="-70">
                <a:latin typeface="Arial"/>
                <a:cs typeface="Arial"/>
              </a:rPr>
              <a:t>,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40">
                <a:latin typeface="Arial"/>
                <a:cs typeface="Arial"/>
              </a:rPr>
              <a:t>döş</a:t>
            </a:r>
            <a:r>
              <a:rPr dirty="0" sz="2400" spc="-150">
                <a:latin typeface="Arial"/>
                <a:cs typeface="Arial"/>
              </a:rPr>
              <a:t>e</a:t>
            </a: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 spc="-95">
                <a:latin typeface="Arial"/>
                <a:cs typeface="Arial"/>
              </a:rPr>
              <a:t>e  </a:t>
            </a:r>
            <a:r>
              <a:rPr dirty="0" sz="2400" spc="-75">
                <a:latin typeface="Arial"/>
                <a:cs typeface="Arial"/>
              </a:rPr>
              <a:t>gibi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2983" y="2656636"/>
            <a:ext cx="1083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45">
                <a:latin typeface="Arial"/>
                <a:cs typeface="Arial"/>
              </a:rPr>
              <a:t>g</a:t>
            </a:r>
            <a:r>
              <a:rPr dirty="0" sz="2400" spc="-140">
                <a:latin typeface="Arial"/>
                <a:cs typeface="Arial"/>
              </a:rPr>
              <a:t>ü</a:t>
            </a:r>
            <a:r>
              <a:rPr dirty="0" sz="2400" spc="-145">
                <a:latin typeface="Arial"/>
                <a:cs typeface="Arial"/>
              </a:rPr>
              <a:t>v</a:t>
            </a:r>
            <a:r>
              <a:rPr dirty="0" sz="2400" spc="-114">
                <a:latin typeface="Arial"/>
                <a:cs typeface="Arial"/>
              </a:rPr>
              <a:t>e</a:t>
            </a:r>
            <a:r>
              <a:rPr dirty="0" sz="2400" spc="-105">
                <a:latin typeface="Arial"/>
                <a:cs typeface="Arial"/>
              </a:rPr>
              <a:t>n</a:t>
            </a:r>
            <a:r>
              <a:rPr dirty="0" sz="2400" spc="-190">
                <a:latin typeface="Arial"/>
                <a:cs typeface="Arial"/>
              </a:rPr>
              <a:t>s</a:t>
            </a:r>
            <a:r>
              <a:rPr dirty="0" sz="2400" spc="-85">
                <a:latin typeface="Arial"/>
                <a:cs typeface="Arial"/>
              </a:rPr>
              <a:t>i</a:t>
            </a:r>
            <a:r>
              <a:rPr dirty="0" sz="2400" spc="-254">
                <a:latin typeface="Arial"/>
                <a:cs typeface="Arial"/>
              </a:rPr>
              <a:t>z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939" y="2290876"/>
            <a:ext cx="148399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255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Arial"/>
                <a:cs typeface="Arial"/>
              </a:rPr>
              <a:t>t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75">
                <a:latin typeface="Arial"/>
                <a:cs typeface="Arial"/>
              </a:rPr>
              <a:t>kno</a:t>
            </a:r>
            <a:r>
              <a:rPr dirty="0" sz="2400" spc="-40">
                <a:latin typeface="Arial"/>
                <a:cs typeface="Arial"/>
              </a:rPr>
              <a:t>l</a:t>
            </a:r>
            <a:r>
              <a:rPr dirty="0" sz="2400" spc="-35">
                <a:latin typeface="Arial"/>
                <a:cs typeface="Arial"/>
              </a:rPr>
              <a:t>oj</a:t>
            </a:r>
            <a:r>
              <a:rPr dirty="0" sz="2400" spc="10">
                <a:latin typeface="Arial"/>
                <a:cs typeface="Arial"/>
              </a:rPr>
              <a:t>il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i  </a:t>
            </a:r>
            <a:r>
              <a:rPr dirty="0" sz="2400" spc="-85">
                <a:latin typeface="Arial"/>
                <a:cs typeface="Arial"/>
              </a:rPr>
              <a:t>boşlukları  </a:t>
            </a:r>
            <a:r>
              <a:rPr dirty="0" sz="2400" spc="-55">
                <a:latin typeface="Arial"/>
                <a:cs typeface="Arial"/>
              </a:rPr>
              <a:t>tespiti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4473" y="3022396"/>
            <a:ext cx="11360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4">
                <a:latin typeface="Arial"/>
                <a:cs typeface="Arial"/>
              </a:rPr>
              <a:t>yapılarak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620" y="2656636"/>
            <a:ext cx="13315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185" marR="5080" indent="-71120">
              <a:lnSpc>
                <a:spcPct val="100000"/>
              </a:lnSpc>
              <a:spcBef>
                <a:spcPts val="100"/>
              </a:spcBef>
            </a:pPr>
            <a:r>
              <a:rPr dirty="0" sz="2400" spc="-70">
                <a:latin typeface="Arial"/>
                <a:cs typeface="Arial"/>
              </a:rPr>
              <a:t>o</a:t>
            </a:r>
            <a:r>
              <a:rPr dirty="0" sz="2400" spc="30">
                <a:latin typeface="Arial"/>
                <a:cs typeface="Arial"/>
              </a:rPr>
              <a:t>r</a:t>
            </a:r>
            <a:r>
              <a:rPr dirty="0" sz="2400" spc="95">
                <a:latin typeface="Arial"/>
                <a:cs typeface="Arial"/>
              </a:rPr>
              <a:t>t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-60">
                <a:latin typeface="Arial"/>
                <a:cs typeface="Arial"/>
              </a:rPr>
              <a:t>mla</a:t>
            </a:r>
            <a:r>
              <a:rPr dirty="0" sz="2400" spc="-50">
                <a:latin typeface="Arial"/>
                <a:cs typeface="Arial"/>
              </a:rPr>
              <a:t>r</a:t>
            </a:r>
            <a:r>
              <a:rPr dirty="0" sz="2400" spc="-80">
                <a:latin typeface="Arial"/>
                <a:cs typeface="Arial"/>
              </a:rPr>
              <a:t>ın  </a:t>
            </a:r>
            <a:r>
              <a:rPr dirty="0" sz="2400" spc="15">
                <a:latin typeface="Arial"/>
                <a:cs typeface="Arial"/>
              </a:rPr>
              <a:t>i</a:t>
            </a:r>
            <a:r>
              <a:rPr dirty="0" sz="2400" spc="-270">
                <a:latin typeface="Arial"/>
                <a:cs typeface="Arial"/>
              </a:rPr>
              <a:t>ş</a:t>
            </a:r>
            <a:r>
              <a:rPr dirty="0" sz="2400" spc="-229">
                <a:latin typeface="Arial"/>
                <a:cs typeface="Arial"/>
              </a:rPr>
              <a:t>g</a:t>
            </a:r>
            <a:r>
              <a:rPr dirty="0" sz="2400" spc="-25">
                <a:latin typeface="Arial"/>
                <a:cs typeface="Arial"/>
              </a:rPr>
              <a:t>ö</a:t>
            </a:r>
            <a:r>
              <a:rPr dirty="0" sz="2400" spc="-50">
                <a:latin typeface="Arial"/>
                <a:cs typeface="Arial"/>
              </a:rPr>
              <a:t>r</a:t>
            </a:r>
            <a:r>
              <a:rPr dirty="0" sz="2400" spc="-150">
                <a:latin typeface="Arial"/>
                <a:cs typeface="Arial"/>
              </a:rPr>
              <a:t>e</a:t>
            </a:r>
            <a:r>
              <a:rPr dirty="0" sz="2400" spc="-50">
                <a:latin typeface="Arial"/>
                <a:cs typeface="Arial"/>
              </a:rPr>
              <a:t>n</a:t>
            </a:r>
            <a:r>
              <a:rPr dirty="0" sz="2400" spc="-20">
                <a:latin typeface="Arial"/>
                <a:cs typeface="Arial"/>
              </a:rPr>
              <a:t>l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 spc="35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634" y="3388156"/>
            <a:ext cx="4955540" cy="14916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0"/>
              </a:spcBef>
            </a:pPr>
            <a:r>
              <a:rPr dirty="0" sz="2400" spc="-95">
                <a:latin typeface="Arial"/>
                <a:cs typeface="Arial"/>
              </a:rPr>
              <a:t>uyarılabilecek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10">
                <a:latin typeface="Arial"/>
                <a:cs typeface="Arial"/>
              </a:rPr>
              <a:t>hazırlanan </a:t>
            </a:r>
            <a:r>
              <a:rPr dirty="0" sz="2400" spc="-50">
                <a:latin typeface="Arial"/>
                <a:cs typeface="Arial"/>
              </a:rPr>
              <a:t>eğitim  </a:t>
            </a:r>
            <a:r>
              <a:rPr dirty="0" sz="2400" spc="-70">
                <a:latin typeface="Arial"/>
                <a:cs typeface="Arial"/>
              </a:rPr>
              <a:t>materyalleri </a:t>
            </a:r>
            <a:r>
              <a:rPr dirty="0" sz="2400" spc="-40">
                <a:latin typeface="Arial"/>
                <a:cs typeface="Arial"/>
              </a:rPr>
              <a:t>ile </a:t>
            </a:r>
            <a:r>
              <a:rPr dirty="0" sz="2400" spc="-145">
                <a:latin typeface="Arial"/>
                <a:cs typeface="Arial"/>
              </a:rPr>
              <a:t>güvensiz </a:t>
            </a:r>
            <a:r>
              <a:rPr dirty="0" sz="2400" spc="-110">
                <a:latin typeface="Arial"/>
                <a:cs typeface="Arial"/>
              </a:rPr>
              <a:t>davranışlar </a:t>
            </a:r>
            <a:r>
              <a:rPr dirty="0" sz="2400" spc="-150">
                <a:latin typeface="Arial"/>
                <a:cs typeface="Arial"/>
              </a:rPr>
              <a:t>ve  </a:t>
            </a:r>
            <a:r>
              <a:rPr dirty="0" sz="2400" spc="-105">
                <a:latin typeface="Arial"/>
                <a:cs typeface="Arial"/>
              </a:rPr>
              <a:t>kişisel </a:t>
            </a:r>
            <a:r>
              <a:rPr dirty="0" sz="2400" spc="-100">
                <a:latin typeface="Arial"/>
                <a:cs typeface="Arial"/>
              </a:rPr>
              <a:t>koruyucu </a:t>
            </a:r>
            <a:r>
              <a:rPr dirty="0" sz="2400" spc="-85">
                <a:latin typeface="Arial"/>
                <a:cs typeface="Arial"/>
              </a:rPr>
              <a:t>donanımlar </a:t>
            </a:r>
            <a:r>
              <a:rPr dirty="0" sz="2400" spc="-120">
                <a:latin typeface="Arial"/>
                <a:cs typeface="Arial"/>
              </a:rPr>
              <a:t>konusunda  </a:t>
            </a:r>
            <a:r>
              <a:rPr dirty="0" sz="2400" spc="-60">
                <a:latin typeface="Arial"/>
                <a:cs typeface="Arial"/>
              </a:rPr>
              <a:t>bilinçlendirilebileceklerdir.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10072" y="1419621"/>
            <a:ext cx="3554412" cy="3213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329180" cy="1120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25" b="1">
                <a:solidFill>
                  <a:srgbClr val="C00000"/>
                </a:solidFill>
                <a:latin typeface="Arial"/>
                <a:cs typeface="Arial"/>
              </a:rPr>
              <a:t>Yapım</a:t>
            </a:r>
            <a:r>
              <a:rPr dirty="0" sz="2400" spc="-1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Arial"/>
              <a:cs typeface="Arial"/>
            </a:endParaRPr>
          </a:p>
          <a:p>
            <a:pPr marL="508634" indent="-402590">
              <a:lnSpc>
                <a:spcPct val="100000"/>
              </a:lnSpc>
              <a:buChar char="•"/>
              <a:tabLst>
                <a:tab pos="508634" algn="l"/>
                <a:tab pos="509270" algn="l"/>
                <a:tab pos="1362075" algn="l"/>
              </a:tabLst>
            </a:pPr>
            <a:r>
              <a:rPr dirty="0" sz="2400" spc="-125">
                <a:latin typeface="Arial"/>
                <a:cs typeface="Arial"/>
              </a:rPr>
              <a:t>Di</a:t>
            </a:r>
            <a:r>
              <a:rPr dirty="0" sz="2400" spc="-229">
                <a:latin typeface="Arial"/>
                <a:cs typeface="Arial"/>
              </a:rPr>
              <a:t>ğ</a:t>
            </a:r>
            <a:r>
              <a:rPr dirty="0" sz="2400" spc="-150">
                <a:latin typeface="Arial"/>
                <a:cs typeface="Arial"/>
              </a:rPr>
              <a:t>e</a:t>
            </a:r>
            <a:r>
              <a:rPr dirty="0" sz="2400" spc="3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30">
                <a:latin typeface="Arial"/>
                <a:cs typeface="Arial"/>
              </a:rPr>
              <a:t>t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35">
                <a:latin typeface="Arial"/>
                <a:cs typeface="Arial"/>
              </a:rPr>
              <a:t>r</a:t>
            </a:r>
            <a:r>
              <a:rPr dirty="0" sz="2400" spc="-170">
                <a:latin typeface="Arial"/>
                <a:cs typeface="Arial"/>
              </a:rPr>
              <a:t>a</a:t>
            </a:r>
            <a:r>
              <a:rPr dirty="0" sz="2400" spc="65">
                <a:latin typeface="Arial"/>
                <a:cs typeface="Arial"/>
              </a:rPr>
              <a:t>f</a:t>
            </a:r>
            <a:r>
              <a:rPr dirty="0" sz="2400" spc="-30">
                <a:latin typeface="Arial"/>
                <a:cs typeface="Arial"/>
              </a:rPr>
              <a:t>t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 spc="-75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2063" y="1339596"/>
            <a:ext cx="16478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1565" algn="l"/>
              </a:tabLst>
            </a:pPr>
            <a:r>
              <a:rPr dirty="0" sz="2400" spc="-240">
                <a:latin typeface="Arial"/>
                <a:cs typeface="Arial"/>
              </a:rPr>
              <a:t>V</a:t>
            </a:r>
            <a:r>
              <a:rPr dirty="0" sz="2400" spc="-270">
                <a:latin typeface="Arial"/>
                <a:cs typeface="Arial"/>
              </a:rPr>
              <a:t>IBS</a:t>
            </a:r>
            <a:r>
              <a:rPr dirty="0" sz="2400" spc="-1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	</a:t>
            </a:r>
            <a:r>
              <a:rPr dirty="0" sz="2400" spc="-80">
                <a:latin typeface="Arial"/>
                <a:cs typeface="Arial"/>
              </a:rPr>
              <a:t>(</a:t>
            </a:r>
            <a:r>
              <a:rPr dirty="0" sz="2400" spc="-200" i="1">
                <a:latin typeface="Arial"/>
                <a:cs typeface="Arial"/>
              </a:rPr>
              <a:t>Th</a:t>
            </a:r>
            <a:r>
              <a:rPr dirty="0" sz="2400" spc="-190" i="1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567" y="1718157"/>
            <a:ext cx="4093210" cy="25888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99"/>
              </a:lnSpc>
              <a:spcBef>
                <a:spcPts val="95"/>
              </a:spcBef>
            </a:pPr>
            <a:r>
              <a:rPr dirty="0" sz="2400" spc="-45" i="1">
                <a:latin typeface="Arial"/>
                <a:cs typeface="Arial"/>
              </a:rPr>
              <a:t>Virtual </a:t>
            </a:r>
            <a:r>
              <a:rPr dirty="0" sz="2400" spc="-105" i="1">
                <a:latin typeface="Arial"/>
                <a:cs typeface="Arial"/>
              </a:rPr>
              <a:t>Blind </a:t>
            </a:r>
            <a:r>
              <a:rPr dirty="0" sz="2400" spc="-165" i="1">
                <a:latin typeface="Arial"/>
                <a:cs typeface="Arial"/>
              </a:rPr>
              <a:t>Spot </a:t>
            </a:r>
            <a:r>
              <a:rPr dirty="0" sz="2400" spc="-60" i="1">
                <a:latin typeface="Arial"/>
                <a:cs typeface="Arial"/>
              </a:rPr>
              <a:t>Identification  </a:t>
            </a:r>
            <a:r>
              <a:rPr dirty="0" sz="2400" spc="-215" i="1">
                <a:latin typeface="Arial"/>
                <a:cs typeface="Arial"/>
              </a:rPr>
              <a:t>System/SG </a:t>
            </a:r>
            <a:r>
              <a:rPr dirty="0" sz="2400" spc="-155" i="1">
                <a:latin typeface="Arial"/>
                <a:cs typeface="Arial"/>
              </a:rPr>
              <a:t>Yöntemi </a:t>
            </a:r>
            <a:r>
              <a:rPr dirty="0" sz="2400" spc="-60" i="1">
                <a:latin typeface="Arial"/>
                <a:cs typeface="Arial"/>
              </a:rPr>
              <a:t>ile </a:t>
            </a:r>
            <a:r>
              <a:rPr dirty="0" sz="2400" spc="-170" i="1">
                <a:latin typeface="Arial"/>
                <a:cs typeface="Arial"/>
              </a:rPr>
              <a:t>Kör  </a:t>
            </a:r>
            <a:r>
              <a:rPr dirty="0" sz="2400" spc="-70" i="1">
                <a:latin typeface="Arial"/>
                <a:cs typeface="Arial"/>
              </a:rPr>
              <a:t>Noktaların </a:t>
            </a:r>
            <a:r>
              <a:rPr dirty="0" sz="2400" spc="-165" i="1">
                <a:latin typeface="Arial"/>
                <a:cs typeface="Arial"/>
              </a:rPr>
              <a:t>Tespit </a:t>
            </a:r>
            <a:r>
              <a:rPr dirty="0" sz="2400" spc="-60" i="1">
                <a:latin typeface="Arial"/>
                <a:cs typeface="Arial"/>
              </a:rPr>
              <a:t>Modeli</a:t>
            </a:r>
            <a:r>
              <a:rPr dirty="0" sz="2400" spc="-60">
                <a:latin typeface="Arial"/>
                <a:cs typeface="Arial"/>
              </a:rPr>
              <a:t>) </a:t>
            </a:r>
            <a:r>
              <a:rPr dirty="0" sz="2400" spc="-45">
                <a:latin typeface="Arial"/>
                <a:cs typeface="Arial"/>
              </a:rPr>
              <a:t>ile  </a:t>
            </a:r>
            <a:r>
              <a:rPr dirty="0" sz="2400" spc="-100">
                <a:latin typeface="Arial"/>
                <a:cs typeface="Arial"/>
              </a:rPr>
              <a:t>şantiyede </a:t>
            </a:r>
            <a:r>
              <a:rPr dirty="0" sz="2400" spc="-85">
                <a:latin typeface="Arial"/>
                <a:cs typeface="Arial"/>
              </a:rPr>
              <a:t>kullanılan </a:t>
            </a:r>
            <a:r>
              <a:rPr dirty="0" sz="2400" spc="-70">
                <a:latin typeface="Arial"/>
                <a:cs typeface="Arial"/>
              </a:rPr>
              <a:t>makinelerin  </a:t>
            </a:r>
            <a:r>
              <a:rPr dirty="0" sz="2400" spc="-90">
                <a:latin typeface="Arial"/>
                <a:cs typeface="Arial"/>
              </a:rPr>
              <a:t>kör </a:t>
            </a:r>
            <a:r>
              <a:rPr dirty="0" sz="2400" spc="-70">
                <a:latin typeface="Arial"/>
                <a:cs typeface="Arial"/>
              </a:rPr>
              <a:t>noktaları </a:t>
            </a:r>
            <a:r>
              <a:rPr dirty="0" sz="2400" spc="-120">
                <a:latin typeface="Arial"/>
                <a:cs typeface="Arial"/>
              </a:rPr>
              <a:t>analiz </a:t>
            </a:r>
            <a:r>
              <a:rPr dirty="0" sz="2400" spc="-80">
                <a:latin typeface="Arial"/>
                <a:cs typeface="Arial"/>
              </a:rPr>
              <a:t>edilerek </a:t>
            </a:r>
            <a:r>
              <a:rPr dirty="0" sz="2400" spc="-125">
                <a:latin typeface="Arial"/>
                <a:cs typeface="Arial"/>
              </a:rPr>
              <a:t>iş  </a:t>
            </a:r>
            <a:r>
              <a:rPr dirty="0" sz="2400" spc="-65">
                <a:latin typeface="Arial"/>
                <a:cs typeface="Arial"/>
              </a:rPr>
              <a:t>makinelerinin </a:t>
            </a:r>
            <a:r>
              <a:rPr dirty="0" sz="2400" spc="-145">
                <a:latin typeface="Arial"/>
                <a:cs typeface="Arial"/>
              </a:rPr>
              <a:t>sebep </a:t>
            </a:r>
            <a:r>
              <a:rPr dirty="0" sz="2400" spc="-85">
                <a:latin typeface="Arial"/>
                <a:cs typeface="Arial"/>
              </a:rPr>
              <a:t>olduğu  </a:t>
            </a:r>
            <a:r>
              <a:rPr dirty="0" sz="2400" spc="-145">
                <a:latin typeface="Arial"/>
                <a:cs typeface="Arial"/>
              </a:rPr>
              <a:t>kazalar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azaltılabilecektir.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16017" y="1203598"/>
            <a:ext cx="4248467" cy="3113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533095"/>
            <a:ext cx="8697595" cy="166052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15"/>
              </a:spcBef>
            </a:pPr>
            <a:r>
              <a:rPr dirty="0" sz="2400" spc="-225" b="1">
                <a:solidFill>
                  <a:srgbClr val="C00000"/>
                </a:solidFill>
                <a:latin typeface="Arial"/>
                <a:cs typeface="Arial"/>
              </a:rPr>
              <a:t>Yapım</a:t>
            </a:r>
            <a:r>
              <a:rPr dirty="0" sz="2400" spc="-1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algn="just" marL="84455" marR="5080" indent="22225">
              <a:lnSpc>
                <a:spcPct val="102200"/>
              </a:lnSpc>
              <a:spcBef>
                <a:spcPts val="550"/>
              </a:spcBef>
              <a:buChar char="•"/>
              <a:tabLst>
                <a:tab pos="509270" algn="l"/>
              </a:tabLst>
            </a:pPr>
            <a:r>
              <a:rPr dirty="0" sz="2400" spc="-175">
                <a:latin typeface="Arial"/>
                <a:cs typeface="Arial"/>
              </a:rPr>
              <a:t>Yapılan </a:t>
            </a:r>
            <a:r>
              <a:rPr dirty="0" sz="2400" spc="-90">
                <a:latin typeface="Arial"/>
                <a:cs typeface="Arial"/>
              </a:rPr>
              <a:t>risk </a:t>
            </a:r>
            <a:r>
              <a:rPr dirty="0" sz="2400" spc="-80">
                <a:latin typeface="Arial"/>
                <a:cs typeface="Arial"/>
              </a:rPr>
              <a:t>analizleri </a:t>
            </a:r>
            <a:r>
              <a:rPr dirty="0" sz="2400" spc="-130">
                <a:latin typeface="Arial"/>
                <a:cs typeface="Arial"/>
              </a:rPr>
              <a:t>sonucu </a:t>
            </a:r>
            <a:r>
              <a:rPr dirty="0" sz="2400" spc="-105">
                <a:latin typeface="Arial"/>
                <a:cs typeface="Arial"/>
              </a:rPr>
              <a:t>alınan </a:t>
            </a:r>
            <a:r>
              <a:rPr dirty="0" sz="2400" spc="-75">
                <a:latin typeface="Arial"/>
                <a:cs typeface="Arial"/>
              </a:rPr>
              <a:t>emniyet </a:t>
            </a:r>
            <a:r>
              <a:rPr dirty="0" sz="2400" spc="-55">
                <a:latin typeface="Arial"/>
                <a:cs typeface="Arial"/>
              </a:rPr>
              <a:t>tedbirlerine </a:t>
            </a:r>
            <a:r>
              <a:rPr dirty="0" sz="2400" spc="-100">
                <a:latin typeface="Arial"/>
                <a:cs typeface="Arial"/>
              </a:rPr>
              <a:t>ilave  olarak </a:t>
            </a:r>
            <a:r>
              <a:rPr dirty="0" sz="2400" spc="-310">
                <a:latin typeface="Arial"/>
                <a:cs typeface="Arial"/>
              </a:rPr>
              <a:t>SG, </a:t>
            </a:r>
            <a:r>
              <a:rPr dirty="0" sz="2400" spc="-295">
                <a:latin typeface="Arial"/>
                <a:cs typeface="Arial"/>
              </a:rPr>
              <a:t>AG </a:t>
            </a:r>
            <a:r>
              <a:rPr dirty="0" sz="2400" spc="-140">
                <a:latin typeface="Arial"/>
                <a:cs typeface="Arial"/>
              </a:rPr>
              <a:t>ve </a:t>
            </a:r>
            <a:r>
              <a:rPr dirty="0" sz="2400" spc="-195">
                <a:latin typeface="Arial"/>
                <a:cs typeface="Arial"/>
              </a:rPr>
              <a:t>VIBSIM </a:t>
            </a:r>
            <a:r>
              <a:rPr dirty="0" sz="2400" spc="-75">
                <a:latin typeface="Arial"/>
                <a:cs typeface="Arial"/>
              </a:rPr>
              <a:t>gibi </a:t>
            </a:r>
            <a:r>
              <a:rPr dirty="0" sz="2400" spc="-325">
                <a:latin typeface="Arial"/>
                <a:cs typeface="Arial"/>
              </a:rPr>
              <a:t>BT </a:t>
            </a:r>
            <a:r>
              <a:rPr dirty="0" sz="2400" spc="-45">
                <a:latin typeface="Arial"/>
                <a:cs typeface="Arial"/>
              </a:rPr>
              <a:t>ile </a:t>
            </a:r>
            <a:r>
              <a:rPr dirty="0" sz="2400" spc="-100">
                <a:latin typeface="Arial"/>
                <a:cs typeface="Arial"/>
              </a:rPr>
              <a:t>şantiyede </a:t>
            </a:r>
            <a:r>
              <a:rPr dirty="0" sz="2400" spc="-305">
                <a:latin typeface="Arial"/>
                <a:cs typeface="Arial"/>
              </a:rPr>
              <a:t>İSG </a:t>
            </a:r>
            <a:r>
              <a:rPr dirty="0" sz="2400" spc="-65">
                <a:latin typeface="Arial"/>
                <a:cs typeface="Arial"/>
              </a:rPr>
              <a:t>faaliyetleri  </a:t>
            </a:r>
            <a:r>
              <a:rPr dirty="0" sz="2400" spc="-80">
                <a:latin typeface="Arial"/>
                <a:cs typeface="Arial"/>
              </a:rPr>
              <a:t>desteklenebilmektedir.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568" y="2211711"/>
            <a:ext cx="7200794" cy="2840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441959"/>
            <a:ext cx="8623300" cy="1474470"/>
          </a:xfrm>
          <a:prstGeom prst="rect">
            <a:avLst/>
          </a:prstGeom>
        </p:spPr>
        <p:txBody>
          <a:bodyPr wrap="square" lIns="0" tIns="1816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  <a:p>
            <a:pPr marL="12700" marR="5080" indent="22225">
              <a:lnSpc>
                <a:spcPct val="103600"/>
              </a:lnSpc>
              <a:spcBef>
                <a:spcPts val="1230"/>
              </a:spcBef>
              <a:buChar char="•"/>
              <a:tabLst>
                <a:tab pos="440055" algn="l"/>
                <a:tab pos="440690" algn="l"/>
                <a:tab pos="1393190" algn="l"/>
                <a:tab pos="2335530" algn="l"/>
                <a:tab pos="2659380" algn="l"/>
                <a:tab pos="3547110" algn="l"/>
                <a:tab pos="4356735" algn="l"/>
                <a:tab pos="5616575" algn="l"/>
                <a:tab pos="7377430" algn="l"/>
              </a:tabLst>
            </a:pPr>
            <a:r>
              <a:rPr dirty="0" sz="2400">
                <a:latin typeface="Arial"/>
                <a:cs typeface="Arial"/>
              </a:rPr>
              <a:t>M</a:t>
            </a:r>
            <a:r>
              <a:rPr dirty="0" sz="2400" spc="-195">
                <a:latin typeface="Arial"/>
                <a:cs typeface="Arial"/>
              </a:rPr>
              <a:t>a</a:t>
            </a:r>
            <a:r>
              <a:rPr dirty="0" sz="2400" spc="-190">
                <a:latin typeface="Arial"/>
                <a:cs typeface="Arial"/>
              </a:rPr>
              <a:t>k</a:t>
            </a:r>
            <a:r>
              <a:rPr dirty="0" sz="2400" spc="-8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t	</a:t>
            </a:r>
            <a:r>
              <a:rPr dirty="0" sz="2400" spc="-150">
                <a:latin typeface="Arial"/>
                <a:cs typeface="Arial"/>
              </a:rPr>
              <a:t>y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r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110">
                <a:latin typeface="Arial"/>
                <a:cs typeface="Arial"/>
              </a:rPr>
              <a:t>ne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20">
                <a:latin typeface="Arial"/>
                <a:cs typeface="Arial"/>
              </a:rPr>
              <a:t>3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75">
                <a:latin typeface="Arial"/>
                <a:cs typeface="Arial"/>
              </a:rPr>
              <a:t>b</a:t>
            </a:r>
            <a:r>
              <a:rPr dirty="0" sz="2400" spc="-90">
                <a:latin typeface="Arial"/>
                <a:cs typeface="Arial"/>
              </a:rPr>
              <a:t>o</a:t>
            </a:r>
            <a:r>
              <a:rPr dirty="0" sz="2400" spc="-125">
                <a:latin typeface="Arial"/>
                <a:cs typeface="Arial"/>
              </a:rPr>
              <a:t>y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t	</a:t>
            </a:r>
            <a:r>
              <a:rPr dirty="0" sz="2400" spc="-229">
                <a:latin typeface="Arial"/>
                <a:cs typeface="Arial"/>
              </a:rPr>
              <a:t>sa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 spc="-19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	</a:t>
            </a:r>
            <a:r>
              <a:rPr dirty="0" sz="2400" spc="-235">
                <a:latin typeface="Arial"/>
                <a:cs typeface="Arial"/>
              </a:rPr>
              <a:t>g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 spc="-25">
                <a:latin typeface="Arial"/>
                <a:cs typeface="Arial"/>
              </a:rPr>
              <a:t>r</a:t>
            </a:r>
            <a:r>
              <a:rPr dirty="0" sz="2400" spc="-185">
                <a:latin typeface="Arial"/>
                <a:cs typeface="Arial"/>
              </a:rPr>
              <a:t>ç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75">
                <a:latin typeface="Arial"/>
                <a:cs typeface="Arial"/>
              </a:rPr>
              <a:t>k</a:t>
            </a:r>
            <a:r>
              <a:rPr dirty="0" sz="2400" spc="-40">
                <a:latin typeface="Arial"/>
                <a:cs typeface="Arial"/>
              </a:rPr>
              <a:t>l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110">
                <a:latin typeface="Arial"/>
                <a:cs typeface="Arial"/>
              </a:rPr>
              <a:t>k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90">
                <a:latin typeface="Arial"/>
                <a:cs typeface="Arial"/>
              </a:rPr>
              <a:t>m</a:t>
            </a:r>
            <a:r>
              <a:rPr dirty="0" sz="2400" spc="-75">
                <a:latin typeface="Arial"/>
                <a:cs typeface="Arial"/>
              </a:rPr>
              <a:t>o</a:t>
            </a:r>
            <a:r>
              <a:rPr dirty="0" sz="2400" spc="-110">
                <a:latin typeface="Arial"/>
                <a:cs typeface="Arial"/>
              </a:rPr>
              <a:t>d</a:t>
            </a:r>
            <a:r>
              <a:rPr dirty="0" sz="2400" spc="-114">
                <a:latin typeface="Arial"/>
                <a:cs typeface="Arial"/>
              </a:rPr>
              <a:t>e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 spc="15">
                <a:latin typeface="Arial"/>
                <a:cs typeface="Arial"/>
              </a:rPr>
              <a:t>l</a:t>
            </a:r>
            <a:r>
              <a:rPr dirty="0" sz="2400" spc="-140">
                <a:latin typeface="Arial"/>
                <a:cs typeface="Arial"/>
              </a:rPr>
              <a:t>e</a:t>
            </a:r>
            <a:r>
              <a:rPr dirty="0" sz="2400" spc="-85">
                <a:latin typeface="Arial"/>
                <a:cs typeface="Arial"/>
              </a:rPr>
              <a:t>m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-270">
                <a:latin typeface="Arial"/>
                <a:cs typeface="Arial"/>
              </a:rPr>
              <a:t>s</a:t>
            </a:r>
            <a:r>
              <a:rPr dirty="0" sz="2400">
                <a:latin typeface="Arial"/>
                <a:cs typeface="Arial"/>
              </a:rPr>
              <a:t>i	</a:t>
            </a:r>
            <a:r>
              <a:rPr dirty="0" sz="2400" spc="-175">
                <a:latin typeface="Arial"/>
                <a:cs typeface="Arial"/>
              </a:rPr>
              <a:t>ü</a:t>
            </a:r>
            <a:r>
              <a:rPr dirty="0" sz="2400" spc="-204">
                <a:latin typeface="Arial"/>
                <a:cs typeface="Arial"/>
              </a:rPr>
              <a:t>z</a:t>
            </a:r>
            <a:r>
              <a:rPr dirty="0" sz="2400" spc="-145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r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70">
                <a:latin typeface="Arial"/>
                <a:cs typeface="Arial"/>
              </a:rPr>
              <a:t>n</a:t>
            </a:r>
            <a:r>
              <a:rPr dirty="0" sz="2400" spc="-110">
                <a:latin typeface="Arial"/>
                <a:cs typeface="Arial"/>
              </a:rPr>
              <a:t>d</a:t>
            </a:r>
            <a:r>
              <a:rPr dirty="0" sz="2400" spc="-100">
                <a:latin typeface="Arial"/>
                <a:cs typeface="Arial"/>
              </a:rPr>
              <a:t>e</a:t>
            </a:r>
            <a:r>
              <a:rPr dirty="0" sz="2400" spc="-50">
                <a:latin typeface="Arial"/>
                <a:cs typeface="Arial"/>
              </a:rPr>
              <a:t>n  </a:t>
            </a:r>
            <a:r>
              <a:rPr dirty="0" sz="2400" spc="-114">
                <a:latin typeface="Arial"/>
                <a:cs typeface="Arial"/>
              </a:rPr>
              <a:t>yapılan </a:t>
            </a:r>
            <a:r>
              <a:rPr dirty="0" sz="2400" spc="-110">
                <a:latin typeface="Arial"/>
                <a:cs typeface="Arial"/>
              </a:rPr>
              <a:t>satışlar </a:t>
            </a:r>
            <a:r>
              <a:rPr dirty="0" sz="2400" spc="-135">
                <a:latin typeface="Arial"/>
                <a:cs typeface="Arial"/>
              </a:rPr>
              <a:t>pazarlamada </a:t>
            </a:r>
            <a:r>
              <a:rPr dirty="0" sz="2400" spc="-130">
                <a:latin typeface="Arial"/>
                <a:cs typeface="Arial"/>
              </a:rPr>
              <a:t>daha </a:t>
            </a:r>
            <a:r>
              <a:rPr dirty="0" sz="2400" spc="-35">
                <a:latin typeface="Arial"/>
                <a:cs typeface="Arial"/>
              </a:rPr>
              <a:t>etkili </a:t>
            </a:r>
            <a:r>
              <a:rPr dirty="0" sz="2400" spc="-90">
                <a:latin typeface="Arial"/>
                <a:cs typeface="Arial"/>
              </a:rPr>
              <a:t>olmakta </a:t>
            </a:r>
            <a:r>
              <a:rPr dirty="0" sz="2400" spc="-120">
                <a:latin typeface="Arial"/>
                <a:cs typeface="Arial"/>
              </a:rPr>
              <a:t>zira </a:t>
            </a:r>
            <a:r>
              <a:rPr dirty="0" sz="2400" spc="-75">
                <a:latin typeface="Arial"/>
                <a:cs typeface="Arial"/>
              </a:rPr>
              <a:t>bu</a:t>
            </a:r>
            <a:r>
              <a:rPr dirty="0" sz="2400" spc="24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teknolojiyle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3396" y="1890674"/>
            <a:ext cx="10795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12420">
              <a:lnSpc>
                <a:spcPct val="100000"/>
              </a:lnSpc>
              <a:spcBef>
                <a:spcPts val="100"/>
              </a:spcBef>
            </a:pP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190">
                <a:latin typeface="Arial"/>
                <a:cs typeface="Arial"/>
              </a:rPr>
              <a:t>ç</a:t>
            </a:r>
            <a:r>
              <a:rPr dirty="0" sz="2400" spc="10">
                <a:latin typeface="Arial"/>
                <a:cs typeface="Arial"/>
              </a:rPr>
              <a:t>i</a:t>
            </a:r>
            <a:r>
              <a:rPr dirty="0" sz="2400" spc="-75">
                <a:latin typeface="Arial"/>
                <a:cs typeface="Arial"/>
              </a:rPr>
              <a:t>n</a:t>
            </a:r>
            <a:r>
              <a:rPr dirty="0" sz="2400" spc="-70">
                <a:latin typeface="Arial"/>
                <a:cs typeface="Arial"/>
              </a:rPr>
              <a:t>d</a:t>
            </a:r>
            <a:r>
              <a:rPr dirty="0" sz="2400" spc="-95">
                <a:latin typeface="Arial"/>
                <a:cs typeface="Arial"/>
              </a:rPr>
              <a:t>e  </a:t>
            </a:r>
            <a:r>
              <a:rPr dirty="0" sz="2400" spc="-140">
                <a:latin typeface="Arial"/>
                <a:cs typeface="Arial"/>
              </a:rPr>
              <a:t>k</a:t>
            </a:r>
            <a:r>
              <a:rPr dirty="0" sz="2400" spc="-80">
                <a:latin typeface="Arial"/>
                <a:cs typeface="Arial"/>
              </a:rPr>
              <a:t>u</a:t>
            </a:r>
            <a:r>
              <a:rPr dirty="0" sz="2400" spc="-50">
                <a:latin typeface="Arial"/>
                <a:cs typeface="Arial"/>
              </a:rPr>
              <a:t>lla</a:t>
            </a:r>
            <a:r>
              <a:rPr dirty="0" sz="2400" spc="-85">
                <a:latin typeface="Arial"/>
                <a:cs typeface="Arial"/>
              </a:rPr>
              <a:t>n</a:t>
            </a:r>
            <a:r>
              <a:rPr dirty="0" sz="2400" spc="-125">
                <a:latin typeface="Arial"/>
                <a:cs typeface="Arial"/>
              </a:rPr>
              <a:t>ı</a:t>
            </a:r>
            <a:r>
              <a:rPr dirty="0" sz="2400" spc="-85"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  <a:tabLst>
                <a:tab pos="1646555" algn="l"/>
                <a:tab pos="2219960" algn="l"/>
                <a:tab pos="3336925" algn="l"/>
                <a:tab pos="3949065" algn="l"/>
                <a:tab pos="4348480" algn="l"/>
                <a:tab pos="5326380" algn="l"/>
                <a:tab pos="5455920" algn="l"/>
                <a:tab pos="6186170" algn="l"/>
              </a:tabLst>
            </a:pPr>
            <a:r>
              <a:rPr dirty="0" spc="-75"/>
              <a:t>p</a:t>
            </a:r>
            <a:r>
              <a:rPr dirty="0" spc="-10"/>
              <a:t>o</a:t>
            </a:r>
            <a:r>
              <a:rPr dirty="0" spc="-30"/>
              <a:t>t</a:t>
            </a:r>
            <a:r>
              <a:rPr dirty="0" spc="-190"/>
              <a:t>a</a:t>
            </a:r>
            <a:r>
              <a:rPr dirty="0" spc="-85"/>
              <a:t>n</a:t>
            </a:r>
            <a:r>
              <a:rPr dirty="0" spc="-270"/>
              <a:t>s</a:t>
            </a:r>
            <a:r>
              <a:rPr dirty="0" spc="10"/>
              <a:t>i</a:t>
            </a:r>
            <a:r>
              <a:rPr dirty="0" spc="-150"/>
              <a:t>y</a:t>
            </a:r>
            <a:r>
              <a:rPr dirty="0" spc="-145"/>
              <a:t>e</a:t>
            </a:r>
            <a:r>
              <a:rPr dirty="0"/>
              <a:t>l	</a:t>
            </a:r>
            <a:r>
              <a:rPr dirty="0" spc="-85"/>
              <a:t>m</a:t>
            </a:r>
            <a:r>
              <a:rPr dirty="0" spc="-185"/>
              <a:t>ü</a:t>
            </a:r>
            <a:r>
              <a:rPr dirty="0" spc="-195"/>
              <a:t>ş</a:t>
            </a:r>
            <a:r>
              <a:rPr dirty="0" spc="110"/>
              <a:t>t</a:t>
            </a:r>
            <a:r>
              <a:rPr dirty="0" spc="-150"/>
              <a:t>e</a:t>
            </a:r>
            <a:r>
              <a:rPr dirty="0" spc="30"/>
              <a:t>r</a:t>
            </a:r>
            <a:r>
              <a:rPr dirty="0" spc="15"/>
              <a:t>i</a:t>
            </a:r>
            <a:r>
              <a:rPr dirty="0" spc="20"/>
              <a:t>l</a:t>
            </a:r>
            <a:r>
              <a:rPr dirty="0" spc="-140"/>
              <a:t>e</a:t>
            </a:r>
            <a:r>
              <a:rPr dirty="0" spc="-175"/>
              <a:t>r</a:t>
            </a:r>
            <a:r>
              <a:rPr dirty="0" spc="-70"/>
              <a:t>,</a:t>
            </a:r>
            <a:r>
              <a:rPr dirty="0"/>
              <a:t>	</a:t>
            </a:r>
            <a:r>
              <a:rPr dirty="0" spc="-50"/>
              <a:t>p</a:t>
            </a:r>
            <a:r>
              <a:rPr dirty="0" spc="-70"/>
              <a:t>r</a:t>
            </a:r>
            <a:r>
              <a:rPr dirty="0" spc="-35"/>
              <a:t>oj</a:t>
            </a:r>
            <a:r>
              <a:rPr dirty="0" spc="-140"/>
              <a:t>e</a:t>
            </a:r>
            <a:r>
              <a:rPr dirty="0"/>
              <a:t>	</a:t>
            </a:r>
            <a:r>
              <a:rPr dirty="0" spc="-130"/>
              <a:t>daha</a:t>
            </a:r>
            <a:r>
              <a:rPr dirty="0"/>
              <a:t>	</a:t>
            </a:r>
            <a:r>
              <a:rPr dirty="0" spc="-30"/>
              <a:t>i</a:t>
            </a:r>
            <a:r>
              <a:rPr dirty="0" spc="-50"/>
              <a:t>n</a:t>
            </a:r>
            <a:r>
              <a:rPr dirty="0" spc="-270"/>
              <a:t>ş</a:t>
            </a:r>
            <a:r>
              <a:rPr dirty="0" spc="-190"/>
              <a:t>a</a:t>
            </a:r>
            <a:r>
              <a:rPr dirty="0"/>
              <a:t>	</a:t>
            </a:r>
            <a:r>
              <a:rPr dirty="0" spc="-145"/>
              <a:t>e</a:t>
            </a:r>
            <a:r>
              <a:rPr dirty="0" spc="-55"/>
              <a:t>d</a:t>
            </a:r>
            <a:r>
              <a:rPr dirty="0" spc="-20"/>
              <a:t>i</a:t>
            </a:r>
            <a:r>
              <a:rPr dirty="0"/>
              <a:t>l</a:t>
            </a:r>
            <a:r>
              <a:rPr dirty="0" spc="-85"/>
              <a:t>m</a:t>
            </a:r>
            <a:r>
              <a:rPr dirty="0" spc="-145"/>
              <a:t>e</a:t>
            </a:r>
            <a:r>
              <a:rPr dirty="0" spc="-70"/>
              <a:t>d</a:t>
            </a:r>
            <a:r>
              <a:rPr dirty="0" spc="-140"/>
              <a:t>e</a:t>
            </a:r>
            <a:r>
              <a:rPr dirty="0" spc="-50"/>
              <a:t>n  </a:t>
            </a:r>
            <a:r>
              <a:rPr dirty="0" spc="-90"/>
              <a:t>dolaşabilmekte,	</a:t>
            </a:r>
            <a:r>
              <a:rPr dirty="0" spc="-110"/>
              <a:t>pencereden	</a:t>
            </a:r>
            <a:r>
              <a:rPr dirty="0" spc="-150"/>
              <a:t>manzarayı		</a:t>
            </a:r>
            <a:r>
              <a:rPr dirty="0" spc="-85"/>
              <a:t>izleyebilmekte,  </a:t>
            </a:r>
            <a:r>
              <a:rPr dirty="0" spc="-90"/>
              <a:t>alanlarının </a:t>
            </a:r>
            <a:r>
              <a:rPr dirty="0" spc="-85"/>
              <a:t>ihtiyacına </a:t>
            </a:r>
            <a:r>
              <a:rPr dirty="0" spc="-100"/>
              <a:t>uygunluğunu</a:t>
            </a:r>
            <a:r>
              <a:rPr dirty="0" spc="-225"/>
              <a:t> </a:t>
            </a:r>
            <a:r>
              <a:rPr dirty="0" spc="-80"/>
              <a:t>deneyimleyebilmektedir.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8262" y="1066825"/>
            <a:ext cx="6505571" cy="3505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8749" y="1142987"/>
            <a:ext cx="6467462" cy="2647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7312" y="1000113"/>
            <a:ext cx="6429375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1587" y="1171575"/>
            <a:ext cx="6496050" cy="271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40" y="40589"/>
            <a:ext cx="9213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5"/>
              <a:t>G</a:t>
            </a:r>
            <a:r>
              <a:rPr dirty="0" spc="-45"/>
              <a:t>İ</a:t>
            </a:r>
            <a:r>
              <a:rPr dirty="0" spc="-395"/>
              <a:t>R</a:t>
            </a:r>
            <a:r>
              <a:rPr dirty="0" spc="-160"/>
              <a:t>İ</a:t>
            </a:r>
            <a:r>
              <a:rPr dirty="0" spc="-625"/>
              <a:t>Ş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73" y="724369"/>
            <a:ext cx="8834120" cy="2110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marR="5080" indent="-343535">
              <a:lnSpc>
                <a:spcPct val="113999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dirty="0" sz="2400" spc="-140">
                <a:latin typeface="Arial"/>
                <a:cs typeface="Arial"/>
              </a:rPr>
              <a:t>Günümüzde </a:t>
            </a:r>
            <a:r>
              <a:rPr dirty="0" sz="2400" spc="-85">
                <a:latin typeface="Arial"/>
                <a:cs typeface="Arial"/>
              </a:rPr>
              <a:t>kullanıcılar </a:t>
            </a:r>
            <a:r>
              <a:rPr dirty="0" sz="2400" spc="-40">
                <a:latin typeface="Arial"/>
                <a:cs typeface="Arial"/>
              </a:rPr>
              <a:t>ile  </a:t>
            </a:r>
            <a:r>
              <a:rPr dirty="0" sz="2400" spc="-85">
                <a:latin typeface="Arial"/>
                <a:cs typeface="Arial"/>
              </a:rPr>
              <a:t>makineler </a:t>
            </a:r>
            <a:r>
              <a:rPr dirty="0" sz="2400" spc="-125">
                <a:latin typeface="Arial"/>
                <a:cs typeface="Arial"/>
              </a:rPr>
              <a:t>arasındaki </a:t>
            </a:r>
            <a:r>
              <a:rPr dirty="0" sz="2400" spc="-75">
                <a:latin typeface="Arial"/>
                <a:cs typeface="Arial"/>
              </a:rPr>
              <a:t>bu </a:t>
            </a:r>
            <a:r>
              <a:rPr dirty="0" sz="2400" spc="-80">
                <a:latin typeface="Arial"/>
                <a:cs typeface="Arial"/>
              </a:rPr>
              <a:t>engellerin  ortadan </a:t>
            </a:r>
            <a:r>
              <a:rPr dirty="0" sz="2400" spc="-105">
                <a:latin typeface="Arial"/>
                <a:cs typeface="Arial"/>
              </a:rPr>
              <a:t>kaldırılması </a:t>
            </a:r>
            <a:r>
              <a:rPr dirty="0" sz="2400" spc="-135">
                <a:latin typeface="Arial"/>
                <a:cs typeface="Arial"/>
              </a:rPr>
              <a:t>amacıyla </a:t>
            </a:r>
            <a:r>
              <a:rPr dirty="0" sz="2400" spc="-120">
                <a:latin typeface="Arial"/>
                <a:cs typeface="Arial"/>
              </a:rPr>
              <a:t>insan </a:t>
            </a:r>
            <a:r>
              <a:rPr dirty="0" sz="2400" spc="-95">
                <a:latin typeface="Arial"/>
                <a:cs typeface="Arial"/>
              </a:rPr>
              <a:t>vücudunun </a:t>
            </a:r>
            <a:r>
              <a:rPr dirty="0" sz="2400" spc="-145">
                <a:latin typeface="Arial"/>
                <a:cs typeface="Arial"/>
              </a:rPr>
              <a:t>sanal </a:t>
            </a:r>
            <a:r>
              <a:rPr dirty="0" sz="2400" spc="-65">
                <a:latin typeface="Arial"/>
                <a:cs typeface="Arial"/>
              </a:rPr>
              <a:t>formunu </a:t>
            </a:r>
            <a:r>
              <a:rPr dirty="0" sz="2400" spc="-140">
                <a:latin typeface="Arial"/>
                <a:cs typeface="Arial"/>
              </a:rPr>
              <a:t>ve  </a:t>
            </a:r>
            <a:r>
              <a:rPr dirty="0" sz="2400" spc="-120">
                <a:latin typeface="Arial"/>
                <a:cs typeface="Arial"/>
              </a:rPr>
              <a:t>insan </a:t>
            </a:r>
            <a:r>
              <a:rPr dirty="0" sz="2400" spc="-80">
                <a:latin typeface="Arial"/>
                <a:cs typeface="Arial"/>
              </a:rPr>
              <a:t>duyularını </a:t>
            </a:r>
            <a:r>
              <a:rPr dirty="0" sz="2400" spc="-110">
                <a:latin typeface="Arial"/>
                <a:cs typeface="Arial"/>
              </a:rPr>
              <a:t>bilgisayar </a:t>
            </a:r>
            <a:r>
              <a:rPr dirty="0" sz="2400" spc="-80">
                <a:latin typeface="Arial"/>
                <a:cs typeface="Arial"/>
              </a:rPr>
              <a:t>ortamına </a:t>
            </a:r>
            <a:r>
              <a:rPr dirty="0" sz="2400" spc="-130">
                <a:latin typeface="Arial"/>
                <a:cs typeface="Arial"/>
              </a:rPr>
              <a:t>taşıyan </a:t>
            </a:r>
            <a:r>
              <a:rPr dirty="0" sz="2400" spc="-55">
                <a:latin typeface="Arial"/>
                <a:cs typeface="Arial"/>
              </a:rPr>
              <a:t>elektronik </a:t>
            </a:r>
            <a:r>
              <a:rPr dirty="0" sz="2400" spc="-120">
                <a:latin typeface="Arial"/>
                <a:cs typeface="Arial"/>
              </a:rPr>
              <a:t>başlık, </a:t>
            </a:r>
            <a:r>
              <a:rPr dirty="0" sz="2400" spc="-140">
                <a:latin typeface="Arial"/>
                <a:cs typeface="Arial"/>
              </a:rPr>
              <a:t>özel  </a:t>
            </a:r>
            <a:r>
              <a:rPr dirty="0" sz="2400" spc="-70">
                <a:latin typeface="Arial"/>
                <a:cs typeface="Arial"/>
              </a:rPr>
              <a:t>veri eldiveni </a:t>
            </a:r>
            <a:r>
              <a:rPr dirty="0" sz="2400" spc="-160">
                <a:latin typeface="Arial"/>
                <a:cs typeface="Arial"/>
              </a:rPr>
              <a:t>veya </a:t>
            </a:r>
            <a:r>
              <a:rPr dirty="0" sz="2400" spc="-35">
                <a:latin typeface="Arial"/>
                <a:cs typeface="Arial"/>
              </a:rPr>
              <a:t>tüm </a:t>
            </a:r>
            <a:r>
              <a:rPr dirty="0" sz="2400" spc="-105">
                <a:latin typeface="Arial"/>
                <a:cs typeface="Arial"/>
              </a:rPr>
              <a:t>vücudu </a:t>
            </a:r>
            <a:r>
              <a:rPr dirty="0" sz="2400" spc="-135">
                <a:latin typeface="Arial"/>
                <a:cs typeface="Arial"/>
              </a:rPr>
              <a:t>kaplayan </a:t>
            </a:r>
            <a:r>
              <a:rPr dirty="0" sz="2400" spc="-90">
                <a:latin typeface="Arial"/>
                <a:cs typeface="Arial"/>
              </a:rPr>
              <a:t>giysiler </a:t>
            </a:r>
            <a:r>
              <a:rPr dirty="0" sz="2400" spc="-75">
                <a:latin typeface="Arial"/>
                <a:cs typeface="Arial"/>
              </a:rPr>
              <a:t>gibi </a:t>
            </a:r>
            <a:r>
              <a:rPr dirty="0" sz="2400" spc="-114">
                <a:latin typeface="Arial"/>
                <a:cs typeface="Arial"/>
              </a:rPr>
              <a:t>“</a:t>
            </a:r>
            <a:r>
              <a:rPr dirty="0" sz="2400" spc="-114" b="1">
                <a:solidFill>
                  <a:srgbClr val="FF0000"/>
                </a:solidFill>
                <a:latin typeface="Arial"/>
                <a:cs typeface="Arial"/>
              </a:rPr>
              <a:t>giyilebilir  </a:t>
            </a:r>
            <a:r>
              <a:rPr dirty="0" sz="2400" spc="-120" b="1">
                <a:solidFill>
                  <a:srgbClr val="FF0000"/>
                </a:solidFill>
                <a:latin typeface="Arial"/>
                <a:cs typeface="Arial"/>
              </a:rPr>
              <a:t>teknolojiler </a:t>
            </a:r>
            <a:r>
              <a:rPr dirty="0" sz="2400">
                <a:latin typeface="Arial"/>
                <a:cs typeface="Arial"/>
              </a:rPr>
              <a:t>”</a:t>
            </a:r>
            <a:r>
              <a:rPr dirty="0" sz="2400" spc="80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geliştirilmiştir.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3854" y="2931795"/>
            <a:ext cx="3360356" cy="2016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799" y="1157312"/>
            <a:ext cx="5095863" cy="3343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52537" y="1347812"/>
            <a:ext cx="6686550" cy="3343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1175" y="1300162"/>
            <a:ext cx="5724525" cy="2543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2550" y="1028725"/>
            <a:ext cx="6438900" cy="3971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3487" y="1062053"/>
            <a:ext cx="6819887" cy="386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282" y="1000112"/>
            <a:ext cx="8715430" cy="500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62300" y="2597950"/>
            <a:ext cx="3667112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82" y="1000112"/>
            <a:ext cx="8716010" cy="500380"/>
            <a:chOff x="214282" y="1000112"/>
            <a:chExt cx="8716010" cy="500380"/>
          </a:xfrm>
        </p:grpSpPr>
        <p:sp>
          <p:nvSpPr>
            <p:cNvPr id="5" name="object 5"/>
            <p:cNvSpPr/>
            <p:nvPr/>
          </p:nvSpPr>
          <p:spPr>
            <a:xfrm>
              <a:off x="214282" y="1000112"/>
              <a:ext cx="8715430" cy="500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1071549"/>
              <a:ext cx="4972042" cy="323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714349" y="1571616"/>
            <a:ext cx="7683613" cy="3286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82" y="1000112"/>
            <a:ext cx="8716010" cy="500380"/>
            <a:chOff x="214282" y="1000112"/>
            <a:chExt cx="8716010" cy="500380"/>
          </a:xfrm>
        </p:grpSpPr>
        <p:sp>
          <p:nvSpPr>
            <p:cNvPr id="5" name="object 5"/>
            <p:cNvSpPr/>
            <p:nvPr/>
          </p:nvSpPr>
          <p:spPr>
            <a:xfrm>
              <a:off x="214282" y="1000112"/>
              <a:ext cx="8715430" cy="500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1071549"/>
              <a:ext cx="4972042" cy="323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93570" y="1717272"/>
            <a:ext cx="8265650" cy="2257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82" y="1000112"/>
            <a:ext cx="8716010" cy="500380"/>
            <a:chOff x="214282" y="1000112"/>
            <a:chExt cx="8716010" cy="500380"/>
          </a:xfrm>
        </p:grpSpPr>
        <p:sp>
          <p:nvSpPr>
            <p:cNvPr id="5" name="object 5"/>
            <p:cNvSpPr/>
            <p:nvPr/>
          </p:nvSpPr>
          <p:spPr>
            <a:xfrm>
              <a:off x="214282" y="1000112"/>
              <a:ext cx="8715430" cy="500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1071549"/>
              <a:ext cx="4972042" cy="323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1433490" y="1718667"/>
            <a:ext cx="6040084" cy="2872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35940">
              <a:lnSpc>
                <a:spcPct val="100000"/>
              </a:lnSpc>
              <a:spcBef>
                <a:spcPts val="95"/>
              </a:spcBef>
            </a:pPr>
            <a:r>
              <a:rPr dirty="0" spc="-385"/>
              <a:t>İNŞAAT </a:t>
            </a:r>
            <a:r>
              <a:rPr dirty="0" spc="-440"/>
              <a:t>SEKTÖRÜNDE </a:t>
            </a:r>
            <a:r>
              <a:rPr dirty="0" spc="-345"/>
              <a:t>BİLGİ</a:t>
            </a:r>
            <a:r>
              <a:rPr dirty="0" spc="-635"/>
              <a:t> </a:t>
            </a:r>
            <a:r>
              <a:rPr dirty="0" spc="-430"/>
              <a:t>TEKNOLOJİLERİ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244" y="611123"/>
            <a:ext cx="225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 b="1">
                <a:solidFill>
                  <a:srgbClr val="C00000"/>
                </a:solidFill>
                <a:latin typeface="Arial"/>
                <a:cs typeface="Arial"/>
              </a:rPr>
              <a:t>Kullanım</a:t>
            </a:r>
            <a:r>
              <a:rPr dirty="0" sz="24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235" b="1">
                <a:solidFill>
                  <a:srgbClr val="C00000"/>
                </a:solidFill>
                <a:latin typeface="Arial"/>
                <a:cs typeface="Arial"/>
              </a:rPr>
              <a:t>Aşaması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282" y="1000112"/>
            <a:ext cx="8716010" cy="500380"/>
            <a:chOff x="214282" y="1000112"/>
            <a:chExt cx="8716010" cy="500380"/>
          </a:xfrm>
        </p:grpSpPr>
        <p:sp>
          <p:nvSpPr>
            <p:cNvPr id="5" name="object 5"/>
            <p:cNvSpPr/>
            <p:nvPr/>
          </p:nvSpPr>
          <p:spPr>
            <a:xfrm>
              <a:off x="214282" y="1000112"/>
              <a:ext cx="8715430" cy="500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1071549"/>
              <a:ext cx="2209800" cy="295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16336" y="1711942"/>
            <a:ext cx="5140982" cy="867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40"/>
              <a:t>100</a:t>
            </a:fld>
            <a:r>
              <a:rPr dirty="0" spc="-40"/>
              <a:t>/77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TOSHIBA</dc:creator>
  <dc:title>Slayt 1</dc:title>
  <dcterms:created xsi:type="dcterms:W3CDTF">2020-02-26T11:48:33Z</dcterms:created>
  <dcterms:modified xsi:type="dcterms:W3CDTF">2020-02-26T11:48:33Z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2020-02-20T00:00:00Z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2020-02-26T00:00:00Z</vt:filetime>
  </property>
</Properties>
</file>