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604" r:id="rId4"/>
    <p:sldId id="611" r:id="rId5"/>
    <p:sldId id="616" r:id="rId6"/>
    <p:sldId id="612" r:id="rId7"/>
    <p:sldId id="617" r:id="rId8"/>
    <p:sldId id="613" r:id="rId9"/>
    <p:sldId id="618" r:id="rId10"/>
    <p:sldId id="614" r:id="rId11"/>
    <p:sldId id="61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3625608"/>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12. HAFTA</a:t>
            </a: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Aile konutu şerhi</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Kira sözleşmesi şerhi</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Sözleşmeden doğan önalım hakkı şerhi</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Geri alım hakkı sözleşmesi şerhi</a:t>
            </a:r>
          </a:p>
        </p:txBody>
      </p:sp>
    </p:spTree>
    <p:extLst>
      <p:ext uri="{BB962C8B-B14F-4D97-AF65-F5344CB8AC3E}">
        <p14:creationId xmlns:p14="http://schemas.microsoft.com/office/powerpoint/2010/main" val="47047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Aile konutu şerhi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3" name="Dikdörtgen 2"/>
          <p:cNvSpPr/>
          <p:nvPr/>
        </p:nvSpPr>
        <p:spPr>
          <a:xfrm>
            <a:off x="313081" y="2265542"/>
            <a:ext cx="8633970" cy="2640723"/>
          </a:xfrm>
          <a:prstGeom prst="rect">
            <a:avLst/>
          </a:prstGeom>
        </p:spPr>
        <p:txBody>
          <a:bodyPr wrap="square">
            <a:spAutoFit/>
          </a:bodyPr>
          <a:lstStyle/>
          <a:p>
            <a:pPr indent="449580" algn="just">
              <a:lnSpc>
                <a:spcPct val="115000"/>
              </a:lnSpc>
              <a:spcAft>
                <a:spcPts val="1000"/>
              </a:spcAft>
            </a:pPr>
            <a:r>
              <a:rPr lang="tr-TR"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Tapu Sicili Tüzüğü’nün 17 </a:t>
            </a:r>
            <a:r>
              <a:rPr lang="tr-TR"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nci</a:t>
            </a:r>
            <a:r>
              <a:rPr lang="tr-TR"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maddesinin ikinci fıkrasına göre, a</a:t>
            </a:r>
            <a:r>
              <a:rPr lang="tr-TR" sz="2400" dirty="0">
                <a:latin typeface="Arial" panose="020B0604020202020204" pitchFamily="34" charset="0"/>
                <a:ea typeface="ヒラギノ明朝 Pro W3"/>
                <a:cs typeface="Arial" panose="020B0604020202020204" pitchFamily="34" charset="0"/>
              </a:rPr>
              <a:t>ile konutu olarak özgülenen taşınmazın maliki olmayan eş, tapu kütüğüne konutun aile konutu olduğuna dair </a:t>
            </a:r>
            <a:r>
              <a:rPr lang="tr-TR" sz="2400" b="1" dirty="0">
                <a:latin typeface="Arial" panose="020B0604020202020204" pitchFamily="34" charset="0"/>
                <a:ea typeface="ヒラギノ明朝 Pro W3"/>
                <a:cs typeface="Arial" panose="020B0604020202020204" pitchFamily="34" charset="0"/>
              </a:rPr>
              <a:t>şerhin verilmesini</a:t>
            </a:r>
            <a:r>
              <a:rPr lang="tr-TR" sz="2400" dirty="0">
                <a:latin typeface="Arial" panose="020B0604020202020204" pitchFamily="34" charset="0"/>
                <a:ea typeface="ヒラギノ明朝 Pro W3"/>
                <a:cs typeface="Arial" panose="020B0604020202020204" pitchFamily="34" charset="0"/>
              </a:rPr>
              <a:t> isteyebilir. </a:t>
            </a:r>
            <a:r>
              <a:rPr lang="tr-TR" sz="2400" b="1" dirty="0">
                <a:latin typeface="Arial" panose="020B0604020202020204" pitchFamily="34" charset="0"/>
                <a:ea typeface="ヒラギノ明朝 Pro W3"/>
                <a:cs typeface="Arial" panose="020B0604020202020204" pitchFamily="34" charset="0"/>
              </a:rPr>
              <a:t>Malik olan eşin tek başına talebi yeterli olduğu gibi, eşler birlikte de aile konutu şerhi konulmasını talep edebilirler</a:t>
            </a:r>
            <a:r>
              <a:rPr lang="tr-TR" sz="2400" dirty="0">
                <a:latin typeface="Arial" panose="020B0604020202020204" pitchFamily="34" charset="0"/>
                <a:ea typeface="ヒラギノ明朝 Pro W3"/>
                <a:cs typeface="Arial" panose="020B0604020202020204" pitchFamily="34" charset="0"/>
              </a:rPr>
              <a:t>. </a:t>
            </a:r>
            <a:endParaRPr lang="tr-TR"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Aile konutu şerhi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3" name="Dikdörtgen 2"/>
          <p:cNvSpPr/>
          <p:nvPr/>
        </p:nvSpPr>
        <p:spPr>
          <a:xfrm>
            <a:off x="313081" y="2437871"/>
            <a:ext cx="8633970" cy="2215991"/>
          </a:xfrm>
          <a:prstGeom prst="rect">
            <a:avLst/>
          </a:prstGeom>
        </p:spPr>
        <p:txBody>
          <a:bodyPr wrap="square">
            <a:spAutoFit/>
          </a:bodyPr>
          <a:lstStyle/>
          <a:p>
            <a:pPr indent="449580" algn="just">
              <a:lnSpc>
                <a:spcPct val="115000"/>
              </a:lnSpc>
              <a:spcAft>
                <a:spcPts val="1000"/>
              </a:spcAft>
            </a:pPr>
            <a:r>
              <a:rPr lang="tr-TR" sz="2400" dirty="0" smtClean="0">
                <a:latin typeface="Arial" panose="020B0604020202020204" pitchFamily="34" charset="0"/>
                <a:ea typeface="ヒラギノ明朝 Pro W3"/>
                <a:cs typeface="Arial" panose="020B0604020202020204" pitchFamily="34" charset="0"/>
              </a:rPr>
              <a:t>Tüzüğün </a:t>
            </a:r>
            <a:r>
              <a:rPr lang="tr-TR" sz="2400" dirty="0">
                <a:latin typeface="Arial" panose="020B0604020202020204" pitchFamily="34" charset="0"/>
                <a:ea typeface="ヒラギノ明朝 Pro W3"/>
                <a:cs typeface="Arial" panose="020B0604020202020204" pitchFamily="34" charset="0"/>
              </a:rPr>
              <a:t>49 uncu maddesinin birinci fıkrasının (c) bendine göre, aile konutu şerhi için merkezi nüfus idaresi sisteminden veya nüfus müdürlüğünden alınan </a:t>
            </a:r>
            <a:r>
              <a:rPr lang="tr-TR" sz="2400" b="1" u="sng" dirty="0">
                <a:latin typeface="Arial" panose="020B0604020202020204" pitchFamily="34" charset="0"/>
                <a:ea typeface="ヒラギノ明朝 Pro W3"/>
                <a:cs typeface="Arial" panose="020B0604020202020204" pitchFamily="34" charset="0"/>
              </a:rPr>
              <a:t>yerleşim yeri belgesi</a:t>
            </a:r>
            <a:r>
              <a:rPr lang="tr-TR" sz="2400" dirty="0">
                <a:latin typeface="Arial" panose="020B0604020202020204" pitchFamily="34" charset="0"/>
                <a:ea typeface="ヒラギノ明朝 Pro W3"/>
                <a:cs typeface="Arial" panose="020B0604020202020204" pitchFamily="34" charset="0"/>
              </a:rPr>
              <a:t> ile </a:t>
            </a:r>
            <a:r>
              <a:rPr lang="tr-TR" sz="2400" b="1" u="sng" dirty="0">
                <a:latin typeface="Arial" panose="020B0604020202020204" pitchFamily="34" charset="0"/>
                <a:ea typeface="ヒラギノ明朝 Pro W3"/>
                <a:cs typeface="Arial" panose="020B0604020202020204" pitchFamily="34" charset="0"/>
              </a:rPr>
              <a:t>medeni hâli gösterir nüfus kayıt örneğinin </a:t>
            </a:r>
            <a:r>
              <a:rPr lang="tr-TR" sz="2400" dirty="0">
                <a:latin typeface="Arial" panose="020B0604020202020204" pitchFamily="34" charset="0"/>
                <a:ea typeface="ヒラギノ明朝 Pro W3"/>
                <a:cs typeface="Arial" panose="020B0604020202020204" pitchFamily="34" charset="0"/>
              </a:rPr>
              <a:t>tapu müdürlüğüne ibraz edilmesi gerekmektedir.</a:t>
            </a:r>
            <a:endParaRPr lang="tr-TR"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62334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Kira sözleşmesi şerhi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182880" y="2263537"/>
            <a:ext cx="8648038" cy="2344231"/>
          </a:xfrm>
          <a:prstGeom prst="rect">
            <a:avLst/>
          </a:prstGeom>
        </p:spPr>
        <p:txBody>
          <a:bodyPr wrap="square">
            <a:spAutoFit/>
          </a:bodyPr>
          <a:lstStyle/>
          <a:p>
            <a:pPr indent="449580" algn="just">
              <a:lnSpc>
                <a:spcPct val="115000"/>
              </a:lnSpc>
              <a:spcAft>
                <a:spcPts val="1000"/>
              </a:spcAft>
            </a:pPr>
            <a:r>
              <a:rPr lang="tr-TR" sz="2000" dirty="0">
                <a:latin typeface="Arial" panose="020B0604020202020204" pitchFamily="34" charset="0"/>
                <a:ea typeface="Times New Roman" panose="02020603050405020304" pitchFamily="18" charset="0"/>
                <a:cs typeface="Arial" panose="020B0604020202020204" pitchFamily="34" charset="0"/>
              </a:rPr>
              <a:t>Kira sözleşmesi, kiraya verenin bir şeyin kullanılmasını veya kullanmayla birlikte ondan yararlanılmasını kiracıya bırakmayı, kiracının da buna karşılık kararlaştırılan kira bedelini ödemeyi üstlendiği sözleşmedir.</a:t>
            </a:r>
          </a:p>
          <a:p>
            <a:pPr indent="449580" algn="just">
              <a:lnSpc>
                <a:spcPct val="115000"/>
              </a:lnSpc>
              <a:spcAft>
                <a:spcPts val="1000"/>
              </a:spcAft>
            </a:pPr>
            <a:r>
              <a:rPr lang="tr-TR" sz="2000" dirty="0">
                <a:latin typeface="Arial" panose="020B0604020202020204" pitchFamily="34" charset="0"/>
                <a:ea typeface="Times New Roman" panose="02020603050405020304" pitchFamily="18" charset="0"/>
                <a:cs typeface="Arial" panose="020B0604020202020204" pitchFamily="34" charset="0"/>
              </a:rPr>
              <a:t>Kira sözleşmesi herhangi bir şekle tabi olmamasına rağmen, tapu siciline şerh verilmesi için Tapu Sicili Tüzüğü’nün 47 </a:t>
            </a:r>
            <a:r>
              <a:rPr lang="tr-TR" sz="2000" dirty="0" err="1">
                <a:latin typeface="Arial" panose="020B0604020202020204" pitchFamily="34" charset="0"/>
                <a:ea typeface="Times New Roman" panose="02020603050405020304" pitchFamily="18" charset="0"/>
                <a:cs typeface="Arial" panose="020B0604020202020204" pitchFamily="34" charset="0"/>
              </a:rPr>
              <a:t>nci</a:t>
            </a:r>
            <a:r>
              <a:rPr lang="tr-TR" sz="2000" dirty="0">
                <a:latin typeface="Arial" panose="020B0604020202020204" pitchFamily="34" charset="0"/>
                <a:ea typeface="Times New Roman" panose="02020603050405020304" pitchFamily="18" charset="0"/>
                <a:cs typeface="Arial" panose="020B0604020202020204" pitchFamily="34" charset="0"/>
              </a:rPr>
              <a:t> maddesi uyarınca </a:t>
            </a:r>
            <a:r>
              <a:rPr lang="tr-TR" sz="2000" b="1" dirty="0">
                <a:latin typeface="Arial" panose="020B0604020202020204" pitchFamily="34" charset="0"/>
                <a:ea typeface="Times New Roman" panose="02020603050405020304" pitchFamily="18" charset="0"/>
                <a:cs typeface="Arial" panose="020B0604020202020204" pitchFamily="34" charset="0"/>
              </a:rPr>
              <a:t>yazılı</a:t>
            </a:r>
            <a:r>
              <a:rPr lang="tr-TR" sz="2000" dirty="0">
                <a:latin typeface="Arial" panose="020B0604020202020204" pitchFamily="34" charset="0"/>
                <a:ea typeface="Times New Roman" panose="02020603050405020304" pitchFamily="18" charset="0"/>
                <a:cs typeface="Arial" panose="020B0604020202020204" pitchFamily="34" charset="0"/>
              </a:rPr>
              <a:t> olarak düzenlenmesi gerekir</a:t>
            </a:r>
            <a:r>
              <a:rPr lang="tr-TR" sz="2000" dirty="0" smtClean="0">
                <a:latin typeface="Arial" panose="020B0604020202020204" pitchFamily="34" charset="0"/>
                <a:ea typeface="Times New Roman" panose="02020603050405020304" pitchFamily="18" charset="0"/>
                <a:cs typeface="Arial" panose="020B0604020202020204" pitchFamily="34" charset="0"/>
              </a:rPr>
              <a:t>.</a:t>
            </a:r>
            <a:endParaRPr lang="tr-TR"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26064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Kira sözleşmesi şerhi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629879"/>
            <a:ext cx="8648038" cy="1831976"/>
          </a:xfrm>
          <a:prstGeom prst="rect">
            <a:avLst/>
          </a:prstGeom>
        </p:spPr>
        <p:txBody>
          <a:bodyPr wrap="square">
            <a:spAutoFit/>
          </a:bodyPr>
          <a:lstStyle/>
          <a:p>
            <a:pPr indent="449580" algn="just">
              <a:lnSpc>
                <a:spcPct val="115000"/>
              </a:lnSpc>
              <a:spcAft>
                <a:spcPts val="1000"/>
              </a:spcAft>
            </a:pPr>
            <a:r>
              <a:rPr lang="tr-TR" sz="2000" dirty="0" smtClean="0">
                <a:latin typeface="Arial" panose="020B0604020202020204" pitchFamily="34" charset="0"/>
                <a:ea typeface="Times New Roman" panose="02020603050405020304" pitchFamily="18" charset="0"/>
                <a:cs typeface="Arial" panose="020B0604020202020204" pitchFamily="34" charset="0"/>
              </a:rPr>
              <a:t>Kira </a:t>
            </a:r>
            <a:r>
              <a:rPr lang="tr-TR" sz="2000" dirty="0">
                <a:latin typeface="Arial" panose="020B0604020202020204" pitchFamily="34" charset="0"/>
                <a:ea typeface="Times New Roman" panose="02020603050405020304" pitchFamily="18" charset="0"/>
                <a:cs typeface="Arial" panose="020B0604020202020204" pitchFamily="34" charset="0"/>
              </a:rPr>
              <a:t>sözleşmesi </a:t>
            </a:r>
            <a:r>
              <a:rPr lang="tr-TR" sz="2000" b="1" u="sng" dirty="0">
                <a:latin typeface="Arial" panose="020B0604020202020204" pitchFamily="34" charset="0"/>
                <a:ea typeface="Times New Roman" panose="02020603050405020304" pitchFamily="18" charset="0"/>
                <a:cs typeface="Arial" panose="020B0604020202020204" pitchFamily="34" charset="0"/>
              </a:rPr>
              <a:t>malikin tek taraflı talebiyle</a:t>
            </a:r>
            <a:r>
              <a:rPr lang="tr-TR" sz="2000" dirty="0">
                <a:latin typeface="Arial" panose="020B0604020202020204" pitchFamily="34" charset="0"/>
                <a:ea typeface="Times New Roman" panose="02020603050405020304" pitchFamily="18" charset="0"/>
                <a:cs typeface="Arial" panose="020B0604020202020204" pitchFamily="34" charset="0"/>
              </a:rPr>
              <a:t> şerh edilebileceği gibi, sözleşme noterde düzenlenmiş ve </a:t>
            </a:r>
            <a:r>
              <a:rPr lang="tr-TR" sz="2000" b="1" u="sng" dirty="0">
                <a:latin typeface="Arial" panose="020B0604020202020204" pitchFamily="34" charset="0"/>
                <a:ea typeface="Times New Roman" panose="02020603050405020304" pitchFamily="18" charset="0"/>
                <a:cs typeface="Arial" panose="020B0604020202020204" pitchFamily="34" charset="0"/>
              </a:rPr>
              <a:t>kiracıya da şerh için yetki verilmiş</a:t>
            </a:r>
            <a:r>
              <a:rPr lang="tr-TR" sz="2000" dirty="0">
                <a:latin typeface="Arial" panose="020B0604020202020204" pitchFamily="34" charset="0"/>
                <a:ea typeface="Times New Roman" panose="02020603050405020304" pitchFamily="18" charset="0"/>
                <a:cs typeface="Arial" panose="020B0604020202020204" pitchFamily="34" charset="0"/>
              </a:rPr>
              <a:t> ise, kiracının talebiyle de şerh edilir. Şerh talebi üzerine, tapu müdürlüğünce “tescil istem belgesi” düzenlenir, yapılan işlem “yevmiye defterine” kayıt edilir ve tapu kütüğüne “şerh” ile işlem sonuçlandırılır.</a:t>
            </a:r>
            <a:endParaRPr lang="tr-TR"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75356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Sözleşmeden doğan önalım hakkı şerhi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1659108"/>
            <a:ext cx="8517837" cy="2698175"/>
          </a:xfrm>
          <a:prstGeom prst="rect">
            <a:avLst/>
          </a:prstGeom>
        </p:spPr>
        <p:txBody>
          <a:bodyPr wrap="square">
            <a:spAutoFit/>
          </a:bodyPr>
          <a:lstStyle/>
          <a:p>
            <a:pPr indent="449580" algn="just">
              <a:lnSpc>
                <a:spcPct val="115000"/>
              </a:lnSpc>
              <a:spcAft>
                <a:spcPts val="1000"/>
              </a:spcAft>
            </a:pPr>
            <a:r>
              <a:rPr lang="tr-TR" sz="2000" dirty="0">
                <a:latin typeface="Arial" panose="020B0604020202020204" pitchFamily="34" charset="0"/>
                <a:ea typeface="Times New Roman" panose="02020603050405020304" pitchFamily="18" charset="0"/>
                <a:cs typeface="Arial" panose="020B0604020202020204" pitchFamily="34" charset="0"/>
              </a:rPr>
              <a:t>Önalım hakkı, taşınmaz malikinin, taşınmazını bir üçüncü kişiye satması halinde önalım hakkı sahibine tek taraflı irade beyanı ile taşınmazın alıcısı olabilme yetkisini veren yenilik doğuran bir haktır.</a:t>
            </a:r>
          </a:p>
          <a:p>
            <a:pPr indent="449580" algn="just">
              <a:lnSpc>
                <a:spcPct val="115000"/>
              </a:lnSpc>
              <a:spcAft>
                <a:spcPts val="1000"/>
              </a:spcAft>
            </a:pPr>
            <a:r>
              <a:rPr lang="tr-TR" sz="2000" dirty="0">
                <a:latin typeface="Arial" panose="020B0604020202020204" pitchFamily="34" charset="0"/>
                <a:ea typeface="Times New Roman" panose="02020603050405020304" pitchFamily="18" charset="0"/>
                <a:cs typeface="Arial" panose="020B0604020202020204" pitchFamily="34" charset="0"/>
              </a:rPr>
              <a:t>Taşınmaz mal maliki ile şufa (önalım) hakkı sahibi arasında yapılan bu sözleşme taraflar arasında hüküm ifade eder. Ancak sözleşmenin tapu siciline şerh verilmesi halinde şufa hakkı gayrimenkulü satın alan üçüncü şahsa karşı ileri sürülebilir. </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5177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Sözleşmeden doğan önalım hakkı şerhi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281398"/>
            <a:ext cx="8517837" cy="1544012"/>
          </a:xfrm>
          <a:prstGeom prst="rect">
            <a:avLst/>
          </a:prstGeom>
        </p:spPr>
        <p:txBody>
          <a:bodyPr wrap="square">
            <a:spAutoFit/>
          </a:bodyPr>
          <a:lstStyle/>
          <a:p>
            <a:pPr indent="449580" algn="just">
              <a:lnSpc>
                <a:spcPct val="115000"/>
              </a:lnSpc>
              <a:spcAft>
                <a:spcPts val="1000"/>
              </a:spcAft>
            </a:pPr>
            <a:r>
              <a:rPr lang="tr-TR" sz="2000" dirty="0" smtClean="0">
                <a:latin typeface="Arial" panose="020B0604020202020204" pitchFamily="34" charset="0"/>
                <a:ea typeface="Times New Roman" panose="02020603050405020304" pitchFamily="18" charset="0"/>
                <a:cs typeface="Arial" panose="020B0604020202020204" pitchFamily="34" charset="0"/>
              </a:rPr>
              <a:t>Şerhin </a:t>
            </a:r>
            <a:r>
              <a:rPr lang="tr-TR" sz="2000" dirty="0">
                <a:latin typeface="Arial" panose="020B0604020202020204" pitchFamily="34" charset="0"/>
                <a:ea typeface="Times New Roman" panose="02020603050405020304" pitchFamily="18" charset="0"/>
                <a:cs typeface="Arial" panose="020B0604020202020204" pitchFamily="34" charset="0"/>
              </a:rPr>
              <a:t>geçerli olacağı (etkisi) en uzun süre, şerh tarihinden itibaren </a:t>
            </a:r>
            <a:r>
              <a:rPr lang="tr-TR" sz="2000" b="1" u="sng" dirty="0">
                <a:latin typeface="Arial" panose="020B0604020202020204" pitchFamily="34" charset="0"/>
                <a:ea typeface="Times New Roman" panose="02020603050405020304" pitchFamily="18" charset="0"/>
                <a:cs typeface="Arial" panose="020B0604020202020204" pitchFamily="34" charset="0"/>
              </a:rPr>
              <a:t>10 yıldır</a:t>
            </a:r>
            <a:r>
              <a:rPr lang="tr-TR" sz="2000" dirty="0">
                <a:latin typeface="Arial" panose="020B0604020202020204" pitchFamily="34" charset="0"/>
                <a:ea typeface="Times New Roman" panose="02020603050405020304" pitchFamily="18" charset="0"/>
                <a:cs typeface="Arial" panose="020B0604020202020204" pitchFamily="34" charset="0"/>
              </a:rPr>
              <a:t>.</a:t>
            </a:r>
          </a:p>
          <a:p>
            <a:r>
              <a:rPr lang="tr-TR" sz="2000" dirty="0">
                <a:latin typeface="Arial" panose="020B0604020202020204" pitchFamily="34" charset="0"/>
                <a:ea typeface="Times New Roman" panose="02020603050405020304" pitchFamily="18" charset="0"/>
                <a:cs typeface="Arial" panose="020B0604020202020204" pitchFamily="34" charset="0"/>
              </a:rPr>
              <a:t>Önalım (şufa) sözleşmesinin geçerliliği, </a:t>
            </a:r>
            <a:r>
              <a:rPr lang="tr-TR" sz="2000" b="1" u="sng" dirty="0">
                <a:latin typeface="Arial" panose="020B0604020202020204" pitchFamily="34" charset="0"/>
                <a:ea typeface="Times New Roman" panose="02020603050405020304" pitchFamily="18" charset="0"/>
                <a:cs typeface="Arial" panose="020B0604020202020204" pitchFamily="34" charset="0"/>
              </a:rPr>
              <a:t>yazılı</a:t>
            </a:r>
            <a:r>
              <a:rPr lang="tr-TR" sz="2000" dirty="0">
                <a:latin typeface="Arial" panose="020B0604020202020204" pitchFamily="34" charset="0"/>
                <a:ea typeface="Times New Roman" panose="02020603050405020304" pitchFamily="18" charset="0"/>
                <a:cs typeface="Arial" panose="020B0604020202020204" pitchFamily="34" charset="0"/>
              </a:rPr>
              <a:t> şekilde yapılmasına bağlıdır (TBK. 237/3 md). </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458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Geri alım hakkı şerhi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520505" y="1343301"/>
            <a:ext cx="8074855" cy="3819700"/>
          </a:xfrm>
          <a:prstGeom prst="rect">
            <a:avLst/>
          </a:prstGeom>
        </p:spPr>
        <p:txBody>
          <a:bodyPr wrap="square">
            <a:spAutoFit/>
          </a:bodyPr>
          <a:lstStyle/>
          <a:p>
            <a:pPr indent="449580" algn="just">
              <a:lnSpc>
                <a:spcPct val="115000"/>
              </a:lnSpc>
              <a:spcAft>
                <a:spcPts val="1000"/>
              </a:spcAft>
            </a:pPr>
            <a:r>
              <a:rPr lang="tr-TR" sz="2200" dirty="0">
                <a:latin typeface="Arial" panose="020B0604020202020204" pitchFamily="34" charset="0"/>
                <a:ea typeface="Times New Roman" panose="02020603050405020304" pitchFamily="18" charset="0"/>
                <a:cs typeface="Arial" panose="020B0604020202020204" pitchFamily="34" charset="0"/>
              </a:rPr>
              <a:t>Geri alım hakkı, taşınmazını başkasına devretmiş olan kimseye (satıcıya), tek taraflı irade beyanıyla (açıklamasıyla) o taşınmazı geri alabilme yetkisini veren yenilik doğuran bir haktır.</a:t>
            </a:r>
          </a:p>
          <a:p>
            <a:pPr indent="449580" algn="just">
              <a:lnSpc>
                <a:spcPct val="115000"/>
              </a:lnSpc>
              <a:spcAft>
                <a:spcPts val="1000"/>
              </a:spcAft>
            </a:pPr>
            <a:r>
              <a:rPr lang="tr-TR" sz="2200" dirty="0">
                <a:latin typeface="Arial" panose="020B0604020202020204" pitchFamily="34" charset="0"/>
                <a:ea typeface="Times New Roman" panose="02020603050405020304" pitchFamily="18" charset="0"/>
                <a:cs typeface="Arial" panose="020B0604020202020204" pitchFamily="34" charset="0"/>
              </a:rPr>
              <a:t>Alım hakkı veren sözleşmelerin </a:t>
            </a:r>
            <a:r>
              <a:rPr lang="tr-TR" sz="2200" b="1" u="sng" dirty="0">
                <a:latin typeface="Arial" panose="020B0604020202020204" pitchFamily="34" charset="0"/>
                <a:ea typeface="Times New Roman" panose="02020603050405020304" pitchFamily="18" charset="0"/>
                <a:cs typeface="Arial" panose="020B0604020202020204" pitchFamily="34" charset="0"/>
              </a:rPr>
              <a:t>noterde</a:t>
            </a:r>
            <a:r>
              <a:rPr lang="tr-TR" sz="2200" dirty="0">
                <a:latin typeface="Arial" panose="020B0604020202020204" pitchFamily="34" charset="0"/>
                <a:ea typeface="Times New Roman" panose="02020603050405020304" pitchFamily="18" charset="0"/>
                <a:cs typeface="Arial" panose="020B0604020202020204" pitchFamily="34" charset="0"/>
              </a:rPr>
              <a:t> resmî şekilde düzenlenmesi gerekir.  Bazen de, geri alım hakkı </a:t>
            </a:r>
            <a:r>
              <a:rPr lang="tr-TR" sz="2200" b="1" dirty="0">
                <a:latin typeface="Arial" panose="020B0604020202020204" pitchFamily="34" charset="0"/>
                <a:ea typeface="Times New Roman" panose="02020603050405020304" pitchFamily="18" charset="0"/>
                <a:cs typeface="Arial" panose="020B0604020202020204" pitchFamily="34" charset="0"/>
              </a:rPr>
              <a:t>tapu müdürlüğünde yapılan satış sözleşmesine ait resmî senette</a:t>
            </a:r>
            <a:r>
              <a:rPr lang="tr-TR" sz="2200" dirty="0">
                <a:latin typeface="Arial" panose="020B0604020202020204" pitchFamily="34" charset="0"/>
                <a:ea typeface="Times New Roman" panose="02020603050405020304" pitchFamily="18" charset="0"/>
                <a:cs typeface="Arial" panose="020B0604020202020204" pitchFamily="34" charset="0"/>
              </a:rPr>
              <a:t> yer alır (</a:t>
            </a:r>
            <a:r>
              <a:rPr lang="tr-TR" sz="2200" dirty="0" err="1">
                <a:latin typeface="Arial" panose="020B0604020202020204" pitchFamily="34" charset="0"/>
                <a:ea typeface="Times New Roman" panose="02020603050405020304" pitchFamily="18" charset="0"/>
                <a:cs typeface="Arial" panose="020B0604020202020204" pitchFamily="34" charset="0"/>
              </a:rPr>
              <a:t>bknz</a:t>
            </a:r>
            <a:r>
              <a:rPr lang="tr-TR" sz="2200" dirty="0">
                <a:latin typeface="Arial" panose="020B0604020202020204" pitchFamily="34" charset="0"/>
                <a:ea typeface="Times New Roman" panose="02020603050405020304" pitchFamily="18" charset="0"/>
                <a:cs typeface="Arial" panose="020B0604020202020204" pitchFamily="34" charset="0"/>
              </a:rPr>
              <a:t>. satış-geri alım </a:t>
            </a:r>
            <a:r>
              <a:rPr lang="tr-TR" sz="2200" dirty="0" smtClean="0">
                <a:latin typeface="Arial" panose="020B0604020202020204" pitchFamily="34" charset="0"/>
                <a:ea typeface="Times New Roman" panose="02020603050405020304" pitchFamily="18" charset="0"/>
                <a:cs typeface="Arial" panose="020B0604020202020204" pitchFamily="34" charset="0"/>
              </a:rPr>
              <a:t>hakkı).</a:t>
            </a:r>
            <a:endParaRPr lang="tr-TR" sz="2200" dirty="0">
              <a:latin typeface="Arial" panose="020B0604020202020204" pitchFamily="34" charset="0"/>
              <a:ea typeface="Times New Roman" panose="02020603050405020304" pitchFamily="18" charset="0"/>
              <a:cs typeface="Arial" panose="020B0604020202020204" pitchFamily="34" charset="0"/>
            </a:endParaRPr>
          </a:p>
          <a:p>
            <a:pPr indent="449580" algn="just">
              <a:lnSpc>
                <a:spcPct val="115000"/>
              </a:lnSpc>
              <a:spcAft>
                <a:spcPts val="1000"/>
              </a:spcAft>
            </a:pPr>
            <a:r>
              <a:rPr lang="tr-TR" sz="2200" dirty="0">
                <a:latin typeface="Arial" panose="020B0604020202020204" pitchFamily="34" charset="0"/>
                <a:ea typeface="Times New Roman" panose="02020603050405020304" pitchFamily="18" charset="0"/>
                <a:cs typeface="Arial" panose="020B0604020202020204" pitchFamily="34" charset="0"/>
              </a:rPr>
              <a:t>Şerhin etkisi şerh tarihinden itibaren </a:t>
            </a:r>
            <a:r>
              <a:rPr lang="tr-TR" sz="2200" b="1" u="sng" dirty="0">
                <a:latin typeface="Arial" panose="020B0604020202020204" pitchFamily="34" charset="0"/>
                <a:ea typeface="Times New Roman" panose="02020603050405020304" pitchFamily="18" charset="0"/>
                <a:cs typeface="Arial" panose="020B0604020202020204" pitchFamily="34" charset="0"/>
              </a:rPr>
              <a:t>en fazla 10 yıldır</a:t>
            </a:r>
            <a:r>
              <a:rPr lang="tr-TR" sz="2200" dirty="0">
                <a:latin typeface="Arial" panose="020B0604020202020204" pitchFamily="34" charset="0"/>
                <a:ea typeface="Times New Roman" panose="02020603050405020304" pitchFamily="18" charset="0"/>
                <a:cs typeface="Arial" panose="020B0604020202020204" pitchFamily="34" charset="0"/>
              </a:rPr>
              <a:t>.</a:t>
            </a:r>
            <a:endParaRPr lang="tr-TR"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23651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22304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12546</TotalTime>
  <Words>480</Words>
  <Application>Microsoft Office PowerPoint</Application>
  <PresentationFormat>Ekran Gösterisi (4:3)</PresentationFormat>
  <Paragraphs>71</Paragraphs>
  <Slides>9</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Times New Roman</vt:lpstr>
      <vt:lpstr>Trebuchet MS</vt:lpstr>
      <vt:lpstr>Wingdings</vt:lpstr>
      <vt:lpstr>ヒラギノ明朝 Pro W3</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847</cp:revision>
  <cp:lastPrinted>2016-10-24T07:53:35Z</cp:lastPrinted>
  <dcterms:created xsi:type="dcterms:W3CDTF">2016-09-18T09:35:24Z</dcterms:created>
  <dcterms:modified xsi:type="dcterms:W3CDTF">2020-03-02T13:20:21Z</dcterms:modified>
</cp:coreProperties>
</file>