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3"/>
  </p:notesMasterIdLst>
  <p:sldIdLst>
    <p:sldId id="604" r:id="rId4"/>
    <p:sldId id="611" r:id="rId5"/>
    <p:sldId id="616" r:id="rId6"/>
    <p:sldId id="612" r:id="rId7"/>
    <p:sldId id="617" r:id="rId8"/>
    <p:sldId id="613" r:id="rId9"/>
    <p:sldId id="618" r:id="rId10"/>
    <p:sldId id="614" r:id="rId11"/>
    <p:sldId id="615" r:id="rId1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64" autoAdjust="0"/>
    <p:restoredTop sz="91471" autoAdjust="0"/>
  </p:normalViewPr>
  <p:slideViewPr>
    <p:cSldViewPr snapToGrid="0">
      <p:cViewPr varScale="1">
        <p:scale>
          <a:sx n="84" d="100"/>
          <a:sy n="84" d="100"/>
        </p:scale>
        <p:origin x="1056" y="90"/>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3/2/2020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3/2/2020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3/2/2020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3/2/2020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3/2/2020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3/2/2020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3/2/2020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3/2/2020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3/2/2020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3/2/2020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3/2/2020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3/2/2020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3/2/2020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3/2/2020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3/2/2020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3/2/2020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3/2/2020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3/2/2020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3/2/2020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3/2/2020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sz="2400"/>
            </a:lvl1p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2286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6858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11430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6002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20574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pPr>
              <a:defRPr/>
            </a:pPr>
            <a:endParaRPr lang="tr-TR"/>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pPr>
              <a:defRPr/>
            </a:pPr>
            <a:fld id="{67F7C0EF-15DE-425E-A602-6416008CF6C9}" type="slidenum">
              <a:rPr lang="tr-TR" altLang="tr-TR"/>
              <a:pPr>
                <a:defRPr/>
              </a:pPr>
              <a:t>‹#›</a:t>
            </a:fld>
            <a:endParaRPr lang="tr-TR" altLang="tr-TR"/>
          </a:p>
        </p:txBody>
      </p:sp>
    </p:spTree>
    <p:extLst>
      <p:ext uri="{BB962C8B-B14F-4D97-AF65-F5344CB8AC3E}">
        <p14:creationId xmlns:p14="http://schemas.microsoft.com/office/powerpoint/2010/main" val="4045714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3/2/2020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3/2/2020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3/2/2020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3/2/2020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3/2/2020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3/2/2020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5" Type="http://schemas.openxmlformats.org/officeDocument/2006/relationships/image" Target="../media/image2.jpe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3/2/2020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3/2/2020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0" y="1453499"/>
            <a:ext cx="9144000" cy="3625608"/>
          </a:xfrm>
          <a:prstGeom prst="rect">
            <a:avLst/>
          </a:prstGeom>
        </p:spPr>
        <p:txBody>
          <a:bodyPr wrap="square">
            <a:spAutoFit/>
          </a:bodyPr>
          <a:lstStyle/>
          <a:p>
            <a:pPr marL="0" lvl="1" algn="ctr">
              <a:spcBef>
                <a:spcPct val="20000"/>
              </a:spcBef>
              <a:buClr>
                <a:schemeClr val="accent1"/>
              </a:buClr>
            </a:pPr>
            <a:r>
              <a:rPr lang="tr-TR" sz="2800" b="1" dirty="0">
                <a:latin typeface="Arial" panose="020B0604020202020204" pitchFamily="34" charset="0"/>
                <a:cs typeface="Arial" panose="020B0604020202020204" pitchFamily="34" charset="0"/>
              </a:rPr>
              <a:t>	</a:t>
            </a:r>
          </a:p>
          <a:p>
            <a:pPr marL="0" lvl="1" algn="ctr">
              <a:spcBef>
                <a:spcPct val="20000"/>
              </a:spcBef>
              <a:buClr>
                <a:schemeClr val="accent1"/>
              </a:buClr>
            </a:pPr>
            <a:r>
              <a:rPr lang="tr-TR" sz="2800" b="1" dirty="0" smtClean="0">
                <a:latin typeface="Arial" panose="020B0604020202020204" pitchFamily="34" charset="0"/>
                <a:cs typeface="Arial" panose="020B0604020202020204" pitchFamily="34" charset="0"/>
              </a:rPr>
              <a:t>12. HAFTA</a:t>
            </a:r>
          </a:p>
          <a:p>
            <a:pPr marL="0" lvl="1" algn="ctr">
              <a:spcBef>
                <a:spcPct val="20000"/>
              </a:spcBef>
              <a:buClr>
                <a:schemeClr val="accent1"/>
              </a:buClr>
            </a:pPr>
            <a:endParaRPr lang="tr-TR" sz="2800" b="1" dirty="0" smtClean="0">
              <a:latin typeface="Arial" panose="020B0604020202020204" pitchFamily="34" charset="0"/>
              <a:cs typeface="Arial" panose="020B0604020202020204" pitchFamily="34" charset="0"/>
            </a:endParaRPr>
          </a:p>
          <a:p>
            <a:pPr marL="0" lvl="1" algn="ctr">
              <a:spcBef>
                <a:spcPct val="20000"/>
              </a:spcBef>
              <a:buClr>
                <a:schemeClr val="accent1"/>
              </a:buClr>
            </a:pPr>
            <a:r>
              <a:rPr lang="tr-TR" sz="2800" b="1" dirty="0" smtClean="0">
                <a:latin typeface="Arial" panose="020B0604020202020204" pitchFamily="34" charset="0"/>
                <a:cs typeface="Arial" panose="020B0604020202020204" pitchFamily="34" charset="0"/>
              </a:rPr>
              <a:t>Aile konutu şerhi</a:t>
            </a:r>
          </a:p>
          <a:p>
            <a:pPr marL="0" lvl="1" algn="ctr">
              <a:spcBef>
                <a:spcPct val="20000"/>
              </a:spcBef>
              <a:buClr>
                <a:schemeClr val="accent1"/>
              </a:buClr>
            </a:pPr>
            <a:r>
              <a:rPr lang="tr-TR" sz="2800" b="1" dirty="0" smtClean="0">
                <a:latin typeface="Arial" panose="020B0604020202020204" pitchFamily="34" charset="0"/>
                <a:cs typeface="Arial" panose="020B0604020202020204" pitchFamily="34" charset="0"/>
              </a:rPr>
              <a:t>Kira sözleşmesi şerhi</a:t>
            </a:r>
          </a:p>
          <a:p>
            <a:pPr marL="0" lvl="1" algn="ctr">
              <a:spcBef>
                <a:spcPct val="20000"/>
              </a:spcBef>
              <a:buClr>
                <a:schemeClr val="accent1"/>
              </a:buClr>
            </a:pPr>
            <a:r>
              <a:rPr lang="tr-TR" sz="2800" b="1" dirty="0" smtClean="0">
                <a:latin typeface="Arial" panose="020B0604020202020204" pitchFamily="34" charset="0"/>
                <a:cs typeface="Arial" panose="020B0604020202020204" pitchFamily="34" charset="0"/>
              </a:rPr>
              <a:t>Sözleşmeden doğan önalım hakkı şerhi</a:t>
            </a:r>
          </a:p>
          <a:p>
            <a:pPr marL="0" lvl="1" algn="ctr">
              <a:spcBef>
                <a:spcPct val="20000"/>
              </a:spcBef>
              <a:buClr>
                <a:schemeClr val="accent1"/>
              </a:buClr>
            </a:pPr>
            <a:r>
              <a:rPr lang="tr-TR" sz="2800" b="1" dirty="0" smtClean="0">
                <a:latin typeface="Arial" panose="020B0604020202020204" pitchFamily="34" charset="0"/>
                <a:cs typeface="Arial" panose="020B0604020202020204" pitchFamily="34" charset="0"/>
              </a:rPr>
              <a:t>Geri alım hakkı sözleşmesi şerhi</a:t>
            </a:r>
          </a:p>
        </p:txBody>
      </p:sp>
    </p:spTree>
    <p:extLst>
      <p:ext uri="{BB962C8B-B14F-4D97-AF65-F5344CB8AC3E}">
        <p14:creationId xmlns:p14="http://schemas.microsoft.com/office/powerpoint/2010/main" val="470476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82880" y="1265736"/>
            <a:ext cx="8648039" cy="2031325"/>
          </a:xfrm>
          <a:prstGeom prst="rect">
            <a:avLst/>
          </a:prstGeom>
        </p:spPr>
        <p:txBody>
          <a:bodyPr wrap="square">
            <a:spAutoFit/>
          </a:bodyPr>
          <a:lstStyle/>
          <a:p>
            <a:pPr algn="just"/>
            <a:endParaRPr lang="tr-TR" b="1" spc="-50" dirty="0" smtClean="0">
              <a:latin typeface="Arial" panose="020B0604020202020204" pitchFamily="34" charset="0"/>
              <a:ea typeface="Trebuchet MS" panose="020B0603020202020204" pitchFamily="34" charset="0"/>
              <a:cs typeface="Arial" panose="020B0604020202020204" pitchFamily="34" charset="0"/>
            </a:endParaRPr>
          </a:p>
          <a:p>
            <a:pPr algn="just"/>
            <a:endParaRPr lang="tr-TR" b="1" spc="-50" dirty="0">
              <a:latin typeface="Arial" panose="020B0604020202020204" pitchFamily="34" charset="0"/>
              <a:ea typeface="Trebuchet MS" panose="020B0603020202020204" pitchFamily="34" charset="0"/>
              <a:cs typeface="Arial" panose="020B0604020202020204" pitchFamily="34" charset="0"/>
            </a:endParaRPr>
          </a:p>
          <a:p>
            <a:pPr algn="just"/>
            <a:endParaRPr lang="tr-TR" b="1" spc="-50" dirty="0" smtClean="0">
              <a:latin typeface="Arial" panose="020B0604020202020204" pitchFamily="34" charset="0"/>
              <a:ea typeface="Trebuchet MS" panose="020B0603020202020204" pitchFamily="34" charset="0"/>
              <a:cs typeface="Arial" panose="020B0604020202020204" pitchFamily="34" charset="0"/>
            </a:endParaRPr>
          </a:p>
          <a:p>
            <a:pPr algn="just"/>
            <a:endParaRPr lang="tr-TR" b="1" spc="-50" dirty="0">
              <a:latin typeface="Arial" panose="020B0604020202020204" pitchFamily="34" charset="0"/>
              <a:ea typeface="Trebuchet MS" panose="020B0603020202020204" pitchFamily="34" charset="0"/>
              <a:cs typeface="Arial" panose="020B0604020202020204" pitchFamily="34" charset="0"/>
            </a:endParaRPr>
          </a:p>
          <a:p>
            <a:pPr algn="just"/>
            <a:endParaRPr lang="tr-TR" b="1" spc="-50" dirty="0" smtClean="0">
              <a:latin typeface="Arial" panose="020B0604020202020204" pitchFamily="34" charset="0"/>
              <a:ea typeface="Trebuchet MS" panose="020B0603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Aile konutu şerhi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3" name="Dikdörtgen 2"/>
          <p:cNvSpPr/>
          <p:nvPr/>
        </p:nvSpPr>
        <p:spPr>
          <a:xfrm>
            <a:off x="313081" y="2265542"/>
            <a:ext cx="8633970" cy="2640723"/>
          </a:xfrm>
          <a:prstGeom prst="rect">
            <a:avLst/>
          </a:prstGeom>
        </p:spPr>
        <p:txBody>
          <a:bodyPr wrap="square">
            <a:spAutoFit/>
          </a:bodyPr>
          <a:lstStyle/>
          <a:p>
            <a:pPr indent="449580" algn="just">
              <a:lnSpc>
                <a:spcPct val="115000"/>
              </a:lnSpc>
              <a:spcAft>
                <a:spcPts val="1000"/>
              </a:spcAft>
            </a:pPr>
            <a:r>
              <a:rPr lang="tr-TR"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Tapu Sicili Tüzüğü’nün 17 </a:t>
            </a:r>
            <a:r>
              <a:rPr lang="tr-TR" sz="2400" dirty="0" err="1">
                <a:solidFill>
                  <a:srgbClr val="000000"/>
                </a:solidFill>
                <a:latin typeface="Arial" panose="020B0604020202020204" pitchFamily="34" charset="0"/>
                <a:ea typeface="Times New Roman" panose="02020603050405020304" pitchFamily="18" charset="0"/>
                <a:cs typeface="Arial" panose="020B0604020202020204" pitchFamily="34" charset="0"/>
              </a:rPr>
              <a:t>nci</a:t>
            </a:r>
            <a:r>
              <a:rPr lang="tr-TR"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 maddesinin ikinci fıkrasına göre, a</a:t>
            </a:r>
            <a:r>
              <a:rPr lang="tr-TR" sz="2400" dirty="0">
                <a:latin typeface="Arial" panose="020B0604020202020204" pitchFamily="34" charset="0"/>
                <a:ea typeface="ヒラギノ明朝 Pro W3"/>
                <a:cs typeface="Arial" panose="020B0604020202020204" pitchFamily="34" charset="0"/>
              </a:rPr>
              <a:t>ile konutu olarak özgülenen taşınmazın maliki olmayan eş, tapu kütüğüne konutun aile konutu olduğuna dair </a:t>
            </a:r>
            <a:r>
              <a:rPr lang="tr-TR" sz="2400" b="1" dirty="0">
                <a:latin typeface="Arial" panose="020B0604020202020204" pitchFamily="34" charset="0"/>
                <a:ea typeface="ヒラギノ明朝 Pro W3"/>
                <a:cs typeface="Arial" panose="020B0604020202020204" pitchFamily="34" charset="0"/>
              </a:rPr>
              <a:t>şerhin verilmesini</a:t>
            </a:r>
            <a:r>
              <a:rPr lang="tr-TR" sz="2400" dirty="0">
                <a:latin typeface="Arial" panose="020B0604020202020204" pitchFamily="34" charset="0"/>
                <a:ea typeface="ヒラギノ明朝 Pro W3"/>
                <a:cs typeface="Arial" panose="020B0604020202020204" pitchFamily="34" charset="0"/>
              </a:rPr>
              <a:t> isteyebilir. </a:t>
            </a:r>
            <a:r>
              <a:rPr lang="tr-TR" sz="2400" b="1" dirty="0">
                <a:latin typeface="Arial" panose="020B0604020202020204" pitchFamily="34" charset="0"/>
                <a:ea typeface="ヒラギノ明朝 Pro W3"/>
                <a:cs typeface="Arial" panose="020B0604020202020204" pitchFamily="34" charset="0"/>
              </a:rPr>
              <a:t>Malik olan eşin tek başına talebi yeterli olduğu gibi, eşler birlikte de aile konutu şerhi konulmasını talep edebilirler</a:t>
            </a:r>
            <a:r>
              <a:rPr lang="tr-TR" sz="2400" dirty="0">
                <a:latin typeface="Arial" panose="020B0604020202020204" pitchFamily="34" charset="0"/>
                <a:ea typeface="ヒラギノ明朝 Pro W3"/>
                <a:cs typeface="Arial" panose="020B0604020202020204" pitchFamily="34" charset="0"/>
              </a:rPr>
              <a:t>. </a:t>
            </a:r>
            <a:endParaRPr lang="tr-TR" sz="24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1903905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182880" y="1265736"/>
            <a:ext cx="8648039" cy="2031325"/>
          </a:xfrm>
          <a:prstGeom prst="rect">
            <a:avLst/>
          </a:prstGeom>
        </p:spPr>
        <p:txBody>
          <a:bodyPr wrap="square">
            <a:spAutoFit/>
          </a:bodyPr>
          <a:lstStyle/>
          <a:p>
            <a:pPr algn="just"/>
            <a:endParaRPr lang="tr-TR" b="1" spc="-50" dirty="0" smtClean="0">
              <a:latin typeface="Arial" panose="020B0604020202020204" pitchFamily="34" charset="0"/>
              <a:ea typeface="Trebuchet MS" panose="020B0603020202020204" pitchFamily="34" charset="0"/>
              <a:cs typeface="Arial" panose="020B0604020202020204" pitchFamily="34" charset="0"/>
            </a:endParaRPr>
          </a:p>
          <a:p>
            <a:pPr algn="just"/>
            <a:endParaRPr lang="tr-TR" b="1" spc="-50" dirty="0">
              <a:latin typeface="Arial" panose="020B0604020202020204" pitchFamily="34" charset="0"/>
              <a:ea typeface="Trebuchet MS" panose="020B0603020202020204" pitchFamily="34" charset="0"/>
              <a:cs typeface="Arial" panose="020B0604020202020204" pitchFamily="34" charset="0"/>
            </a:endParaRPr>
          </a:p>
          <a:p>
            <a:pPr algn="just"/>
            <a:endParaRPr lang="tr-TR" b="1" spc="-50" dirty="0" smtClean="0">
              <a:latin typeface="Arial" panose="020B0604020202020204" pitchFamily="34" charset="0"/>
              <a:ea typeface="Trebuchet MS" panose="020B0603020202020204" pitchFamily="34" charset="0"/>
              <a:cs typeface="Arial" panose="020B0604020202020204" pitchFamily="34" charset="0"/>
            </a:endParaRPr>
          </a:p>
          <a:p>
            <a:pPr algn="just"/>
            <a:endParaRPr lang="tr-TR" b="1" spc="-50" dirty="0">
              <a:latin typeface="Arial" panose="020B0604020202020204" pitchFamily="34" charset="0"/>
              <a:ea typeface="Trebuchet MS" panose="020B0603020202020204" pitchFamily="34" charset="0"/>
              <a:cs typeface="Arial" panose="020B0604020202020204" pitchFamily="34" charset="0"/>
            </a:endParaRPr>
          </a:p>
          <a:p>
            <a:pPr algn="just"/>
            <a:endParaRPr lang="tr-TR" b="1" spc="-50" dirty="0" smtClean="0">
              <a:latin typeface="Arial" panose="020B0604020202020204" pitchFamily="34" charset="0"/>
              <a:ea typeface="Trebuchet MS" panose="020B0603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Aile konutu şerhi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3" name="Dikdörtgen 2"/>
          <p:cNvSpPr/>
          <p:nvPr/>
        </p:nvSpPr>
        <p:spPr>
          <a:xfrm>
            <a:off x="313081" y="2437871"/>
            <a:ext cx="8633970" cy="2215991"/>
          </a:xfrm>
          <a:prstGeom prst="rect">
            <a:avLst/>
          </a:prstGeom>
        </p:spPr>
        <p:txBody>
          <a:bodyPr wrap="square">
            <a:spAutoFit/>
          </a:bodyPr>
          <a:lstStyle/>
          <a:p>
            <a:pPr indent="449580" algn="just">
              <a:lnSpc>
                <a:spcPct val="115000"/>
              </a:lnSpc>
              <a:spcAft>
                <a:spcPts val="1000"/>
              </a:spcAft>
            </a:pPr>
            <a:r>
              <a:rPr lang="tr-TR" sz="2400" dirty="0" smtClean="0">
                <a:latin typeface="Arial" panose="020B0604020202020204" pitchFamily="34" charset="0"/>
                <a:ea typeface="ヒラギノ明朝 Pro W3"/>
                <a:cs typeface="Arial" panose="020B0604020202020204" pitchFamily="34" charset="0"/>
              </a:rPr>
              <a:t>Tüzüğün </a:t>
            </a:r>
            <a:r>
              <a:rPr lang="tr-TR" sz="2400" dirty="0">
                <a:latin typeface="Arial" panose="020B0604020202020204" pitchFamily="34" charset="0"/>
                <a:ea typeface="ヒラギノ明朝 Pro W3"/>
                <a:cs typeface="Arial" panose="020B0604020202020204" pitchFamily="34" charset="0"/>
              </a:rPr>
              <a:t>49 uncu maddesinin birinci fıkrasının (c) bendine göre, aile konutu şerhi için merkezi nüfus idaresi sisteminden veya nüfus müdürlüğünden alınan </a:t>
            </a:r>
            <a:r>
              <a:rPr lang="tr-TR" sz="2400" b="1" u="sng" dirty="0">
                <a:latin typeface="Arial" panose="020B0604020202020204" pitchFamily="34" charset="0"/>
                <a:ea typeface="ヒラギノ明朝 Pro W3"/>
                <a:cs typeface="Arial" panose="020B0604020202020204" pitchFamily="34" charset="0"/>
              </a:rPr>
              <a:t>yerleşim yeri belgesi</a:t>
            </a:r>
            <a:r>
              <a:rPr lang="tr-TR" sz="2400" dirty="0">
                <a:latin typeface="Arial" panose="020B0604020202020204" pitchFamily="34" charset="0"/>
                <a:ea typeface="ヒラギノ明朝 Pro W3"/>
                <a:cs typeface="Arial" panose="020B0604020202020204" pitchFamily="34" charset="0"/>
              </a:rPr>
              <a:t> ile </a:t>
            </a:r>
            <a:r>
              <a:rPr lang="tr-TR" sz="2400" b="1" u="sng" dirty="0">
                <a:latin typeface="Arial" panose="020B0604020202020204" pitchFamily="34" charset="0"/>
                <a:ea typeface="ヒラギノ明朝 Pro W3"/>
                <a:cs typeface="Arial" panose="020B0604020202020204" pitchFamily="34" charset="0"/>
              </a:rPr>
              <a:t>medeni hâli gösterir nüfus kayıt örneğinin </a:t>
            </a:r>
            <a:r>
              <a:rPr lang="tr-TR" sz="2400" dirty="0">
                <a:latin typeface="Arial" panose="020B0604020202020204" pitchFamily="34" charset="0"/>
                <a:ea typeface="ヒラギノ明朝 Pro W3"/>
                <a:cs typeface="Arial" panose="020B0604020202020204" pitchFamily="34" charset="0"/>
              </a:rPr>
              <a:t>tapu müdürlüğüne ibraz edilmesi gerekmektedir.</a:t>
            </a:r>
            <a:endParaRPr lang="tr-TR" sz="24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2623348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182880" y="1265736"/>
            <a:ext cx="8648039" cy="2031325"/>
          </a:xfrm>
          <a:prstGeom prst="rect">
            <a:avLst/>
          </a:prstGeom>
        </p:spPr>
        <p:txBody>
          <a:bodyPr wrap="square">
            <a:spAutoFit/>
          </a:bodyPr>
          <a:lstStyle/>
          <a:p>
            <a:pPr algn="just"/>
            <a:endParaRPr lang="tr-TR" b="1" spc="-50" dirty="0" smtClean="0">
              <a:latin typeface="Arial" panose="020B0604020202020204" pitchFamily="34" charset="0"/>
              <a:ea typeface="Trebuchet MS" panose="020B0603020202020204" pitchFamily="34" charset="0"/>
              <a:cs typeface="Arial" panose="020B0604020202020204" pitchFamily="34" charset="0"/>
            </a:endParaRPr>
          </a:p>
          <a:p>
            <a:pPr algn="just"/>
            <a:endParaRPr lang="tr-TR" b="1" spc="-50" dirty="0">
              <a:latin typeface="Arial" panose="020B0604020202020204" pitchFamily="34" charset="0"/>
              <a:ea typeface="Trebuchet MS" panose="020B0603020202020204" pitchFamily="34" charset="0"/>
              <a:cs typeface="Arial" panose="020B0604020202020204" pitchFamily="34" charset="0"/>
            </a:endParaRPr>
          </a:p>
          <a:p>
            <a:pPr algn="just"/>
            <a:endParaRPr lang="tr-TR" b="1" spc="-50" dirty="0" smtClean="0">
              <a:latin typeface="Arial" panose="020B0604020202020204" pitchFamily="34" charset="0"/>
              <a:ea typeface="Trebuchet MS" panose="020B0603020202020204" pitchFamily="34" charset="0"/>
              <a:cs typeface="Arial" panose="020B0604020202020204" pitchFamily="34" charset="0"/>
            </a:endParaRPr>
          </a:p>
          <a:p>
            <a:pPr algn="just"/>
            <a:endParaRPr lang="tr-TR" b="1" spc="-50" dirty="0">
              <a:latin typeface="Arial" panose="020B0604020202020204" pitchFamily="34" charset="0"/>
              <a:ea typeface="Trebuchet MS" panose="020B0603020202020204" pitchFamily="34" charset="0"/>
              <a:cs typeface="Arial" panose="020B0604020202020204" pitchFamily="34" charset="0"/>
            </a:endParaRPr>
          </a:p>
          <a:p>
            <a:pPr algn="just"/>
            <a:endParaRPr lang="tr-TR" b="1" spc="-50" dirty="0" smtClean="0">
              <a:latin typeface="Arial" panose="020B0604020202020204" pitchFamily="34" charset="0"/>
              <a:ea typeface="Trebuchet MS" panose="020B0603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Kira sözleşmesi şerhi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2" name="Dikdörtgen 1"/>
          <p:cNvSpPr/>
          <p:nvPr/>
        </p:nvSpPr>
        <p:spPr>
          <a:xfrm>
            <a:off x="182880" y="2263537"/>
            <a:ext cx="8648038" cy="2344231"/>
          </a:xfrm>
          <a:prstGeom prst="rect">
            <a:avLst/>
          </a:prstGeom>
        </p:spPr>
        <p:txBody>
          <a:bodyPr wrap="square">
            <a:spAutoFit/>
          </a:bodyPr>
          <a:lstStyle/>
          <a:p>
            <a:pPr indent="449580" algn="just">
              <a:lnSpc>
                <a:spcPct val="115000"/>
              </a:lnSpc>
              <a:spcAft>
                <a:spcPts val="1000"/>
              </a:spcAft>
            </a:pPr>
            <a:r>
              <a:rPr lang="tr-TR" sz="2000" dirty="0">
                <a:latin typeface="Arial" panose="020B0604020202020204" pitchFamily="34" charset="0"/>
                <a:ea typeface="Times New Roman" panose="02020603050405020304" pitchFamily="18" charset="0"/>
                <a:cs typeface="Arial" panose="020B0604020202020204" pitchFamily="34" charset="0"/>
              </a:rPr>
              <a:t>Kira sözleşmesi, kiraya verenin bir şeyin kullanılmasını veya kullanmayla birlikte ondan yararlanılmasını kiracıya bırakmayı, kiracının da buna karşılık kararlaştırılan kira bedelini ödemeyi üstlendiği sözleşmedir.</a:t>
            </a:r>
          </a:p>
          <a:p>
            <a:pPr indent="449580" algn="just">
              <a:lnSpc>
                <a:spcPct val="115000"/>
              </a:lnSpc>
              <a:spcAft>
                <a:spcPts val="1000"/>
              </a:spcAft>
            </a:pPr>
            <a:r>
              <a:rPr lang="tr-TR" sz="2000" dirty="0">
                <a:latin typeface="Arial" panose="020B0604020202020204" pitchFamily="34" charset="0"/>
                <a:ea typeface="Times New Roman" panose="02020603050405020304" pitchFamily="18" charset="0"/>
                <a:cs typeface="Arial" panose="020B0604020202020204" pitchFamily="34" charset="0"/>
              </a:rPr>
              <a:t>Kira sözleşmesi herhangi bir şekle tabi olmamasına rağmen, tapu siciline şerh verilmesi için Tapu Sicili Tüzüğü’nün 47 </a:t>
            </a:r>
            <a:r>
              <a:rPr lang="tr-TR" sz="2000" dirty="0" err="1">
                <a:latin typeface="Arial" panose="020B0604020202020204" pitchFamily="34" charset="0"/>
                <a:ea typeface="Times New Roman" panose="02020603050405020304" pitchFamily="18" charset="0"/>
                <a:cs typeface="Arial" panose="020B0604020202020204" pitchFamily="34" charset="0"/>
              </a:rPr>
              <a:t>nci</a:t>
            </a:r>
            <a:r>
              <a:rPr lang="tr-TR" sz="2000" dirty="0">
                <a:latin typeface="Arial" panose="020B0604020202020204" pitchFamily="34" charset="0"/>
                <a:ea typeface="Times New Roman" panose="02020603050405020304" pitchFamily="18" charset="0"/>
                <a:cs typeface="Arial" panose="020B0604020202020204" pitchFamily="34" charset="0"/>
              </a:rPr>
              <a:t> maddesi uyarınca </a:t>
            </a:r>
            <a:r>
              <a:rPr lang="tr-TR" sz="2000" b="1" dirty="0">
                <a:latin typeface="Arial" panose="020B0604020202020204" pitchFamily="34" charset="0"/>
                <a:ea typeface="Times New Roman" panose="02020603050405020304" pitchFamily="18" charset="0"/>
                <a:cs typeface="Arial" panose="020B0604020202020204" pitchFamily="34" charset="0"/>
              </a:rPr>
              <a:t>yazılı</a:t>
            </a:r>
            <a:r>
              <a:rPr lang="tr-TR" sz="2000" dirty="0">
                <a:latin typeface="Arial" panose="020B0604020202020204" pitchFamily="34" charset="0"/>
                <a:ea typeface="Times New Roman" panose="02020603050405020304" pitchFamily="18" charset="0"/>
                <a:cs typeface="Arial" panose="020B0604020202020204" pitchFamily="34" charset="0"/>
              </a:rPr>
              <a:t> olarak düzenlenmesi gerekir</a:t>
            </a:r>
            <a:r>
              <a:rPr lang="tr-TR" sz="2000" dirty="0" smtClean="0">
                <a:latin typeface="Arial" panose="020B0604020202020204" pitchFamily="34" charset="0"/>
                <a:ea typeface="Times New Roman" panose="02020603050405020304" pitchFamily="18" charset="0"/>
                <a:cs typeface="Arial" panose="020B0604020202020204" pitchFamily="34" charset="0"/>
              </a:rPr>
              <a:t>.</a:t>
            </a:r>
            <a:endParaRPr lang="tr-TR" sz="20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8260646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182880" y="1265736"/>
            <a:ext cx="8648039" cy="2031325"/>
          </a:xfrm>
          <a:prstGeom prst="rect">
            <a:avLst/>
          </a:prstGeom>
        </p:spPr>
        <p:txBody>
          <a:bodyPr wrap="square">
            <a:spAutoFit/>
          </a:bodyPr>
          <a:lstStyle/>
          <a:p>
            <a:pPr algn="just"/>
            <a:endParaRPr lang="tr-TR" b="1" spc="-50" dirty="0" smtClean="0">
              <a:latin typeface="Arial" panose="020B0604020202020204" pitchFamily="34" charset="0"/>
              <a:ea typeface="Trebuchet MS" panose="020B0603020202020204" pitchFamily="34" charset="0"/>
              <a:cs typeface="Arial" panose="020B0604020202020204" pitchFamily="34" charset="0"/>
            </a:endParaRPr>
          </a:p>
          <a:p>
            <a:pPr algn="just"/>
            <a:endParaRPr lang="tr-TR" b="1" spc="-50" dirty="0">
              <a:latin typeface="Arial" panose="020B0604020202020204" pitchFamily="34" charset="0"/>
              <a:ea typeface="Trebuchet MS" panose="020B0603020202020204" pitchFamily="34" charset="0"/>
              <a:cs typeface="Arial" panose="020B0604020202020204" pitchFamily="34" charset="0"/>
            </a:endParaRPr>
          </a:p>
          <a:p>
            <a:pPr algn="just"/>
            <a:endParaRPr lang="tr-TR" b="1" spc="-50" dirty="0" smtClean="0">
              <a:latin typeface="Arial" panose="020B0604020202020204" pitchFamily="34" charset="0"/>
              <a:ea typeface="Trebuchet MS" panose="020B0603020202020204" pitchFamily="34" charset="0"/>
              <a:cs typeface="Arial" panose="020B0604020202020204" pitchFamily="34" charset="0"/>
            </a:endParaRPr>
          </a:p>
          <a:p>
            <a:pPr algn="just"/>
            <a:endParaRPr lang="tr-TR" b="1" spc="-50" dirty="0">
              <a:latin typeface="Arial" panose="020B0604020202020204" pitchFamily="34" charset="0"/>
              <a:ea typeface="Trebuchet MS" panose="020B0603020202020204" pitchFamily="34" charset="0"/>
              <a:cs typeface="Arial" panose="020B0604020202020204" pitchFamily="34" charset="0"/>
            </a:endParaRPr>
          </a:p>
          <a:p>
            <a:pPr algn="just"/>
            <a:endParaRPr lang="tr-TR" b="1" spc="-50" dirty="0" smtClean="0">
              <a:latin typeface="Arial" panose="020B0604020202020204" pitchFamily="34" charset="0"/>
              <a:ea typeface="Trebuchet MS" panose="020B0603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Kira sözleşmesi şerhi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2" name="Dikdörtgen 1"/>
          <p:cNvSpPr/>
          <p:nvPr/>
        </p:nvSpPr>
        <p:spPr>
          <a:xfrm>
            <a:off x="313081" y="2629879"/>
            <a:ext cx="8648038" cy="1831976"/>
          </a:xfrm>
          <a:prstGeom prst="rect">
            <a:avLst/>
          </a:prstGeom>
        </p:spPr>
        <p:txBody>
          <a:bodyPr wrap="square">
            <a:spAutoFit/>
          </a:bodyPr>
          <a:lstStyle/>
          <a:p>
            <a:pPr indent="449580" algn="just">
              <a:lnSpc>
                <a:spcPct val="115000"/>
              </a:lnSpc>
              <a:spcAft>
                <a:spcPts val="1000"/>
              </a:spcAft>
            </a:pPr>
            <a:r>
              <a:rPr lang="tr-TR" sz="2000" dirty="0" smtClean="0">
                <a:latin typeface="Arial" panose="020B0604020202020204" pitchFamily="34" charset="0"/>
                <a:ea typeface="Times New Roman" panose="02020603050405020304" pitchFamily="18" charset="0"/>
                <a:cs typeface="Arial" panose="020B0604020202020204" pitchFamily="34" charset="0"/>
              </a:rPr>
              <a:t>Kira </a:t>
            </a:r>
            <a:r>
              <a:rPr lang="tr-TR" sz="2000" dirty="0">
                <a:latin typeface="Arial" panose="020B0604020202020204" pitchFamily="34" charset="0"/>
                <a:ea typeface="Times New Roman" panose="02020603050405020304" pitchFamily="18" charset="0"/>
                <a:cs typeface="Arial" panose="020B0604020202020204" pitchFamily="34" charset="0"/>
              </a:rPr>
              <a:t>sözleşmesi </a:t>
            </a:r>
            <a:r>
              <a:rPr lang="tr-TR" sz="2000" b="1" u="sng" dirty="0">
                <a:latin typeface="Arial" panose="020B0604020202020204" pitchFamily="34" charset="0"/>
                <a:ea typeface="Times New Roman" panose="02020603050405020304" pitchFamily="18" charset="0"/>
                <a:cs typeface="Arial" panose="020B0604020202020204" pitchFamily="34" charset="0"/>
              </a:rPr>
              <a:t>malikin tek taraflı talebiyle</a:t>
            </a:r>
            <a:r>
              <a:rPr lang="tr-TR" sz="2000" dirty="0">
                <a:latin typeface="Arial" panose="020B0604020202020204" pitchFamily="34" charset="0"/>
                <a:ea typeface="Times New Roman" panose="02020603050405020304" pitchFamily="18" charset="0"/>
                <a:cs typeface="Arial" panose="020B0604020202020204" pitchFamily="34" charset="0"/>
              </a:rPr>
              <a:t> şerh edilebileceği gibi, sözleşme noterde düzenlenmiş ve </a:t>
            </a:r>
            <a:r>
              <a:rPr lang="tr-TR" sz="2000" b="1" u="sng" dirty="0">
                <a:latin typeface="Arial" panose="020B0604020202020204" pitchFamily="34" charset="0"/>
                <a:ea typeface="Times New Roman" panose="02020603050405020304" pitchFamily="18" charset="0"/>
                <a:cs typeface="Arial" panose="020B0604020202020204" pitchFamily="34" charset="0"/>
              </a:rPr>
              <a:t>kiracıya da şerh için yetki verilmiş</a:t>
            </a:r>
            <a:r>
              <a:rPr lang="tr-TR" sz="2000" dirty="0">
                <a:latin typeface="Arial" panose="020B0604020202020204" pitchFamily="34" charset="0"/>
                <a:ea typeface="Times New Roman" panose="02020603050405020304" pitchFamily="18" charset="0"/>
                <a:cs typeface="Arial" panose="020B0604020202020204" pitchFamily="34" charset="0"/>
              </a:rPr>
              <a:t> ise, kiracının talebiyle de şerh edilir. Şerh talebi üzerine, tapu müdürlüğünce “tescil istem belgesi” düzenlenir, yapılan işlem “yevmiye defterine” kayıt edilir ve tapu kütüğüne “şerh” ile işlem sonuçlandırılır.</a:t>
            </a:r>
            <a:endParaRPr lang="tr-TR" sz="20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2753567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182880" y="1265736"/>
            <a:ext cx="8648039" cy="2031325"/>
          </a:xfrm>
          <a:prstGeom prst="rect">
            <a:avLst/>
          </a:prstGeom>
        </p:spPr>
        <p:txBody>
          <a:bodyPr wrap="square">
            <a:spAutoFit/>
          </a:bodyPr>
          <a:lstStyle/>
          <a:p>
            <a:pPr algn="just"/>
            <a:endParaRPr lang="tr-TR" b="1" spc="-50" dirty="0" smtClean="0">
              <a:latin typeface="Arial" panose="020B0604020202020204" pitchFamily="34" charset="0"/>
              <a:ea typeface="Trebuchet MS" panose="020B0603020202020204" pitchFamily="34" charset="0"/>
              <a:cs typeface="Arial" panose="020B0604020202020204" pitchFamily="34" charset="0"/>
            </a:endParaRPr>
          </a:p>
          <a:p>
            <a:pPr algn="just"/>
            <a:endParaRPr lang="tr-TR" b="1" spc="-50" dirty="0">
              <a:latin typeface="Arial" panose="020B0604020202020204" pitchFamily="34" charset="0"/>
              <a:ea typeface="Trebuchet MS" panose="020B0603020202020204" pitchFamily="34" charset="0"/>
              <a:cs typeface="Arial" panose="020B0604020202020204" pitchFamily="34" charset="0"/>
            </a:endParaRPr>
          </a:p>
          <a:p>
            <a:pPr algn="just"/>
            <a:endParaRPr lang="tr-TR" b="1" spc="-50" dirty="0" smtClean="0">
              <a:latin typeface="Arial" panose="020B0604020202020204" pitchFamily="34" charset="0"/>
              <a:ea typeface="Trebuchet MS" panose="020B0603020202020204" pitchFamily="34" charset="0"/>
              <a:cs typeface="Arial" panose="020B0604020202020204" pitchFamily="34" charset="0"/>
            </a:endParaRPr>
          </a:p>
          <a:p>
            <a:pPr algn="just"/>
            <a:endParaRPr lang="tr-TR" b="1" spc="-50" dirty="0">
              <a:latin typeface="Arial" panose="020B0604020202020204" pitchFamily="34" charset="0"/>
              <a:ea typeface="Trebuchet MS" panose="020B0603020202020204" pitchFamily="34" charset="0"/>
              <a:cs typeface="Arial" panose="020B0604020202020204" pitchFamily="34" charset="0"/>
            </a:endParaRPr>
          </a:p>
          <a:p>
            <a:pPr algn="just"/>
            <a:endParaRPr lang="tr-TR" b="1" spc="-50" dirty="0" smtClean="0">
              <a:latin typeface="Arial" panose="020B0604020202020204" pitchFamily="34" charset="0"/>
              <a:ea typeface="Trebuchet MS" panose="020B0603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Sözleşmeden doğan önalım hakkı şerhi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2" name="Dikdörtgen 1"/>
          <p:cNvSpPr/>
          <p:nvPr/>
        </p:nvSpPr>
        <p:spPr>
          <a:xfrm>
            <a:off x="313081" y="1659108"/>
            <a:ext cx="8517837" cy="2698175"/>
          </a:xfrm>
          <a:prstGeom prst="rect">
            <a:avLst/>
          </a:prstGeom>
        </p:spPr>
        <p:txBody>
          <a:bodyPr wrap="square">
            <a:spAutoFit/>
          </a:bodyPr>
          <a:lstStyle/>
          <a:p>
            <a:pPr indent="449580" algn="just">
              <a:lnSpc>
                <a:spcPct val="115000"/>
              </a:lnSpc>
              <a:spcAft>
                <a:spcPts val="1000"/>
              </a:spcAft>
            </a:pPr>
            <a:r>
              <a:rPr lang="tr-TR" sz="2000" dirty="0">
                <a:latin typeface="Arial" panose="020B0604020202020204" pitchFamily="34" charset="0"/>
                <a:ea typeface="Times New Roman" panose="02020603050405020304" pitchFamily="18" charset="0"/>
                <a:cs typeface="Arial" panose="020B0604020202020204" pitchFamily="34" charset="0"/>
              </a:rPr>
              <a:t>Önalım hakkı, taşınmaz malikinin, taşınmazını bir üçüncü kişiye satması halinde önalım hakkı sahibine tek taraflı irade beyanı ile taşınmazın alıcısı olabilme yetkisini veren yenilik doğuran bir haktır.</a:t>
            </a:r>
          </a:p>
          <a:p>
            <a:pPr indent="449580" algn="just">
              <a:lnSpc>
                <a:spcPct val="115000"/>
              </a:lnSpc>
              <a:spcAft>
                <a:spcPts val="1000"/>
              </a:spcAft>
            </a:pPr>
            <a:r>
              <a:rPr lang="tr-TR" sz="2000" dirty="0">
                <a:latin typeface="Arial" panose="020B0604020202020204" pitchFamily="34" charset="0"/>
                <a:ea typeface="Times New Roman" panose="02020603050405020304" pitchFamily="18" charset="0"/>
                <a:cs typeface="Arial" panose="020B0604020202020204" pitchFamily="34" charset="0"/>
              </a:rPr>
              <a:t>Taşınmaz mal maliki ile şufa (önalım) hakkı sahibi arasında yapılan bu sözleşme taraflar arasında hüküm ifade eder. Ancak sözleşmenin tapu siciline şerh verilmesi halinde şufa hakkı gayrimenkulü satın alan üçüncü şahsa karşı ileri sürülebilir. </a:t>
            </a:r>
            <a:endParaRPr lang="tr-T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851776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182880" y="1265736"/>
            <a:ext cx="8648039" cy="2031325"/>
          </a:xfrm>
          <a:prstGeom prst="rect">
            <a:avLst/>
          </a:prstGeom>
        </p:spPr>
        <p:txBody>
          <a:bodyPr wrap="square">
            <a:spAutoFit/>
          </a:bodyPr>
          <a:lstStyle/>
          <a:p>
            <a:pPr algn="just"/>
            <a:endParaRPr lang="tr-TR" b="1" spc="-50" dirty="0" smtClean="0">
              <a:latin typeface="Arial" panose="020B0604020202020204" pitchFamily="34" charset="0"/>
              <a:ea typeface="Trebuchet MS" panose="020B0603020202020204" pitchFamily="34" charset="0"/>
              <a:cs typeface="Arial" panose="020B0604020202020204" pitchFamily="34" charset="0"/>
            </a:endParaRPr>
          </a:p>
          <a:p>
            <a:pPr algn="just"/>
            <a:endParaRPr lang="tr-TR" b="1" spc="-50" dirty="0">
              <a:latin typeface="Arial" panose="020B0604020202020204" pitchFamily="34" charset="0"/>
              <a:ea typeface="Trebuchet MS" panose="020B0603020202020204" pitchFamily="34" charset="0"/>
              <a:cs typeface="Arial" panose="020B0604020202020204" pitchFamily="34" charset="0"/>
            </a:endParaRPr>
          </a:p>
          <a:p>
            <a:pPr algn="just"/>
            <a:endParaRPr lang="tr-TR" b="1" spc="-50" dirty="0" smtClean="0">
              <a:latin typeface="Arial" panose="020B0604020202020204" pitchFamily="34" charset="0"/>
              <a:ea typeface="Trebuchet MS" panose="020B0603020202020204" pitchFamily="34" charset="0"/>
              <a:cs typeface="Arial" panose="020B0604020202020204" pitchFamily="34" charset="0"/>
            </a:endParaRPr>
          </a:p>
          <a:p>
            <a:pPr algn="just"/>
            <a:endParaRPr lang="tr-TR" b="1" spc="-50" dirty="0">
              <a:latin typeface="Arial" panose="020B0604020202020204" pitchFamily="34" charset="0"/>
              <a:ea typeface="Trebuchet MS" panose="020B0603020202020204" pitchFamily="34" charset="0"/>
              <a:cs typeface="Arial" panose="020B0604020202020204" pitchFamily="34" charset="0"/>
            </a:endParaRPr>
          </a:p>
          <a:p>
            <a:pPr algn="just"/>
            <a:endParaRPr lang="tr-TR" b="1" spc="-50" dirty="0" smtClean="0">
              <a:latin typeface="Arial" panose="020B0604020202020204" pitchFamily="34" charset="0"/>
              <a:ea typeface="Trebuchet MS" panose="020B0603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Sözleşmeden doğan önalım hakkı şerhi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2" name="Dikdörtgen 1"/>
          <p:cNvSpPr/>
          <p:nvPr/>
        </p:nvSpPr>
        <p:spPr>
          <a:xfrm>
            <a:off x="313081" y="2281398"/>
            <a:ext cx="8517837" cy="1544012"/>
          </a:xfrm>
          <a:prstGeom prst="rect">
            <a:avLst/>
          </a:prstGeom>
        </p:spPr>
        <p:txBody>
          <a:bodyPr wrap="square">
            <a:spAutoFit/>
          </a:bodyPr>
          <a:lstStyle/>
          <a:p>
            <a:pPr indent="449580" algn="just">
              <a:lnSpc>
                <a:spcPct val="115000"/>
              </a:lnSpc>
              <a:spcAft>
                <a:spcPts val="1000"/>
              </a:spcAft>
            </a:pPr>
            <a:r>
              <a:rPr lang="tr-TR" sz="2000" dirty="0" smtClean="0">
                <a:latin typeface="Arial" panose="020B0604020202020204" pitchFamily="34" charset="0"/>
                <a:ea typeface="Times New Roman" panose="02020603050405020304" pitchFamily="18" charset="0"/>
                <a:cs typeface="Arial" panose="020B0604020202020204" pitchFamily="34" charset="0"/>
              </a:rPr>
              <a:t>Şerhin </a:t>
            </a:r>
            <a:r>
              <a:rPr lang="tr-TR" sz="2000" dirty="0">
                <a:latin typeface="Arial" panose="020B0604020202020204" pitchFamily="34" charset="0"/>
                <a:ea typeface="Times New Roman" panose="02020603050405020304" pitchFamily="18" charset="0"/>
                <a:cs typeface="Arial" panose="020B0604020202020204" pitchFamily="34" charset="0"/>
              </a:rPr>
              <a:t>geçerli olacağı (etkisi) en uzun süre, şerh tarihinden itibaren </a:t>
            </a:r>
            <a:r>
              <a:rPr lang="tr-TR" sz="2000" b="1" u="sng" dirty="0">
                <a:latin typeface="Arial" panose="020B0604020202020204" pitchFamily="34" charset="0"/>
                <a:ea typeface="Times New Roman" panose="02020603050405020304" pitchFamily="18" charset="0"/>
                <a:cs typeface="Arial" panose="020B0604020202020204" pitchFamily="34" charset="0"/>
              </a:rPr>
              <a:t>10 yıldır</a:t>
            </a:r>
            <a:r>
              <a:rPr lang="tr-TR" sz="2000" dirty="0">
                <a:latin typeface="Arial" panose="020B0604020202020204" pitchFamily="34" charset="0"/>
                <a:ea typeface="Times New Roman" panose="02020603050405020304" pitchFamily="18" charset="0"/>
                <a:cs typeface="Arial" panose="020B0604020202020204" pitchFamily="34" charset="0"/>
              </a:rPr>
              <a:t>.</a:t>
            </a:r>
          </a:p>
          <a:p>
            <a:r>
              <a:rPr lang="tr-TR" sz="2000" dirty="0">
                <a:latin typeface="Arial" panose="020B0604020202020204" pitchFamily="34" charset="0"/>
                <a:ea typeface="Times New Roman" panose="02020603050405020304" pitchFamily="18" charset="0"/>
                <a:cs typeface="Arial" panose="020B0604020202020204" pitchFamily="34" charset="0"/>
              </a:rPr>
              <a:t>Önalım (şufa) sözleşmesinin geçerliliği, </a:t>
            </a:r>
            <a:r>
              <a:rPr lang="tr-TR" sz="2000" b="1" u="sng" dirty="0">
                <a:latin typeface="Arial" panose="020B0604020202020204" pitchFamily="34" charset="0"/>
                <a:ea typeface="Times New Roman" panose="02020603050405020304" pitchFamily="18" charset="0"/>
                <a:cs typeface="Arial" panose="020B0604020202020204" pitchFamily="34" charset="0"/>
              </a:rPr>
              <a:t>yazılı</a:t>
            </a:r>
            <a:r>
              <a:rPr lang="tr-TR" sz="2000" dirty="0">
                <a:latin typeface="Arial" panose="020B0604020202020204" pitchFamily="34" charset="0"/>
                <a:ea typeface="Times New Roman" panose="02020603050405020304" pitchFamily="18" charset="0"/>
                <a:cs typeface="Arial" panose="020B0604020202020204" pitchFamily="34" charset="0"/>
              </a:rPr>
              <a:t> şekilde yapılmasına bağlıdır (TBK. 237/3 md). </a:t>
            </a:r>
            <a:endParaRPr lang="tr-T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84580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182880" y="1265736"/>
            <a:ext cx="8648039" cy="2031325"/>
          </a:xfrm>
          <a:prstGeom prst="rect">
            <a:avLst/>
          </a:prstGeom>
        </p:spPr>
        <p:txBody>
          <a:bodyPr wrap="square">
            <a:spAutoFit/>
          </a:bodyPr>
          <a:lstStyle/>
          <a:p>
            <a:pPr algn="just"/>
            <a:endParaRPr lang="tr-TR" b="1" spc="-50" dirty="0" smtClean="0">
              <a:latin typeface="Arial" panose="020B0604020202020204" pitchFamily="34" charset="0"/>
              <a:ea typeface="Trebuchet MS" panose="020B0603020202020204" pitchFamily="34" charset="0"/>
              <a:cs typeface="Arial" panose="020B0604020202020204" pitchFamily="34" charset="0"/>
            </a:endParaRPr>
          </a:p>
          <a:p>
            <a:pPr algn="just"/>
            <a:endParaRPr lang="tr-TR" b="1" spc="-50" dirty="0">
              <a:latin typeface="Arial" panose="020B0604020202020204" pitchFamily="34" charset="0"/>
              <a:ea typeface="Trebuchet MS" panose="020B0603020202020204" pitchFamily="34" charset="0"/>
              <a:cs typeface="Arial" panose="020B0604020202020204" pitchFamily="34" charset="0"/>
            </a:endParaRPr>
          </a:p>
          <a:p>
            <a:pPr algn="just"/>
            <a:endParaRPr lang="tr-TR" b="1" spc="-50" dirty="0" smtClean="0">
              <a:latin typeface="Arial" panose="020B0604020202020204" pitchFamily="34" charset="0"/>
              <a:ea typeface="Trebuchet MS" panose="020B0603020202020204" pitchFamily="34" charset="0"/>
              <a:cs typeface="Arial" panose="020B0604020202020204" pitchFamily="34" charset="0"/>
            </a:endParaRPr>
          </a:p>
          <a:p>
            <a:pPr algn="just"/>
            <a:endParaRPr lang="tr-TR" b="1" spc="-50" dirty="0">
              <a:latin typeface="Arial" panose="020B0604020202020204" pitchFamily="34" charset="0"/>
              <a:ea typeface="Trebuchet MS" panose="020B0603020202020204" pitchFamily="34" charset="0"/>
              <a:cs typeface="Arial" panose="020B0604020202020204" pitchFamily="34" charset="0"/>
            </a:endParaRPr>
          </a:p>
          <a:p>
            <a:pPr algn="just"/>
            <a:endParaRPr lang="tr-TR" b="1" spc="-50" dirty="0" smtClean="0">
              <a:latin typeface="Arial" panose="020B0604020202020204" pitchFamily="34" charset="0"/>
              <a:ea typeface="Trebuchet MS" panose="020B0603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Geri alım hakkı şerhi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2" name="Dikdörtgen 1"/>
          <p:cNvSpPr/>
          <p:nvPr/>
        </p:nvSpPr>
        <p:spPr>
          <a:xfrm>
            <a:off x="520505" y="1343301"/>
            <a:ext cx="8074855" cy="3819700"/>
          </a:xfrm>
          <a:prstGeom prst="rect">
            <a:avLst/>
          </a:prstGeom>
        </p:spPr>
        <p:txBody>
          <a:bodyPr wrap="square">
            <a:spAutoFit/>
          </a:bodyPr>
          <a:lstStyle/>
          <a:p>
            <a:pPr indent="449580" algn="just">
              <a:lnSpc>
                <a:spcPct val="115000"/>
              </a:lnSpc>
              <a:spcAft>
                <a:spcPts val="1000"/>
              </a:spcAft>
            </a:pPr>
            <a:r>
              <a:rPr lang="tr-TR" sz="2200" dirty="0">
                <a:latin typeface="Arial" panose="020B0604020202020204" pitchFamily="34" charset="0"/>
                <a:ea typeface="Times New Roman" panose="02020603050405020304" pitchFamily="18" charset="0"/>
                <a:cs typeface="Arial" panose="020B0604020202020204" pitchFamily="34" charset="0"/>
              </a:rPr>
              <a:t>Geri alım hakkı, taşınmazını başkasına devretmiş olan kimseye (satıcıya), tek taraflı irade beyanıyla (açıklamasıyla) o taşınmazı geri alabilme yetkisini veren yenilik doğuran bir haktır.</a:t>
            </a:r>
          </a:p>
          <a:p>
            <a:pPr indent="449580" algn="just">
              <a:lnSpc>
                <a:spcPct val="115000"/>
              </a:lnSpc>
              <a:spcAft>
                <a:spcPts val="1000"/>
              </a:spcAft>
            </a:pPr>
            <a:r>
              <a:rPr lang="tr-TR" sz="2200" dirty="0">
                <a:latin typeface="Arial" panose="020B0604020202020204" pitchFamily="34" charset="0"/>
                <a:ea typeface="Times New Roman" panose="02020603050405020304" pitchFamily="18" charset="0"/>
                <a:cs typeface="Arial" panose="020B0604020202020204" pitchFamily="34" charset="0"/>
              </a:rPr>
              <a:t>Alım hakkı veren sözleşmelerin </a:t>
            </a:r>
            <a:r>
              <a:rPr lang="tr-TR" sz="2200" b="1" u="sng" dirty="0">
                <a:latin typeface="Arial" panose="020B0604020202020204" pitchFamily="34" charset="0"/>
                <a:ea typeface="Times New Roman" panose="02020603050405020304" pitchFamily="18" charset="0"/>
                <a:cs typeface="Arial" panose="020B0604020202020204" pitchFamily="34" charset="0"/>
              </a:rPr>
              <a:t>noterde</a:t>
            </a:r>
            <a:r>
              <a:rPr lang="tr-TR" sz="2200" dirty="0">
                <a:latin typeface="Arial" panose="020B0604020202020204" pitchFamily="34" charset="0"/>
                <a:ea typeface="Times New Roman" panose="02020603050405020304" pitchFamily="18" charset="0"/>
                <a:cs typeface="Arial" panose="020B0604020202020204" pitchFamily="34" charset="0"/>
              </a:rPr>
              <a:t> resmî şekilde düzenlenmesi gerekir.  Bazen de, geri alım hakkı </a:t>
            </a:r>
            <a:r>
              <a:rPr lang="tr-TR" sz="2200" b="1" dirty="0">
                <a:latin typeface="Arial" panose="020B0604020202020204" pitchFamily="34" charset="0"/>
                <a:ea typeface="Times New Roman" panose="02020603050405020304" pitchFamily="18" charset="0"/>
                <a:cs typeface="Arial" panose="020B0604020202020204" pitchFamily="34" charset="0"/>
              </a:rPr>
              <a:t>tapu müdürlüğünde yapılan satış sözleşmesine ait resmî senette</a:t>
            </a:r>
            <a:r>
              <a:rPr lang="tr-TR" sz="2200" dirty="0">
                <a:latin typeface="Arial" panose="020B0604020202020204" pitchFamily="34" charset="0"/>
                <a:ea typeface="Times New Roman" panose="02020603050405020304" pitchFamily="18" charset="0"/>
                <a:cs typeface="Arial" panose="020B0604020202020204" pitchFamily="34" charset="0"/>
              </a:rPr>
              <a:t> yer alır (</a:t>
            </a:r>
            <a:r>
              <a:rPr lang="tr-TR" sz="2200" dirty="0" err="1">
                <a:latin typeface="Arial" panose="020B0604020202020204" pitchFamily="34" charset="0"/>
                <a:ea typeface="Times New Roman" panose="02020603050405020304" pitchFamily="18" charset="0"/>
                <a:cs typeface="Arial" panose="020B0604020202020204" pitchFamily="34" charset="0"/>
              </a:rPr>
              <a:t>bknz</a:t>
            </a:r>
            <a:r>
              <a:rPr lang="tr-TR" sz="2200" dirty="0">
                <a:latin typeface="Arial" panose="020B0604020202020204" pitchFamily="34" charset="0"/>
                <a:ea typeface="Times New Roman" panose="02020603050405020304" pitchFamily="18" charset="0"/>
                <a:cs typeface="Arial" panose="020B0604020202020204" pitchFamily="34" charset="0"/>
              </a:rPr>
              <a:t>. satış-geri alım </a:t>
            </a:r>
            <a:r>
              <a:rPr lang="tr-TR" sz="2200" dirty="0" smtClean="0">
                <a:latin typeface="Arial" panose="020B0604020202020204" pitchFamily="34" charset="0"/>
                <a:ea typeface="Times New Roman" panose="02020603050405020304" pitchFamily="18" charset="0"/>
                <a:cs typeface="Arial" panose="020B0604020202020204" pitchFamily="34" charset="0"/>
              </a:rPr>
              <a:t>hakkı).</a:t>
            </a:r>
            <a:endParaRPr lang="tr-TR" sz="2200" dirty="0">
              <a:latin typeface="Arial" panose="020B0604020202020204" pitchFamily="34" charset="0"/>
              <a:ea typeface="Times New Roman" panose="02020603050405020304" pitchFamily="18" charset="0"/>
              <a:cs typeface="Arial" panose="020B0604020202020204" pitchFamily="34" charset="0"/>
            </a:endParaRPr>
          </a:p>
          <a:p>
            <a:pPr indent="449580" algn="just">
              <a:lnSpc>
                <a:spcPct val="115000"/>
              </a:lnSpc>
              <a:spcAft>
                <a:spcPts val="1000"/>
              </a:spcAft>
            </a:pPr>
            <a:r>
              <a:rPr lang="tr-TR" sz="2200" dirty="0">
                <a:latin typeface="Arial" panose="020B0604020202020204" pitchFamily="34" charset="0"/>
                <a:ea typeface="Times New Roman" panose="02020603050405020304" pitchFamily="18" charset="0"/>
                <a:cs typeface="Arial" panose="020B0604020202020204" pitchFamily="34" charset="0"/>
              </a:rPr>
              <a:t>Şerhin etkisi şerh tarihinden itibaren </a:t>
            </a:r>
            <a:r>
              <a:rPr lang="tr-TR" sz="2200" b="1" u="sng" dirty="0">
                <a:latin typeface="Arial" panose="020B0604020202020204" pitchFamily="34" charset="0"/>
                <a:ea typeface="Times New Roman" panose="02020603050405020304" pitchFamily="18" charset="0"/>
                <a:cs typeface="Arial" panose="020B0604020202020204" pitchFamily="34" charset="0"/>
              </a:rPr>
              <a:t>en fazla 10 yıldır</a:t>
            </a:r>
            <a:r>
              <a:rPr lang="tr-TR" sz="2200" dirty="0">
                <a:latin typeface="Arial" panose="020B0604020202020204" pitchFamily="34" charset="0"/>
                <a:ea typeface="Times New Roman" panose="02020603050405020304" pitchFamily="18" charset="0"/>
                <a:cs typeface="Arial" panose="020B0604020202020204" pitchFamily="34" charset="0"/>
              </a:rPr>
              <a:t>.</a:t>
            </a:r>
            <a:endParaRPr lang="tr-TR" sz="22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5236514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507391" y="1837236"/>
            <a:ext cx="8517838" cy="3477875"/>
          </a:xfrm>
          <a:prstGeom prst="rect">
            <a:avLst/>
          </a:prstGeom>
        </p:spPr>
        <p:txBody>
          <a:bodyPr wrap="square">
            <a:spAutoFit/>
          </a:bodyPr>
          <a:lstStyle/>
          <a:p>
            <a:pPr marL="342900" indent="-342900" algn="just">
              <a:buFont typeface="Wingdings" panose="05000000000000000000" pitchFamily="2" charset="2"/>
              <a:buChar char="Ø"/>
            </a:pPr>
            <a:r>
              <a:rPr lang="tr-TR" sz="2000" dirty="0">
                <a:latin typeface="Arial" panose="020B0604020202020204" pitchFamily="34" charset="0"/>
                <a:cs typeface="Arial" panose="020B0604020202020204" pitchFamily="34" charset="0"/>
              </a:rPr>
              <a:t>Eşya Hukuku, Aydın Aybay, Hüseyin </a:t>
            </a:r>
            <a:r>
              <a:rPr lang="tr-TR" sz="2000" dirty="0" err="1">
                <a:latin typeface="Arial" panose="020B0604020202020204" pitchFamily="34" charset="0"/>
                <a:cs typeface="Arial" panose="020B0604020202020204" pitchFamily="34" charset="0"/>
              </a:rPr>
              <a:t>Hatemi</a:t>
            </a:r>
            <a:r>
              <a:rPr lang="tr-TR" sz="2000" dirty="0">
                <a:latin typeface="Arial" panose="020B0604020202020204" pitchFamily="34" charset="0"/>
                <a:cs typeface="Arial" panose="020B0604020202020204" pitchFamily="34" charset="0"/>
              </a:rPr>
              <a:t>, Vedat Kitabevi, </a:t>
            </a:r>
            <a:r>
              <a:rPr lang="tr-TR" sz="2000" dirty="0" smtClean="0">
                <a:latin typeface="Arial" panose="020B0604020202020204" pitchFamily="34" charset="0"/>
                <a:cs typeface="Arial" panose="020B0604020202020204" pitchFamily="34" charset="0"/>
              </a:rPr>
              <a:t>İstanbul.</a:t>
            </a:r>
          </a:p>
          <a:p>
            <a:pPr marL="342900" indent="-342900" algn="just">
              <a:buFont typeface="Wingdings" panose="05000000000000000000" pitchFamily="2" charset="2"/>
              <a:buChar char="Ø"/>
            </a:pPr>
            <a:r>
              <a:rPr lang="tr-TR" sz="2000" dirty="0">
                <a:latin typeface="Arial" panose="020B0604020202020204" pitchFamily="34" charset="0"/>
                <a:cs typeface="Arial" panose="020B0604020202020204" pitchFamily="34" charset="0"/>
              </a:rPr>
              <a:t>Eşya Hukuku, Jale G. </a:t>
            </a:r>
            <a:r>
              <a:rPr lang="tr-TR" sz="2000" dirty="0" err="1">
                <a:latin typeface="Arial" panose="020B0604020202020204" pitchFamily="34" charset="0"/>
                <a:cs typeface="Arial" panose="020B0604020202020204" pitchFamily="34" charset="0"/>
              </a:rPr>
              <a:t>Akipek</a:t>
            </a:r>
            <a:r>
              <a:rPr lang="tr-TR" sz="2000" dirty="0">
                <a:latin typeface="Arial" panose="020B0604020202020204" pitchFamily="34" charset="0"/>
                <a:cs typeface="Arial" panose="020B0604020202020204" pitchFamily="34" charset="0"/>
              </a:rPr>
              <a:t>, Turgut Akıntürk, Beta Yayınları, İstanbul, </a:t>
            </a:r>
            <a:r>
              <a:rPr lang="tr-TR" sz="2000" dirty="0" smtClean="0">
                <a:latin typeface="Arial" panose="020B0604020202020204" pitchFamily="34" charset="0"/>
                <a:cs typeface="Arial" panose="020B0604020202020204" pitchFamily="34" charset="0"/>
              </a:rPr>
              <a:t>2009.</a:t>
            </a:r>
          </a:p>
          <a:p>
            <a:pPr marL="342900" indent="-342900" algn="just">
              <a:buFont typeface="Wingdings" panose="05000000000000000000" pitchFamily="2" charset="2"/>
              <a:buChar char="Ø"/>
            </a:pPr>
            <a:r>
              <a:rPr lang="tr-TR" sz="2000" dirty="0">
                <a:latin typeface="Arial" panose="020B0604020202020204" pitchFamily="34" charset="0"/>
                <a:cs typeface="Arial" panose="020B0604020202020204" pitchFamily="34" charset="0"/>
              </a:rPr>
              <a:t>Eşya Hukuku, Kemal </a:t>
            </a:r>
            <a:r>
              <a:rPr lang="tr-TR" sz="2000" dirty="0" err="1">
                <a:latin typeface="Arial" panose="020B0604020202020204" pitchFamily="34" charset="0"/>
                <a:cs typeface="Arial" panose="020B0604020202020204" pitchFamily="34" charset="0"/>
              </a:rPr>
              <a:t>Oğuzman</a:t>
            </a:r>
            <a:r>
              <a:rPr lang="tr-TR" sz="2000" dirty="0">
                <a:latin typeface="Arial" panose="020B0604020202020204" pitchFamily="34" charset="0"/>
                <a:cs typeface="Arial" panose="020B0604020202020204" pitchFamily="34" charset="0"/>
              </a:rPr>
              <a:t>, Özer </a:t>
            </a:r>
            <a:r>
              <a:rPr lang="tr-TR" sz="2000" dirty="0" err="1">
                <a:latin typeface="Arial" panose="020B0604020202020204" pitchFamily="34" charset="0"/>
                <a:cs typeface="Arial" panose="020B0604020202020204" pitchFamily="34" charset="0"/>
              </a:rPr>
              <a:t>Seliçi</a:t>
            </a:r>
            <a:r>
              <a:rPr lang="tr-TR" sz="2000" dirty="0">
                <a:latin typeface="Arial" panose="020B0604020202020204" pitchFamily="34" charset="0"/>
                <a:cs typeface="Arial" panose="020B0604020202020204" pitchFamily="34" charset="0"/>
              </a:rPr>
              <a:t>, </a:t>
            </a:r>
            <a:r>
              <a:rPr lang="tr-TR" sz="2000" dirty="0" err="1">
                <a:latin typeface="Arial" panose="020B0604020202020204" pitchFamily="34" charset="0"/>
                <a:cs typeface="Arial" panose="020B0604020202020204" pitchFamily="34" charset="0"/>
              </a:rPr>
              <a:t>Saibe</a:t>
            </a:r>
            <a:r>
              <a:rPr lang="tr-TR" sz="2000" dirty="0">
                <a:latin typeface="Arial" panose="020B0604020202020204" pitchFamily="34" charset="0"/>
                <a:cs typeface="Arial" panose="020B0604020202020204" pitchFamily="34" charset="0"/>
              </a:rPr>
              <a:t> Oktay-Özdemir, Filiz Yayınevi, İstanbul </a:t>
            </a:r>
            <a:r>
              <a:rPr lang="tr-TR" sz="2000" dirty="0" smtClean="0">
                <a:latin typeface="Arial" panose="020B0604020202020204" pitchFamily="34" charset="0"/>
                <a:cs typeface="Arial" panose="020B0604020202020204" pitchFamily="34" charset="0"/>
              </a:rPr>
              <a:t>2006.</a:t>
            </a:r>
          </a:p>
          <a:p>
            <a:pPr marL="342900" indent="-342900" algn="just">
              <a:buFont typeface="Wingdings" panose="05000000000000000000" pitchFamily="2" charset="2"/>
              <a:buChar char="Ø"/>
            </a:pPr>
            <a:r>
              <a:rPr lang="tr-TR" sz="2000" dirty="0">
                <a:latin typeface="Arial" panose="020B0604020202020204" pitchFamily="34" charset="0"/>
                <a:cs typeface="Arial" panose="020B0604020202020204" pitchFamily="34" charset="0"/>
              </a:rPr>
              <a:t>Eşya Hukuku, </a:t>
            </a:r>
            <a:r>
              <a:rPr lang="tr-TR" sz="2000" dirty="0" err="1">
                <a:latin typeface="Arial" panose="020B0604020202020204" pitchFamily="34" charset="0"/>
                <a:cs typeface="Arial" panose="020B0604020202020204" pitchFamily="34" charset="0"/>
              </a:rPr>
              <a:t>Kudrat</a:t>
            </a:r>
            <a:r>
              <a:rPr lang="tr-TR" sz="2000" dirty="0">
                <a:latin typeface="Arial" panose="020B0604020202020204" pitchFamily="34" charset="0"/>
                <a:cs typeface="Arial" panose="020B0604020202020204" pitchFamily="34" charset="0"/>
              </a:rPr>
              <a:t> Güven, Turhan Esener, Yetkin Yayınları, </a:t>
            </a:r>
            <a:r>
              <a:rPr lang="tr-TR" sz="2000" dirty="0" smtClean="0">
                <a:latin typeface="Arial" panose="020B0604020202020204" pitchFamily="34" charset="0"/>
                <a:cs typeface="Arial" panose="020B0604020202020204" pitchFamily="34" charset="0"/>
              </a:rPr>
              <a:t>Ankara.</a:t>
            </a:r>
          </a:p>
          <a:p>
            <a:pPr marL="342900" indent="-342900" algn="just">
              <a:buFont typeface="Wingdings" panose="05000000000000000000" pitchFamily="2" charset="2"/>
              <a:buChar char="Ø"/>
            </a:pPr>
            <a:r>
              <a:rPr lang="tr-TR" sz="2000" dirty="0">
                <a:latin typeface="Arial" panose="020B0604020202020204" pitchFamily="34" charset="0"/>
                <a:cs typeface="Arial" panose="020B0604020202020204" pitchFamily="34" charset="0"/>
              </a:rPr>
              <a:t>Eşya Hukuku, Şeref Ertaç, Seçkin Yayınları, Ankara, </a:t>
            </a:r>
            <a:r>
              <a:rPr lang="tr-TR" sz="2000" dirty="0" smtClean="0">
                <a:latin typeface="Arial" panose="020B0604020202020204" pitchFamily="34" charset="0"/>
                <a:cs typeface="Arial" panose="020B0604020202020204" pitchFamily="34" charset="0"/>
              </a:rPr>
              <a:t>2008.</a:t>
            </a:r>
          </a:p>
          <a:p>
            <a:pPr marL="1257300" lvl="2" indent="-342900" algn="just">
              <a:buFont typeface="Wingdings" panose="05000000000000000000" pitchFamily="2" charset="2"/>
              <a:buChar char="Ø"/>
            </a:pPr>
            <a:r>
              <a:rPr lang="tr-TR" sz="2000" dirty="0">
                <a:latin typeface="Arial" panose="020B0604020202020204" pitchFamily="34" charset="0"/>
                <a:cs typeface="Arial" panose="020B0604020202020204" pitchFamily="34" charset="0"/>
              </a:rPr>
              <a:t>	</a:t>
            </a:r>
            <a:r>
              <a:rPr lang="tr-TR" sz="2000" dirty="0" smtClean="0">
                <a:latin typeface="Arial" panose="020B0604020202020204" pitchFamily="34" charset="0"/>
                <a:cs typeface="Arial" panose="020B0604020202020204" pitchFamily="34" charset="0"/>
              </a:rPr>
              <a:t>Medeni </a:t>
            </a:r>
            <a:r>
              <a:rPr lang="tr-TR" sz="2000" dirty="0">
                <a:latin typeface="Arial" panose="020B0604020202020204" pitchFamily="34" charset="0"/>
                <a:cs typeface="Arial" panose="020B0604020202020204" pitchFamily="34" charset="0"/>
              </a:rPr>
              <a:t>Kanun, </a:t>
            </a:r>
            <a:endParaRPr lang="tr-TR" sz="2000" dirty="0" smtClean="0">
              <a:latin typeface="Arial" panose="020B0604020202020204" pitchFamily="34" charset="0"/>
              <a:cs typeface="Arial" panose="020B0604020202020204" pitchFamily="34" charset="0"/>
            </a:endParaRPr>
          </a:p>
          <a:p>
            <a:pPr marL="1257300" lvl="2" indent="-342900" algn="just">
              <a:buFont typeface="Wingdings" panose="05000000000000000000" pitchFamily="2" charset="2"/>
              <a:buChar char="Ø"/>
            </a:pPr>
            <a:r>
              <a:rPr lang="tr-TR" sz="2000" dirty="0">
                <a:latin typeface="Arial" panose="020B0604020202020204" pitchFamily="34" charset="0"/>
                <a:cs typeface="Arial" panose="020B0604020202020204" pitchFamily="34" charset="0"/>
              </a:rPr>
              <a:t>	</a:t>
            </a:r>
            <a:r>
              <a:rPr lang="tr-TR" sz="2000" dirty="0" smtClean="0">
                <a:latin typeface="Arial" panose="020B0604020202020204" pitchFamily="34" charset="0"/>
                <a:cs typeface="Arial" panose="020B0604020202020204" pitchFamily="34" charset="0"/>
              </a:rPr>
              <a:t>Borçlar </a:t>
            </a:r>
            <a:r>
              <a:rPr lang="tr-TR" sz="2000" dirty="0">
                <a:latin typeface="Arial" panose="020B0604020202020204" pitchFamily="34" charset="0"/>
                <a:cs typeface="Arial" panose="020B0604020202020204" pitchFamily="34" charset="0"/>
              </a:rPr>
              <a:t>Kanunu, </a:t>
            </a:r>
            <a:endParaRPr lang="tr-TR" sz="2000" dirty="0" smtClean="0">
              <a:latin typeface="Arial" panose="020B0604020202020204" pitchFamily="34" charset="0"/>
              <a:cs typeface="Arial" panose="020B0604020202020204" pitchFamily="34" charset="0"/>
            </a:endParaRPr>
          </a:p>
          <a:p>
            <a:pPr marL="1257300" lvl="2" indent="-342900" algn="just">
              <a:buFont typeface="Wingdings" panose="05000000000000000000" pitchFamily="2" charset="2"/>
              <a:buChar char="Ø"/>
            </a:pPr>
            <a:r>
              <a:rPr lang="tr-TR" sz="2000" dirty="0">
                <a:latin typeface="Arial" panose="020B0604020202020204" pitchFamily="34" charset="0"/>
                <a:cs typeface="Arial" panose="020B0604020202020204" pitchFamily="34" charset="0"/>
              </a:rPr>
              <a:t>	</a:t>
            </a:r>
            <a:r>
              <a:rPr lang="tr-TR" sz="2000" dirty="0" smtClean="0">
                <a:latin typeface="Arial" panose="020B0604020202020204" pitchFamily="34" charset="0"/>
                <a:cs typeface="Arial" panose="020B0604020202020204" pitchFamily="34" charset="0"/>
              </a:rPr>
              <a:t>Genelgeler</a:t>
            </a:r>
          </a:p>
          <a:p>
            <a:pPr marL="1257300" lvl="2" indent="-342900" algn="just">
              <a:buFont typeface="Wingdings" panose="05000000000000000000" pitchFamily="2" charset="2"/>
              <a:buChar char="Ø"/>
            </a:pPr>
            <a:r>
              <a:rPr lang="tr-TR" sz="2000" dirty="0" smtClean="0">
                <a:latin typeface="Arial" panose="020B0604020202020204" pitchFamily="34" charset="0"/>
                <a:cs typeface="Arial" panose="020B0604020202020204" pitchFamily="34" charset="0"/>
              </a:rPr>
              <a:t>	Kanunlar </a:t>
            </a:r>
            <a:r>
              <a:rPr lang="tr-TR" sz="2000" dirty="0">
                <a:latin typeface="Arial" panose="020B0604020202020204" pitchFamily="34" charset="0"/>
                <a:cs typeface="Arial" panose="020B0604020202020204" pitchFamily="34" charset="0"/>
              </a:rPr>
              <a:t>ve Tüzükler.</a:t>
            </a:r>
            <a:endParaRPr lang="tr-TR" sz="2000" spc="-50" dirty="0">
              <a:latin typeface="Arial" panose="020B0604020202020204" pitchFamily="34" charset="0"/>
              <a:ea typeface="Trebuchet MS" panose="020B0603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Kaynaklar</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62230430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12546</TotalTime>
  <Words>480</Words>
  <Application>Microsoft Office PowerPoint</Application>
  <PresentationFormat>Ekran Gösterisi (4:3)</PresentationFormat>
  <Paragraphs>71</Paragraphs>
  <Slides>9</Slides>
  <Notes>0</Notes>
  <HiddenSlides>0</HiddenSlides>
  <MMClips>0</MMClips>
  <ScaleCrop>false</ScaleCrop>
  <HeadingPairs>
    <vt:vector size="6" baseType="variant">
      <vt:variant>
        <vt:lpstr>Kullanılan Yazı Tipleri</vt:lpstr>
      </vt:variant>
      <vt:variant>
        <vt:i4>7</vt:i4>
      </vt:variant>
      <vt:variant>
        <vt:lpstr>Tema</vt:lpstr>
      </vt:variant>
      <vt:variant>
        <vt:i4>3</vt:i4>
      </vt:variant>
      <vt:variant>
        <vt:lpstr>Slayt Başlıkları</vt:lpstr>
      </vt:variant>
      <vt:variant>
        <vt:i4>9</vt:i4>
      </vt:variant>
    </vt:vector>
  </HeadingPairs>
  <TitlesOfParts>
    <vt:vector size="19" baseType="lpstr">
      <vt:lpstr>ＭＳ Ｐゴシック</vt:lpstr>
      <vt:lpstr>Arial</vt:lpstr>
      <vt:lpstr>Calibri</vt:lpstr>
      <vt:lpstr>Times New Roman</vt:lpstr>
      <vt:lpstr>Trebuchet MS</vt:lpstr>
      <vt:lpstr>Wingdings</vt:lpstr>
      <vt:lpstr>ヒラギノ明朝 Pro W3</vt:lpstr>
      <vt:lpstr>ekonomi</vt:lpstr>
      <vt:lpstr>1_Rics</vt:lpstr>
      <vt:lpstr>h.t.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arahmantursun@gmail.com</cp:lastModifiedBy>
  <cp:revision>847</cp:revision>
  <cp:lastPrinted>2016-10-24T07:53:35Z</cp:lastPrinted>
  <dcterms:created xsi:type="dcterms:W3CDTF">2016-09-18T09:35:24Z</dcterms:created>
  <dcterms:modified xsi:type="dcterms:W3CDTF">2020-03-02T13:20:21Z</dcterms:modified>
</cp:coreProperties>
</file>