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0" r:id="rId4"/>
    <p:sldId id="271" r:id="rId5"/>
    <p:sldId id="266" r:id="rId6"/>
    <p:sldId id="269" r:id="rId7"/>
    <p:sldId id="258" r:id="rId8"/>
    <p:sldId id="263" r:id="rId9"/>
    <p:sldId id="264" r:id="rId10"/>
    <p:sldId id="268" r:id="rId11"/>
    <p:sldId id="259" r:id="rId12"/>
    <p:sldId id="260" r:id="rId13"/>
    <p:sldId id="261" r:id="rId14"/>
    <p:sldId id="262" r:id="rId15"/>
    <p:sldId id="267" r:id="rId1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1415"/>
  </p:normalViewPr>
  <p:slideViewPr>
    <p:cSldViewPr snapToGrid="0" snapToObjects="1">
      <p:cViewPr varScale="1">
        <p:scale>
          <a:sx n="115" d="100"/>
          <a:sy n="115" d="100"/>
        </p:scale>
        <p:origin x="24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Konu Başlığı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1315D822-8392-7E4A-B01D-AB4D36F670FA}" type="datetimeFigureOut">
              <a:rPr lang="tr-TR" smtClean="0"/>
              <a:t>15.01.2018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96AD70C-8748-C440-980C-D35FAAC8CA66}" type="slidenum">
              <a:rPr lang="tr-TR" smtClean="0"/>
              <a:t>‹#›</a:t>
            </a:fld>
            <a:endParaRPr lang="tr-TR"/>
          </a:p>
        </p:txBody>
      </p:sp>
    </p:spTree>
    <p:extLst>
      <p:ext uri="{BB962C8B-B14F-4D97-AF65-F5344CB8AC3E}">
        <p14:creationId xmlns:p14="http://schemas.microsoft.com/office/powerpoint/2010/main" val="1848255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315D822-8392-7E4A-B01D-AB4D36F670FA}" type="datetimeFigureOut">
              <a:rPr lang="tr-TR" smtClean="0"/>
              <a:t>15.01.2018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96AD70C-8748-C440-980C-D35FAAC8CA66}" type="slidenum">
              <a:rPr lang="tr-TR" smtClean="0"/>
              <a:t>‹#›</a:t>
            </a:fld>
            <a:endParaRPr lang="tr-TR"/>
          </a:p>
        </p:txBody>
      </p:sp>
    </p:spTree>
    <p:extLst>
      <p:ext uri="{BB962C8B-B14F-4D97-AF65-F5344CB8AC3E}">
        <p14:creationId xmlns:p14="http://schemas.microsoft.com/office/powerpoint/2010/main" val="1670761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315D822-8392-7E4A-B01D-AB4D36F670FA}" type="datetimeFigureOut">
              <a:rPr lang="tr-TR" smtClean="0"/>
              <a:t>15.01.2018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96AD70C-8748-C440-980C-D35FAAC8CA66}" type="slidenum">
              <a:rPr lang="tr-TR" smtClean="0"/>
              <a:t>‹#›</a:t>
            </a:fld>
            <a:endParaRPr lang="tr-TR"/>
          </a:p>
        </p:txBody>
      </p:sp>
    </p:spTree>
    <p:extLst>
      <p:ext uri="{BB962C8B-B14F-4D97-AF65-F5344CB8AC3E}">
        <p14:creationId xmlns:p14="http://schemas.microsoft.com/office/powerpoint/2010/main" val="2144585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315D822-8392-7E4A-B01D-AB4D36F670FA}" type="datetimeFigureOut">
              <a:rPr lang="tr-TR" smtClean="0"/>
              <a:t>15.01.2018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96AD70C-8748-C440-980C-D35FAAC8CA66}" type="slidenum">
              <a:rPr lang="tr-TR" smtClean="0"/>
              <a:t>‹#›</a:t>
            </a:fld>
            <a:endParaRPr lang="tr-TR"/>
          </a:p>
        </p:txBody>
      </p:sp>
    </p:spTree>
    <p:extLst>
      <p:ext uri="{BB962C8B-B14F-4D97-AF65-F5344CB8AC3E}">
        <p14:creationId xmlns:p14="http://schemas.microsoft.com/office/powerpoint/2010/main" val="948574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Ana metin stillerini düzenlemek için tıklatın</a:t>
            </a:r>
          </a:p>
        </p:txBody>
      </p:sp>
      <p:sp>
        <p:nvSpPr>
          <p:cNvPr id="4" name="Veri Yer Tutucusu 3"/>
          <p:cNvSpPr>
            <a:spLocks noGrp="1"/>
          </p:cNvSpPr>
          <p:nvPr>
            <p:ph type="dt" sz="half" idx="10"/>
          </p:nvPr>
        </p:nvSpPr>
        <p:spPr/>
        <p:txBody>
          <a:bodyPr/>
          <a:lstStyle/>
          <a:p>
            <a:fld id="{1315D822-8392-7E4A-B01D-AB4D36F670FA}" type="datetimeFigureOut">
              <a:rPr lang="tr-TR" smtClean="0"/>
              <a:t>15.01.2018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96AD70C-8748-C440-980C-D35FAAC8CA66}" type="slidenum">
              <a:rPr lang="tr-TR" smtClean="0"/>
              <a:t>‹#›</a:t>
            </a:fld>
            <a:endParaRPr lang="tr-TR"/>
          </a:p>
        </p:txBody>
      </p:sp>
    </p:spTree>
    <p:extLst>
      <p:ext uri="{BB962C8B-B14F-4D97-AF65-F5344CB8AC3E}">
        <p14:creationId xmlns:p14="http://schemas.microsoft.com/office/powerpoint/2010/main" val="1923367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1315D822-8392-7E4A-B01D-AB4D36F670FA}" type="datetimeFigureOut">
              <a:rPr lang="tr-TR" smtClean="0"/>
              <a:t>15.01.2018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96AD70C-8748-C440-980C-D35FAAC8CA66}" type="slidenum">
              <a:rPr lang="tr-TR" smtClean="0"/>
              <a:t>‹#›</a:t>
            </a:fld>
            <a:endParaRPr lang="tr-TR"/>
          </a:p>
        </p:txBody>
      </p:sp>
    </p:spTree>
    <p:extLst>
      <p:ext uri="{BB962C8B-B14F-4D97-AF65-F5344CB8AC3E}">
        <p14:creationId xmlns:p14="http://schemas.microsoft.com/office/powerpoint/2010/main" val="2105465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Ana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Ana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1315D822-8392-7E4A-B01D-AB4D36F670FA}" type="datetimeFigureOut">
              <a:rPr lang="tr-TR" smtClean="0"/>
              <a:t>15.01.2018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D96AD70C-8748-C440-980C-D35FAAC8CA66}" type="slidenum">
              <a:rPr lang="tr-TR" smtClean="0"/>
              <a:t>‹#›</a:t>
            </a:fld>
            <a:endParaRPr lang="tr-TR"/>
          </a:p>
        </p:txBody>
      </p:sp>
    </p:spTree>
    <p:extLst>
      <p:ext uri="{BB962C8B-B14F-4D97-AF65-F5344CB8AC3E}">
        <p14:creationId xmlns:p14="http://schemas.microsoft.com/office/powerpoint/2010/main" val="325123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1315D822-8392-7E4A-B01D-AB4D36F670FA}" type="datetimeFigureOut">
              <a:rPr lang="tr-TR" smtClean="0"/>
              <a:t>15.01.2018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D96AD70C-8748-C440-980C-D35FAAC8CA66}" type="slidenum">
              <a:rPr lang="tr-TR" smtClean="0"/>
              <a:t>‹#›</a:t>
            </a:fld>
            <a:endParaRPr lang="tr-TR"/>
          </a:p>
        </p:txBody>
      </p:sp>
    </p:spTree>
    <p:extLst>
      <p:ext uri="{BB962C8B-B14F-4D97-AF65-F5344CB8AC3E}">
        <p14:creationId xmlns:p14="http://schemas.microsoft.com/office/powerpoint/2010/main" val="1148350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315D822-8392-7E4A-B01D-AB4D36F670FA}" type="datetimeFigureOut">
              <a:rPr lang="tr-TR" smtClean="0"/>
              <a:t>15.01.2018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D96AD70C-8748-C440-980C-D35FAAC8CA66}" type="slidenum">
              <a:rPr lang="tr-TR" smtClean="0"/>
              <a:t>‹#›</a:t>
            </a:fld>
            <a:endParaRPr lang="tr-TR"/>
          </a:p>
        </p:txBody>
      </p:sp>
    </p:spTree>
    <p:extLst>
      <p:ext uri="{BB962C8B-B14F-4D97-AF65-F5344CB8AC3E}">
        <p14:creationId xmlns:p14="http://schemas.microsoft.com/office/powerpoint/2010/main" val="891334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Açıklama Yazı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Ana metin stillerini düzenlemek için tıklatın</a:t>
            </a:r>
          </a:p>
        </p:txBody>
      </p:sp>
      <p:sp>
        <p:nvSpPr>
          <p:cNvPr id="5" name="Veri Yer Tutucusu 4"/>
          <p:cNvSpPr>
            <a:spLocks noGrp="1"/>
          </p:cNvSpPr>
          <p:nvPr>
            <p:ph type="dt" sz="half" idx="10"/>
          </p:nvPr>
        </p:nvSpPr>
        <p:spPr/>
        <p:txBody>
          <a:bodyPr/>
          <a:lstStyle/>
          <a:p>
            <a:fld id="{1315D822-8392-7E4A-B01D-AB4D36F670FA}" type="datetimeFigureOut">
              <a:rPr lang="tr-TR" smtClean="0"/>
              <a:t>15.01.2018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96AD70C-8748-C440-980C-D35FAAC8CA66}" type="slidenum">
              <a:rPr lang="tr-TR" smtClean="0"/>
              <a:t>‹#›</a:t>
            </a:fld>
            <a:endParaRPr lang="tr-TR"/>
          </a:p>
        </p:txBody>
      </p:sp>
    </p:spTree>
    <p:extLst>
      <p:ext uri="{BB962C8B-B14F-4D97-AF65-F5344CB8AC3E}">
        <p14:creationId xmlns:p14="http://schemas.microsoft.com/office/powerpoint/2010/main" val="1964167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çıklama Yazı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Ana metin stillerini düzenlemek için tıklatın</a:t>
            </a:r>
          </a:p>
        </p:txBody>
      </p:sp>
      <p:sp>
        <p:nvSpPr>
          <p:cNvPr id="5" name="Veri Yer Tutucusu 4"/>
          <p:cNvSpPr>
            <a:spLocks noGrp="1"/>
          </p:cNvSpPr>
          <p:nvPr>
            <p:ph type="dt" sz="half" idx="10"/>
          </p:nvPr>
        </p:nvSpPr>
        <p:spPr/>
        <p:txBody>
          <a:bodyPr/>
          <a:lstStyle/>
          <a:p>
            <a:fld id="{1315D822-8392-7E4A-B01D-AB4D36F670FA}" type="datetimeFigureOut">
              <a:rPr lang="tr-TR" smtClean="0"/>
              <a:t>15.01.2018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96AD70C-8748-C440-980C-D35FAAC8CA66}" type="slidenum">
              <a:rPr lang="tr-TR" smtClean="0"/>
              <a:t>‹#›</a:t>
            </a:fld>
            <a:endParaRPr lang="tr-TR"/>
          </a:p>
        </p:txBody>
      </p:sp>
    </p:spTree>
    <p:extLst>
      <p:ext uri="{BB962C8B-B14F-4D97-AF65-F5344CB8AC3E}">
        <p14:creationId xmlns:p14="http://schemas.microsoft.com/office/powerpoint/2010/main" val="6462483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5D822-8392-7E4A-B01D-AB4D36F670FA}" type="datetimeFigureOut">
              <a:rPr lang="tr-TR" smtClean="0"/>
              <a:t>15.01.2018</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6AD70C-8748-C440-980C-D35FAAC8CA66}" type="slidenum">
              <a:rPr lang="tr-TR" smtClean="0"/>
              <a:t>‹#›</a:t>
            </a:fld>
            <a:endParaRPr lang="tr-TR"/>
          </a:p>
        </p:txBody>
      </p:sp>
    </p:spTree>
    <p:extLst>
      <p:ext uri="{BB962C8B-B14F-4D97-AF65-F5344CB8AC3E}">
        <p14:creationId xmlns:p14="http://schemas.microsoft.com/office/powerpoint/2010/main" val="356469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normAutofit fontScale="90000"/>
          </a:bodyPr>
          <a:lstStyle/>
          <a:p>
            <a:r>
              <a:rPr lang="tr-TR" dirty="0"/>
              <a:t>KARŞILAŞTIRMALI YÖNETİME İLİŞKİN KURAMSAL YAKLAŞIMLAR</a:t>
            </a:r>
            <a:r>
              <a:rPr lang="tr-TR" dirty="0" smtClean="0">
                <a:effectLst/>
              </a:rPr>
              <a:t> </a:t>
            </a:r>
            <a:endParaRPr lang="tr-TR" dirty="0"/>
          </a:p>
        </p:txBody>
      </p:sp>
      <p:sp>
        <p:nvSpPr>
          <p:cNvPr id="3" name="Alt Konu Başlığı 2"/>
          <p:cNvSpPr>
            <a:spLocks noGrp="1"/>
          </p:cNvSpPr>
          <p:nvPr>
            <p:ph type="subTitle" idx="1"/>
          </p:nvPr>
        </p:nvSpPr>
        <p:spPr/>
        <p:txBody>
          <a:bodyPr/>
          <a:lstStyle/>
          <a:p>
            <a:r>
              <a:rPr lang="tr-TR" dirty="0" smtClean="0"/>
              <a:t>1945 Sonrasında Karşılaştırmalı Yönetim Alanının </a:t>
            </a:r>
          </a:p>
          <a:p>
            <a:r>
              <a:rPr lang="tr-TR" dirty="0" smtClean="0"/>
              <a:t>“Kalkınma İdaresi” İle Kuşatılması</a:t>
            </a:r>
            <a:endParaRPr lang="tr-TR" dirty="0"/>
          </a:p>
        </p:txBody>
      </p:sp>
    </p:spTree>
    <p:extLst>
      <p:ext uri="{BB962C8B-B14F-4D97-AF65-F5344CB8AC3E}">
        <p14:creationId xmlns:p14="http://schemas.microsoft.com/office/powerpoint/2010/main" val="278831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Modernleşme Kuramları ve Prizmatik Toplum Kuramı Eleştirisi</a:t>
            </a:r>
            <a:endParaRPr lang="tr-TR" dirty="0"/>
          </a:p>
        </p:txBody>
      </p:sp>
      <p:sp>
        <p:nvSpPr>
          <p:cNvPr id="3" name="İçerik Yer Tutucusu 2"/>
          <p:cNvSpPr>
            <a:spLocks noGrp="1"/>
          </p:cNvSpPr>
          <p:nvPr>
            <p:ph idx="1"/>
          </p:nvPr>
        </p:nvSpPr>
        <p:spPr>
          <a:xfrm>
            <a:off x="838200" y="1825624"/>
            <a:ext cx="10515600" cy="4720141"/>
          </a:xfrm>
        </p:spPr>
        <p:txBody>
          <a:bodyPr>
            <a:normAutofit fontScale="85000" lnSpcReduction="20000"/>
          </a:bodyPr>
          <a:lstStyle/>
          <a:p>
            <a:pPr algn="just"/>
            <a:r>
              <a:rPr lang="tr-TR" noProof="1" smtClean="0"/>
              <a:t>Prizmatik toplum kuramı gibi üçlü (geleneksel-geçiş-modern) tipoloji geliştirme çabası, azgelişmiş ülkeleri kalkınmacı yaklaşım çerçevesinde incelemeye yönelen araştırmacıların ortak özelliği olmuştur. Bu modernleşmeci-evrimci bakış açısı, azgelişmiş ülkeleri kendi gerçeklikleri içinde deģ̆erlendirmeyi ihmal etmiş ve bu ülkeler hep “ileri bir modele göre” açıklanmaya çalışılmıştır. Azgelişmiş ülkeler kendi başına deģ̆il, ötekine göre tanınmaya çalışılmış, aynı zamanda modelde “gerideki” ülkenin “ilerideki” ülke ile ilişkilerine hiç yer verilmemiştir. Ortaya koyulan tipolojilerde, “geri-ileri” ülkeler arasında 1500’lerde başlamış sömürgecilik ve 1800 sonlarında başlamış emperyalizm ilişkisi deģ̆işkenler arasında yer almamıştır. Kurulan ülke kategorileri arasında var olan baģ̆ımlılık olgusu- nun ihmal edilmesi, bu ve benzeri çalışmaların bilimsellikten uzaklaşıp ideolojik bir değer-yüklülük sorunu ile yüz yüze kalmasına yol açmıştır. Bu tür tiplemelerin başka bir sonucu, “geleneksel ve geçiş” sınıflarına yerleştirilen ülkelerde karşılaştırmalı incelemelerin “modern” diye adlandırılan ülkeleri incelemek, tanımak, ö</a:t>
            </a:r>
            <a:r>
              <a:rPr lang="tr-TR" noProof="1"/>
              <a:t>ğ</a:t>
            </a:r>
            <a:r>
              <a:rPr lang="tr-TR" noProof="1" smtClean="0"/>
              <a:t>renmek amacına yönelmesi olmuştur. Azgelişmiş ülkelerde karşılaştırmalı çalışmalar, bu ülkelerdeki kurallarla kurumların “geri” ülkeye aktarılması gibi pratik bir amaca odaklanmıştır. (BAG, Karşılaştırmalı Kamu Yönetimi Nedir?)</a:t>
            </a:r>
          </a:p>
          <a:p>
            <a:endParaRPr lang="tr-TR" dirty="0"/>
          </a:p>
        </p:txBody>
      </p:sp>
    </p:spTree>
    <p:extLst>
      <p:ext uri="{BB962C8B-B14F-4D97-AF65-F5344CB8AC3E}">
        <p14:creationId xmlns:p14="http://schemas.microsoft.com/office/powerpoint/2010/main" val="1246034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KALKINMA İDARESİ (2)</a:t>
            </a:r>
            <a:endParaRPr lang="tr-TR" dirty="0"/>
          </a:p>
        </p:txBody>
      </p:sp>
      <p:sp>
        <p:nvSpPr>
          <p:cNvPr id="3" name="İçerik Yer Tutucusu 2"/>
          <p:cNvSpPr>
            <a:spLocks noGrp="1"/>
          </p:cNvSpPr>
          <p:nvPr>
            <p:ph idx="1"/>
          </p:nvPr>
        </p:nvSpPr>
        <p:spPr/>
        <p:txBody>
          <a:bodyPr/>
          <a:lstStyle/>
          <a:p>
            <a:r>
              <a:rPr lang="tr-TR" dirty="0" smtClean="0"/>
              <a:t>1950’LERDE TÜRKİYE’DE KAMU YÖNETİMİNİN KURULUŞU</a:t>
            </a:r>
          </a:p>
          <a:p>
            <a:endParaRPr lang="tr-TR" dirty="0" smtClean="0"/>
          </a:p>
          <a:p>
            <a:r>
              <a:rPr lang="tr-TR" dirty="0" smtClean="0"/>
              <a:t>KURUMSAL İLİŞKİLER</a:t>
            </a:r>
          </a:p>
          <a:p>
            <a:endParaRPr lang="tr-TR" dirty="0"/>
          </a:p>
          <a:p>
            <a:r>
              <a:rPr lang="tr-TR" dirty="0" smtClean="0"/>
              <a:t>TODAİE’NİN KURULUŞU</a:t>
            </a:r>
          </a:p>
          <a:p>
            <a:endParaRPr lang="tr-TR" dirty="0"/>
          </a:p>
          <a:p>
            <a:r>
              <a:rPr lang="tr-TR" dirty="0" smtClean="0"/>
              <a:t>KAMU YÖNETİMİ KÜRSÜSÜNÜN KURULUŞU</a:t>
            </a:r>
            <a:endParaRPr lang="tr-TR" dirty="0"/>
          </a:p>
        </p:txBody>
      </p:sp>
    </p:spTree>
    <p:extLst>
      <p:ext uri="{BB962C8B-B14F-4D97-AF65-F5344CB8AC3E}">
        <p14:creationId xmlns:p14="http://schemas.microsoft.com/office/powerpoint/2010/main" val="18484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KALKINMA İDARESİ (3)</a:t>
            </a:r>
            <a:endParaRPr lang="tr-TR" dirty="0"/>
          </a:p>
        </p:txBody>
      </p:sp>
      <p:sp>
        <p:nvSpPr>
          <p:cNvPr id="3" name="İçerik Yer Tutucusu 2"/>
          <p:cNvSpPr>
            <a:spLocks noGrp="1"/>
          </p:cNvSpPr>
          <p:nvPr>
            <p:ph idx="1"/>
          </p:nvPr>
        </p:nvSpPr>
        <p:spPr/>
        <p:txBody>
          <a:bodyPr/>
          <a:lstStyle/>
          <a:p>
            <a:r>
              <a:rPr lang="tr-TR" dirty="0" smtClean="0"/>
              <a:t>KAMU YÖNETİMİ EĞİTİMİNDE AMERİKAN ETKİSİ</a:t>
            </a:r>
          </a:p>
          <a:p>
            <a:endParaRPr lang="tr-TR" dirty="0"/>
          </a:p>
          <a:p>
            <a:r>
              <a:rPr lang="tr-TR" dirty="0" smtClean="0"/>
              <a:t>ÇEVİRİ KİTAPLAR</a:t>
            </a:r>
          </a:p>
          <a:p>
            <a:endParaRPr lang="tr-TR" dirty="0"/>
          </a:p>
          <a:p>
            <a:r>
              <a:rPr lang="tr-TR" dirty="0" smtClean="0"/>
              <a:t>EĞİTİME GÖNDERİLEN AKADEMİSYENLER</a:t>
            </a:r>
          </a:p>
          <a:p>
            <a:endParaRPr lang="tr-TR" dirty="0"/>
          </a:p>
          <a:p>
            <a:endParaRPr lang="tr-TR" dirty="0"/>
          </a:p>
        </p:txBody>
      </p:sp>
    </p:spTree>
    <p:extLst>
      <p:ext uri="{BB962C8B-B14F-4D97-AF65-F5344CB8AC3E}">
        <p14:creationId xmlns:p14="http://schemas.microsoft.com/office/powerpoint/2010/main" val="864549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KALKINMA İDARESİ (4)</a:t>
            </a:r>
            <a:endParaRPr lang="tr-TR" dirty="0"/>
          </a:p>
        </p:txBody>
      </p:sp>
      <p:sp>
        <p:nvSpPr>
          <p:cNvPr id="3" name="İçerik Yer Tutucusu 2"/>
          <p:cNvSpPr>
            <a:spLocks noGrp="1"/>
          </p:cNvSpPr>
          <p:nvPr>
            <p:ph idx="1"/>
          </p:nvPr>
        </p:nvSpPr>
        <p:spPr/>
        <p:txBody>
          <a:bodyPr/>
          <a:lstStyle/>
          <a:p>
            <a:pPr>
              <a:lnSpc>
                <a:spcPct val="200000"/>
              </a:lnSpc>
              <a:spcBef>
                <a:spcPts val="2200"/>
              </a:spcBef>
              <a:spcAft>
                <a:spcPts val="1800"/>
              </a:spcAft>
            </a:pPr>
            <a:r>
              <a:rPr lang="tr-TR" dirty="0" smtClean="0"/>
              <a:t>TÜRKİYE’DE KAMU YÖNETİMİ ALANINDAKİ KURUMSAL DÖNÜŞÜM VE KALKINMA İDARESİ </a:t>
            </a:r>
            <a:r>
              <a:rPr lang="tr-TR" dirty="0" smtClean="0"/>
              <a:t>İLİŞKİSİ</a:t>
            </a:r>
          </a:p>
          <a:p>
            <a:pPr>
              <a:lnSpc>
                <a:spcPct val="200000"/>
              </a:lnSpc>
              <a:spcBef>
                <a:spcPts val="2200"/>
              </a:spcBef>
              <a:spcAft>
                <a:spcPts val="1800"/>
              </a:spcAft>
            </a:pPr>
            <a:r>
              <a:rPr lang="tr-TR" dirty="0" smtClean="0"/>
              <a:t>OKUMA: Cemal Mıhçıoğlu, Türkiye’de </a:t>
            </a:r>
            <a:r>
              <a:rPr lang="tr-TR" smtClean="0"/>
              <a:t>Kamu Yönetimi Eğitimi</a:t>
            </a:r>
            <a:endParaRPr lang="tr-TR" dirty="0"/>
          </a:p>
        </p:txBody>
      </p:sp>
    </p:spTree>
    <p:extLst>
      <p:ext uri="{BB962C8B-B14F-4D97-AF65-F5344CB8AC3E}">
        <p14:creationId xmlns:p14="http://schemas.microsoft.com/office/powerpoint/2010/main" val="1884196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KALKINMA İDARESİ (5)</a:t>
            </a:r>
            <a:endParaRPr lang="tr-TR" dirty="0"/>
          </a:p>
        </p:txBody>
      </p:sp>
      <p:sp>
        <p:nvSpPr>
          <p:cNvPr id="3" name="İçerik Yer Tutucusu 2"/>
          <p:cNvSpPr>
            <a:spLocks noGrp="1"/>
          </p:cNvSpPr>
          <p:nvPr>
            <p:ph idx="1"/>
          </p:nvPr>
        </p:nvSpPr>
        <p:spPr/>
        <p:txBody>
          <a:bodyPr/>
          <a:lstStyle/>
          <a:p>
            <a:r>
              <a:rPr lang="tr-TR" dirty="0" smtClean="0"/>
              <a:t>KAMU BÜROKRASİSİNDE KALKINMA İDARESİ KAPSAMINDA YÜRÜTÜLEN PROJELER</a:t>
            </a:r>
          </a:p>
          <a:p>
            <a:endParaRPr lang="tr-TR" dirty="0"/>
          </a:p>
          <a:p>
            <a:r>
              <a:rPr lang="tr-TR" dirty="0" smtClean="0"/>
              <a:t>DÜNYA ÖRNEKLERİ</a:t>
            </a:r>
          </a:p>
          <a:p>
            <a:endParaRPr lang="tr-TR" dirty="0"/>
          </a:p>
          <a:p>
            <a:r>
              <a:rPr lang="tr-TR" smtClean="0"/>
              <a:t>TÜRKİYE</a:t>
            </a:r>
            <a:endParaRPr lang="tr-TR" dirty="0"/>
          </a:p>
        </p:txBody>
      </p:sp>
    </p:spTree>
    <p:extLst>
      <p:ext uri="{BB962C8B-B14F-4D97-AF65-F5344CB8AC3E}">
        <p14:creationId xmlns:p14="http://schemas.microsoft.com/office/powerpoint/2010/main" val="366912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Kalkınma İdaresine Yönelik Eleştiriler</a:t>
            </a:r>
            <a:endParaRPr lang="tr-TR" dirty="0"/>
          </a:p>
        </p:txBody>
      </p:sp>
      <p:sp>
        <p:nvSpPr>
          <p:cNvPr id="3" name="İçerik Yer Tutucusu 2"/>
          <p:cNvSpPr>
            <a:spLocks noGrp="1"/>
          </p:cNvSpPr>
          <p:nvPr>
            <p:ph idx="1"/>
          </p:nvPr>
        </p:nvSpPr>
        <p:spPr>
          <a:xfrm>
            <a:off x="838200" y="1825625"/>
            <a:ext cx="10515600" cy="4564024"/>
          </a:xfrm>
        </p:spPr>
        <p:txBody>
          <a:bodyPr>
            <a:normAutofit fontScale="70000" lnSpcReduction="20000"/>
          </a:bodyPr>
          <a:lstStyle/>
          <a:p>
            <a:pPr algn="just"/>
            <a:r>
              <a:rPr lang="tr-TR" noProof="1" smtClean="0"/>
              <a:t>Modelci-kuramcı kamu yönetimi, öbür adıyla kendi başına yeni bir bilim dalı olarak karşılaştırmalı kamu yönetimi, siyasal ilginin 1970’li yıllarda kaybolmasıyla birlikte ortadan kalkmıştır. Modernleşme kuramcılarının karşılaştırmalı kamu yönetimi alanına 1945 sonrasında yükledikleri bu görev, ‘kalkınma yönetimi’ politikalarından ve klasik sömürgecilik sonrasında belirmiş olan bağımsız egemen devletlerarası dünya düzeninden vazgeçilmesi nedeniyle 1970’li yıllarda geçersiz hale gelmiştir. </a:t>
            </a:r>
          </a:p>
          <a:p>
            <a:pPr algn="just"/>
            <a:r>
              <a:rPr lang="tr-TR" noProof="1" smtClean="0"/>
              <a:t>Yabancı ülke kamu yönetimleri üzerine eğilme isteğinin bir başka siyasal nedeni, kendi liderliģ̆inde yeni bir dünya düzeni oluşturmak üzere harekete geçen ülkelerin programlı çabalarıdır. İkinci Paylaşım Savaşı sonrasında yükselen ve 1970’li yılların başlarında yıldızı oldukça ani biçimde sönen ‘karşılaştırmalı kamu yönetimi’ çalışmaları, bu durumun örneğidir. 1945 sonrasında Amerikan siyaset ve kamu yönetimi bilimcileri, karşılaştırmalı kamu yönetimi alanının coģ̆rafyasını “azgelişmiş ülkeler” olarak belirlemiş, alanın konusu ise “kalkınma yönetimi -development administration” olarak sabitlenmiştir. 1945 sonrasında, Birleşmiş Milletler destekli Amerikan karşılaştırmalı kamu yönetimi, azgelişmiş ülkelerde organizmacı evrim kuramları temelinde “modernleşme”, “gelişme”, “Batı ülkeleri düzeyine yükselme”yi amaçlayan “kalkınma modeli”nin politika ve kurumlarını yaratmaya odaklanmıştır. Bu yıllar, karşılaştırmalı kamu yönetimi alanının akademik bir disiplin olarak inşa edildiģ̆i yıllardır. Akademik disiplin olarak inşa, alanın siyasal görevlendirmeden kurtulmasına destek olmadıģ̆ı gibi, tam tersi bir duruma yol açmıştır. </a:t>
            </a:r>
          </a:p>
          <a:p>
            <a:pPr algn="just"/>
            <a:r>
              <a:rPr lang="tr-TR" dirty="0" smtClean="0"/>
              <a:t>(</a:t>
            </a:r>
            <a:r>
              <a:rPr lang="tr-TR" dirty="0"/>
              <a:t>BAG, Karşılaştırmalı Kamu Yönetimi Nedir</a:t>
            </a:r>
            <a:r>
              <a:rPr lang="tr-TR" dirty="0" smtClean="0"/>
              <a:t>?)</a:t>
            </a:r>
            <a:endParaRPr lang="tr-TR" dirty="0"/>
          </a:p>
        </p:txBody>
      </p:sp>
    </p:spTree>
    <p:extLst>
      <p:ext uri="{BB962C8B-B14F-4D97-AF65-F5344CB8AC3E}">
        <p14:creationId xmlns:p14="http://schemas.microsoft.com/office/powerpoint/2010/main" val="1809981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a:t>1945 Sonrasında </a:t>
            </a:r>
            <a:r>
              <a:rPr lang="tr-TR" dirty="0" smtClean="0"/>
              <a:t>Sosyal </a:t>
            </a:r>
            <a:r>
              <a:rPr lang="tr-TR" dirty="0"/>
              <a:t>Bilimlerde </a:t>
            </a:r>
            <a:r>
              <a:rPr lang="tr-TR" dirty="0" smtClean="0"/>
              <a:t>Karşılaştırmalı Yöntemin Yaygınlaşması</a:t>
            </a:r>
            <a:endParaRPr lang="tr-TR" dirty="0"/>
          </a:p>
        </p:txBody>
      </p:sp>
      <p:sp>
        <p:nvSpPr>
          <p:cNvPr id="3" name="İçerik Yer Tutucusu 2"/>
          <p:cNvSpPr>
            <a:spLocks noGrp="1"/>
          </p:cNvSpPr>
          <p:nvPr>
            <p:ph idx="1"/>
          </p:nvPr>
        </p:nvSpPr>
        <p:spPr/>
        <p:txBody>
          <a:bodyPr/>
          <a:lstStyle/>
          <a:p>
            <a:pPr algn="ctr"/>
            <a:r>
              <a:rPr lang="tr-TR" dirty="0">
                <a:solidFill>
                  <a:srgbClr val="FF0000"/>
                </a:solidFill>
              </a:rPr>
              <a:t>“KALKINMA” İdeolojisinin Sosyal </a:t>
            </a:r>
            <a:r>
              <a:rPr lang="tr-TR" dirty="0" smtClean="0">
                <a:solidFill>
                  <a:srgbClr val="FF0000"/>
                </a:solidFill>
              </a:rPr>
              <a:t>Bilimleri Kuşatması</a:t>
            </a:r>
            <a:endParaRPr lang="tr-TR" dirty="0">
              <a:solidFill>
                <a:srgbClr val="FF0000"/>
              </a:solidFill>
            </a:endParaRPr>
          </a:p>
          <a:p>
            <a:pPr marL="0" indent="0">
              <a:buNone/>
            </a:pPr>
            <a:endParaRPr lang="tr-TR" dirty="0" smtClean="0"/>
          </a:p>
          <a:p>
            <a:r>
              <a:rPr lang="tr-TR" dirty="0" smtClean="0"/>
              <a:t>YÖNETİM BİLİMİ DIŞINDAKİ ALANLARA ÖRNEK</a:t>
            </a:r>
          </a:p>
          <a:p>
            <a:pPr marL="0" indent="0">
              <a:buNone/>
            </a:pPr>
            <a:endParaRPr lang="tr-TR" dirty="0"/>
          </a:p>
          <a:p>
            <a:pPr lvl="1"/>
            <a:r>
              <a:rPr lang="tr-TR" dirty="0" smtClean="0"/>
              <a:t>KALKINMA SOSYOLOJİSİ</a:t>
            </a:r>
          </a:p>
          <a:p>
            <a:endParaRPr lang="tr-TR" dirty="0"/>
          </a:p>
          <a:p>
            <a:pPr lvl="1"/>
            <a:r>
              <a:rPr lang="tr-TR" dirty="0" smtClean="0"/>
              <a:t>KALKINMA İKTİSADI</a:t>
            </a:r>
            <a:endParaRPr lang="tr-TR" dirty="0"/>
          </a:p>
        </p:txBody>
      </p:sp>
    </p:spTree>
    <p:extLst>
      <p:ext uri="{BB962C8B-B14F-4D97-AF65-F5344CB8AC3E}">
        <p14:creationId xmlns:p14="http://schemas.microsoft.com/office/powerpoint/2010/main" val="231725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365126"/>
            <a:ext cx="10515600" cy="738846"/>
          </a:xfrm>
        </p:spPr>
        <p:txBody>
          <a:bodyPr/>
          <a:lstStyle/>
          <a:p>
            <a:pPr algn="ctr"/>
            <a:r>
              <a:rPr lang="tr-TR" dirty="0" smtClean="0"/>
              <a:t>Kalkınma İktisadı</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391568" y="1878061"/>
            <a:ext cx="4887294" cy="3829767"/>
          </a:xfrm>
        </p:spPr>
      </p:pic>
    </p:spTree>
    <p:extLst>
      <p:ext uri="{BB962C8B-B14F-4D97-AF65-F5344CB8AC3E}">
        <p14:creationId xmlns:p14="http://schemas.microsoft.com/office/powerpoint/2010/main" val="1918867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365125"/>
            <a:ext cx="10515600" cy="1051080"/>
          </a:xfrm>
        </p:spPr>
        <p:txBody>
          <a:bodyPr>
            <a:normAutofit fontScale="90000"/>
          </a:bodyPr>
          <a:lstStyle/>
          <a:p>
            <a:r>
              <a:rPr lang="tr-TR" dirty="0" smtClean="0"/>
              <a:t>Kalkınma Sosyolojisi: </a:t>
            </a:r>
            <a:br>
              <a:rPr lang="tr-TR" dirty="0" smtClean="0"/>
            </a:br>
            <a:r>
              <a:rPr lang="tr-TR" dirty="0" err="1" smtClean="0"/>
              <a:t>Lerner’ın</a:t>
            </a:r>
            <a:r>
              <a:rPr lang="tr-TR" dirty="0" smtClean="0"/>
              <a:t> Balgat Köyü İncelemesi</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0228" y="1825625"/>
            <a:ext cx="2991544" cy="4351338"/>
          </a:xfrm>
        </p:spPr>
      </p:pic>
    </p:spTree>
    <p:extLst>
      <p:ext uri="{BB962C8B-B14F-4D97-AF65-F5344CB8AC3E}">
        <p14:creationId xmlns:p14="http://schemas.microsoft.com/office/powerpoint/2010/main" val="1662670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365126"/>
            <a:ext cx="10515600" cy="671938"/>
          </a:xfrm>
        </p:spPr>
        <p:txBody>
          <a:bodyPr>
            <a:normAutofit/>
          </a:bodyPr>
          <a:lstStyle/>
          <a:p>
            <a:pPr algn="ctr"/>
            <a:r>
              <a:rPr lang="tr-TR" sz="2400" dirty="0" smtClean="0"/>
              <a:t>Amerikan Etkisinde Karşılaştırmalı Yönetim Alanının Gelişimi</a:t>
            </a:r>
            <a:endParaRPr lang="tr-TR" sz="2400" dirty="0"/>
          </a:p>
        </p:txBody>
      </p:sp>
      <p:pic>
        <p:nvPicPr>
          <p:cNvPr id="4" name="İçerik Yer Tutucusu 3"/>
          <p:cNvPicPr>
            <a:picLocks noGrp="1" noChangeAspect="1"/>
          </p:cNvPicPr>
          <p:nvPr>
            <p:ph idx="1"/>
          </p:nvPr>
        </p:nvPicPr>
        <p:blipFill>
          <a:blip r:embed="rId2"/>
          <a:stretch>
            <a:fillRect/>
          </a:stretch>
        </p:blipFill>
        <p:spPr>
          <a:xfrm rot="5400000">
            <a:off x="4367560" y="-992457"/>
            <a:ext cx="1873407" cy="5932450"/>
          </a:xfrm>
          <a:prstGeom prst="rect">
            <a:avLst/>
          </a:prstGeom>
        </p:spPr>
      </p:pic>
      <p:pic>
        <p:nvPicPr>
          <p:cNvPr id="3" name="Resim 2"/>
          <p:cNvPicPr>
            <a:picLocks noChangeAspect="1"/>
          </p:cNvPicPr>
          <p:nvPr/>
        </p:nvPicPr>
        <p:blipFill>
          <a:blip r:embed="rId3"/>
          <a:stretch>
            <a:fillRect/>
          </a:stretch>
        </p:blipFill>
        <p:spPr>
          <a:xfrm rot="5400000">
            <a:off x="3853711" y="1601168"/>
            <a:ext cx="3079243" cy="5627925"/>
          </a:xfrm>
          <a:prstGeom prst="rect">
            <a:avLst/>
          </a:prstGeom>
        </p:spPr>
      </p:pic>
      <p:sp>
        <p:nvSpPr>
          <p:cNvPr id="5" name="Metin kutusu 4"/>
          <p:cNvSpPr txBox="1"/>
          <p:nvPr/>
        </p:nvSpPr>
        <p:spPr>
          <a:xfrm>
            <a:off x="2085278" y="6043961"/>
            <a:ext cx="7449015" cy="369332"/>
          </a:xfrm>
          <a:prstGeom prst="rect">
            <a:avLst/>
          </a:prstGeom>
          <a:noFill/>
        </p:spPr>
        <p:txBody>
          <a:bodyPr wrap="square" rtlCol="0">
            <a:spAutoFit/>
          </a:bodyPr>
          <a:lstStyle/>
          <a:p>
            <a:r>
              <a:rPr lang="tr-TR" dirty="0" smtClean="0"/>
              <a:t>Kaynak: C. Emre, “Karşılaştırmalı...,” s. 75-76. BKZ. : EK OKUMA: EMRE.</a:t>
            </a:r>
            <a:endParaRPr lang="tr-TR" dirty="0"/>
          </a:p>
        </p:txBody>
      </p:sp>
    </p:spTree>
    <p:extLst>
      <p:ext uri="{BB962C8B-B14F-4D97-AF65-F5344CB8AC3E}">
        <p14:creationId xmlns:p14="http://schemas.microsoft.com/office/powerpoint/2010/main" val="1461281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M. Heper, Karşılaştırmalı Kamu Yönetimi</a:t>
            </a:r>
            <a:endParaRPr lang="tr-TR" dirty="0"/>
          </a:p>
        </p:txBody>
      </p:sp>
      <p:sp>
        <p:nvSpPr>
          <p:cNvPr id="3" name="İçerik Yer Tutucusu 2"/>
          <p:cNvSpPr>
            <a:spLocks noGrp="1"/>
          </p:cNvSpPr>
          <p:nvPr>
            <p:ph idx="1"/>
          </p:nvPr>
        </p:nvSpPr>
        <p:spPr/>
        <p:txBody>
          <a:bodyPr/>
          <a:lstStyle/>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772" y="1776742"/>
            <a:ext cx="6700024" cy="2921374"/>
          </a:xfrm>
          <a:prstGeom prst="rect">
            <a:avLst/>
          </a:prstGeom>
        </p:spPr>
      </p:pic>
    </p:spTree>
    <p:extLst>
      <p:ext uri="{BB962C8B-B14F-4D97-AF65-F5344CB8AC3E}">
        <p14:creationId xmlns:p14="http://schemas.microsoft.com/office/powerpoint/2010/main" val="974148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KALKINMA İDARESİ (1)</a:t>
            </a:r>
            <a:endParaRPr lang="tr-TR" dirty="0"/>
          </a:p>
        </p:txBody>
      </p:sp>
      <p:sp>
        <p:nvSpPr>
          <p:cNvPr id="3" name="İçerik Yer Tutucusu 2"/>
          <p:cNvSpPr>
            <a:spLocks noGrp="1"/>
          </p:cNvSpPr>
          <p:nvPr>
            <p:ph idx="1"/>
          </p:nvPr>
        </p:nvSpPr>
        <p:spPr/>
        <p:txBody>
          <a:bodyPr/>
          <a:lstStyle/>
          <a:p>
            <a:r>
              <a:rPr lang="tr-TR" dirty="0" err="1" smtClean="0"/>
              <a:t>Fred</a:t>
            </a:r>
            <a:r>
              <a:rPr lang="tr-TR" dirty="0" smtClean="0"/>
              <a:t> </a:t>
            </a:r>
            <a:r>
              <a:rPr lang="tr-TR" dirty="0" err="1" smtClean="0"/>
              <a:t>Riggs</a:t>
            </a:r>
            <a:r>
              <a:rPr lang="tr-TR" dirty="0" smtClean="0"/>
              <a:t>: “Prizmatik Toplum Kuramı”</a:t>
            </a:r>
          </a:p>
          <a:p>
            <a:endParaRPr lang="tr-TR" dirty="0"/>
          </a:p>
          <a:p>
            <a:r>
              <a:rPr lang="tr-TR" dirty="0" smtClean="0"/>
              <a:t>Okuma:</a:t>
            </a:r>
          </a:p>
          <a:p>
            <a:r>
              <a:rPr lang="tr-TR" dirty="0" smtClean="0"/>
              <a:t>F. </a:t>
            </a:r>
            <a:r>
              <a:rPr lang="tr-TR" dirty="0" err="1" smtClean="0"/>
              <a:t>Riggs</a:t>
            </a:r>
            <a:r>
              <a:rPr lang="tr-TR" dirty="0" smtClean="0"/>
              <a:t>, “Mukayeseli Amme idaresi Alanındaki Akımlar”</a:t>
            </a:r>
          </a:p>
          <a:p>
            <a:r>
              <a:rPr lang="tr-TR" dirty="0" smtClean="0"/>
              <a:t>C. Emre, “Karşılaştırmalı Kamu Yönetimi Alanının Gelişimi”</a:t>
            </a:r>
          </a:p>
          <a:p>
            <a:r>
              <a:rPr lang="tr-TR" dirty="0" smtClean="0"/>
              <a:t>B. A. Güler, “Karşılaştırmalı Kamu Yönetimi Nedir?</a:t>
            </a:r>
            <a:endParaRPr lang="tr-TR" dirty="0"/>
          </a:p>
        </p:txBody>
      </p:sp>
    </p:spTree>
    <p:extLst>
      <p:ext uri="{BB962C8B-B14F-4D97-AF65-F5344CB8AC3E}">
        <p14:creationId xmlns:p14="http://schemas.microsoft.com/office/powerpoint/2010/main" val="1099139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rot="5400000">
            <a:off x="5133076" y="-1736077"/>
            <a:ext cx="510007" cy="5170089"/>
          </a:xfrm>
          <a:prstGeom prst="rect">
            <a:avLst/>
          </a:prstGeom>
        </p:spPr>
      </p:pic>
      <p:pic>
        <p:nvPicPr>
          <p:cNvPr id="6" name="İçerik Yer Tutucusu 5"/>
          <p:cNvPicPr>
            <a:picLocks noGrp="1" noChangeAspect="1"/>
          </p:cNvPicPr>
          <p:nvPr>
            <p:ph idx="1"/>
          </p:nvPr>
        </p:nvPicPr>
        <p:blipFill>
          <a:blip r:embed="rId3"/>
          <a:stretch>
            <a:fillRect/>
          </a:stretch>
        </p:blipFill>
        <p:spPr>
          <a:xfrm rot="5400000">
            <a:off x="1200308" y="1428581"/>
            <a:ext cx="4394200" cy="4000500"/>
          </a:xfrm>
          <a:prstGeom prst="rect">
            <a:avLst/>
          </a:prstGeom>
        </p:spPr>
      </p:pic>
      <p:sp>
        <p:nvSpPr>
          <p:cNvPr id="7" name="Metin kutusu 6"/>
          <p:cNvSpPr txBox="1"/>
          <p:nvPr/>
        </p:nvSpPr>
        <p:spPr>
          <a:xfrm>
            <a:off x="2085278" y="6043961"/>
            <a:ext cx="7449015" cy="369332"/>
          </a:xfrm>
          <a:prstGeom prst="rect">
            <a:avLst/>
          </a:prstGeom>
          <a:noFill/>
        </p:spPr>
        <p:txBody>
          <a:bodyPr wrap="square" rtlCol="0">
            <a:spAutoFit/>
          </a:bodyPr>
          <a:lstStyle/>
          <a:p>
            <a:r>
              <a:rPr lang="tr-TR" dirty="0" smtClean="0"/>
              <a:t>Kaynak: C. Emre, “Karşılaştırmalı...,” s. 89. BKZ. : EK OKUMA: EMRE.</a:t>
            </a:r>
            <a:endParaRPr lang="tr-TR" dirty="0"/>
          </a:p>
        </p:txBody>
      </p:sp>
      <p:pic>
        <p:nvPicPr>
          <p:cNvPr id="9" name="Resim 8"/>
          <p:cNvPicPr>
            <a:picLocks noChangeAspect="1"/>
          </p:cNvPicPr>
          <p:nvPr/>
        </p:nvPicPr>
        <p:blipFill>
          <a:blip r:embed="rId4"/>
          <a:stretch>
            <a:fillRect/>
          </a:stretch>
        </p:blipFill>
        <p:spPr>
          <a:xfrm rot="5400000">
            <a:off x="6537093" y="419598"/>
            <a:ext cx="2095500" cy="3898900"/>
          </a:xfrm>
          <a:prstGeom prst="rect">
            <a:avLst/>
          </a:prstGeom>
        </p:spPr>
      </p:pic>
    </p:spTree>
    <p:extLst>
      <p:ext uri="{BB962C8B-B14F-4D97-AF65-F5344CB8AC3E}">
        <p14:creationId xmlns:p14="http://schemas.microsoft.com/office/powerpoint/2010/main" val="1902059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365126"/>
            <a:ext cx="10515600" cy="806450"/>
          </a:xfrm>
        </p:spPr>
        <p:txBody>
          <a:bodyPr>
            <a:normAutofit/>
          </a:bodyPr>
          <a:lstStyle/>
          <a:p>
            <a:r>
              <a:rPr lang="tr-TR" sz="2800" dirty="0" smtClean="0"/>
              <a:t>“Prizmatik Toplum Kuramı” Eleştirisi (Emre, “Karşılaştırmalı...,” s. 94.</a:t>
            </a:r>
            <a:r>
              <a:rPr lang="tr-TR" dirty="0" smtClean="0"/>
              <a:t> </a:t>
            </a:r>
            <a:endParaRPr lang="tr-TR" dirty="0"/>
          </a:p>
        </p:txBody>
      </p:sp>
      <p:pic>
        <p:nvPicPr>
          <p:cNvPr id="4" name="İçerik Yer Tutucusu 3"/>
          <p:cNvPicPr>
            <a:picLocks noGrp="1" noChangeAspect="1"/>
          </p:cNvPicPr>
          <p:nvPr>
            <p:ph idx="1"/>
          </p:nvPr>
        </p:nvPicPr>
        <p:blipFill>
          <a:blip r:embed="rId2"/>
          <a:stretch>
            <a:fillRect/>
          </a:stretch>
        </p:blipFill>
        <p:spPr>
          <a:xfrm rot="5400000">
            <a:off x="475845" y="1770460"/>
            <a:ext cx="5325268" cy="4127500"/>
          </a:xfrm>
          <a:prstGeom prst="rect">
            <a:avLst/>
          </a:prstGeom>
        </p:spPr>
      </p:pic>
      <p:pic>
        <p:nvPicPr>
          <p:cNvPr id="5" name="Resim 4"/>
          <p:cNvPicPr>
            <a:picLocks noChangeAspect="1"/>
          </p:cNvPicPr>
          <p:nvPr/>
        </p:nvPicPr>
        <p:blipFill>
          <a:blip r:embed="rId3"/>
          <a:stretch>
            <a:fillRect/>
          </a:stretch>
        </p:blipFill>
        <p:spPr>
          <a:xfrm rot="5400000">
            <a:off x="6546864" y="1228724"/>
            <a:ext cx="3213100" cy="3886200"/>
          </a:xfrm>
          <a:prstGeom prst="rect">
            <a:avLst/>
          </a:prstGeom>
        </p:spPr>
      </p:pic>
    </p:spTree>
    <p:extLst>
      <p:ext uri="{BB962C8B-B14F-4D97-AF65-F5344CB8AC3E}">
        <p14:creationId xmlns:p14="http://schemas.microsoft.com/office/powerpoint/2010/main" val="923773081"/>
      </p:ext>
    </p:extLst>
  </p:cSld>
  <p:clrMapOvr>
    <a:masterClrMapping/>
  </p:clrMapOvr>
</p:sld>
</file>

<file path=ppt/theme/theme1.xml><?xml version="1.0" encoding="utf-8"?>
<a:theme xmlns:a="http://schemas.openxmlformats.org/drawingml/2006/main" name="Office Teması">
  <a:themeElements>
    <a:clrScheme name="Ofi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i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1003</Words>
  <Application>Microsoft Macintosh PowerPoint</Application>
  <PresentationFormat>Geniş Ekran</PresentationFormat>
  <Paragraphs>54</Paragraphs>
  <Slides>15</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15</vt:i4>
      </vt:variant>
    </vt:vector>
  </HeadingPairs>
  <TitlesOfParts>
    <vt:vector size="19" baseType="lpstr">
      <vt:lpstr>Calibri</vt:lpstr>
      <vt:lpstr>Calibri Light</vt:lpstr>
      <vt:lpstr>Arial</vt:lpstr>
      <vt:lpstr>Office Teması</vt:lpstr>
      <vt:lpstr>KARŞILAŞTIRMALI YÖNETİME İLİŞKİN KURAMSAL YAKLAŞIMLAR </vt:lpstr>
      <vt:lpstr>1945 Sonrasında Sosyal Bilimlerde Karşılaştırmalı Yöntemin Yaygınlaşması</vt:lpstr>
      <vt:lpstr>Kalkınma İktisadı</vt:lpstr>
      <vt:lpstr>Kalkınma Sosyolojisi:  Lerner’ın Balgat Köyü İncelemesi</vt:lpstr>
      <vt:lpstr>Amerikan Etkisinde Karşılaştırmalı Yönetim Alanının Gelişimi</vt:lpstr>
      <vt:lpstr>M. Heper, Karşılaştırmalı Kamu Yönetimi</vt:lpstr>
      <vt:lpstr>KALKINMA İDARESİ (1)</vt:lpstr>
      <vt:lpstr>PowerPoint Sunusu</vt:lpstr>
      <vt:lpstr>“Prizmatik Toplum Kuramı” Eleştirisi (Emre, “Karşılaştırmalı...,” s. 94. </vt:lpstr>
      <vt:lpstr>Modernleşme Kuramları ve Prizmatik Toplum Kuramı Eleştirisi</vt:lpstr>
      <vt:lpstr>KALKINMA İDARESİ (2)</vt:lpstr>
      <vt:lpstr>KALKINMA İDARESİ (3)</vt:lpstr>
      <vt:lpstr>KALKINMA İDARESİ (4)</vt:lpstr>
      <vt:lpstr>KALKINMA İDARESİ (5)</vt:lpstr>
      <vt:lpstr>Kalkınma İdaresine Yönelik Eleştiriler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Kullanıcısı</dc:creator>
  <cp:lastModifiedBy>Microsoft Office Kullanıcısı</cp:lastModifiedBy>
  <cp:revision>25</cp:revision>
  <dcterms:created xsi:type="dcterms:W3CDTF">2018-01-10T20:36:39Z</dcterms:created>
  <dcterms:modified xsi:type="dcterms:W3CDTF">2018-01-15T03:06:06Z</dcterms:modified>
</cp:coreProperties>
</file>