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302" r:id="rId8"/>
    <p:sldId id="303" r:id="rId9"/>
    <p:sldId id="304" r:id="rId10"/>
    <p:sldId id="305" r:id="rId11"/>
    <p:sldId id="306" r:id="rId12"/>
    <p:sldId id="301" r:id="rId13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/>
              <a:t>YETİŞKİN KURAMLARI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mtClean="0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412258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Jung</a:t>
            </a:r>
            <a:r>
              <a:rPr lang="tr-TR" sz="2400" dirty="0" smtClean="0"/>
              <a:t> nörotik hastalıkları gençlik döneminin psikolojisinin orta yıllara taşınmak istemesi olarak görür. </a:t>
            </a:r>
          </a:p>
          <a:p>
            <a:r>
              <a:rPr lang="tr-TR" sz="2400" dirty="0" smtClean="0"/>
              <a:t>Yaşlılık dönemi de değişimleri içerir. Yaşlı erkekler daha dişil yaşlı kadınlar da giderek eril olmaktadır.</a:t>
            </a:r>
          </a:p>
          <a:p>
            <a:r>
              <a:rPr lang="tr-TR" sz="2400" dirty="0" smtClean="0"/>
              <a:t>İnsan yaşamının ileri yaşlara dek sürmesinin çocuklara bakmak gibi bir amacı olmalıdır. Ancak bu görev de yerine getirildikten sonra yaşamın amacı ne olacaktır.</a:t>
            </a:r>
          </a:p>
          <a:p>
            <a:endParaRPr lang="tr-TR" sz="2400" dirty="0"/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 smtClean="0"/>
              <a:t>Jung</a:t>
            </a:r>
            <a:r>
              <a:rPr lang="tr-TR" sz="2000" dirty="0" smtClean="0"/>
              <a:t> pek çok insanın ileri yaşlara doyurulmamış isteklerle ulaştığını ancak geriye bakmanın tehlikeli olduğunu ve geleceğe ilişkin bir amaç edinmeleri gerektiğini söyler.</a:t>
            </a:r>
          </a:p>
          <a:p>
            <a:r>
              <a:rPr lang="tr-TR" sz="2000" dirty="0" err="1" smtClean="0"/>
              <a:t>Jung</a:t>
            </a:r>
            <a:r>
              <a:rPr lang="tr-TR" sz="2000" dirty="0" smtClean="0"/>
              <a:t> ölümde bir amaç bulmanın sağlıklı olduğunu ve bundan kaçınmanın yaşamın ikinci yarısını amaçtan yoksun bırakarak sağlıksız kıldığını ileri sürer.</a:t>
            </a:r>
          </a:p>
          <a:p>
            <a:endParaRPr lang="tr-TR" sz="2000" dirty="0"/>
          </a:p>
        </p:txBody>
      </p:sp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</a:p>
          <a:p>
            <a:r>
              <a:rPr lang="tr-TR" dirty="0" err="1" smtClean="0"/>
              <a:t>Gander</a:t>
            </a:r>
            <a:r>
              <a:rPr lang="tr-TR" dirty="0" smtClean="0"/>
              <a:t>, M. J. ve </a:t>
            </a:r>
            <a:r>
              <a:rPr lang="tr-TR" dirty="0" err="1" smtClean="0"/>
              <a:t>Gardiner</a:t>
            </a:r>
            <a:r>
              <a:rPr lang="tr-TR" dirty="0" smtClean="0"/>
              <a:t>, H. W. (1993). </a:t>
            </a:r>
            <a:r>
              <a:rPr lang="tr-TR" i="1" dirty="0" err="1" smtClean="0"/>
              <a:t>Cocuk</a:t>
            </a:r>
            <a:r>
              <a:rPr lang="tr-TR" i="1" dirty="0" smtClean="0"/>
              <a:t> ve Ergen </a:t>
            </a:r>
            <a:r>
              <a:rPr lang="tr-TR" i="1" dirty="0" err="1" smtClean="0"/>
              <a:t>Gelisimi</a:t>
            </a:r>
            <a:r>
              <a:rPr lang="tr-TR" dirty="0" smtClean="0"/>
              <a:t>. (</a:t>
            </a:r>
            <a:r>
              <a:rPr lang="tr-TR" dirty="0" err="1" smtClean="0"/>
              <a:t>Çev</a:t>
            </a:r>
            <a:r>
              <a:rPr lang="tr-TR" dirty="0" smtClean="0"/>
              <a:t>.) Çelen, N., Dönmez, A. ve Onur, B. Ankara: İmge </a:t>
            </a:r>
            <a:r>
              <a:rPr lang="tr-TR" dirty="0" err="1" smtClean="0"/>
              <a:t>kitabevi</a:t>
            </a:r>
            <a:r>
              <a:rPr lang="tr-TR" smtClean="0"/>
              <a:t>.</a:t>
            </a:r>
            <a:endParaRPr lang="tr-TR" dirty="0" smtClean="0"/>
          </a:p>
          <a:p>
            <a:r>
              <a:rPr lang="tr-TR" dirty="0" err="1" smtClean="0"/>
              <a:t>Zastrow</a:t>
            </a:r>
            <a:r>
              <a:rPr lang="tr-TR" dirty="0" smtClean="0"/>
              <a:t>, C., &amp; </a:t>
            </a:r>
            <a:r>
              <a:rPr lang="tr-TR" dirty="0" err="1" smtClean="0"/>
              <a:t>Kirst</a:t>
            </a:r>
            <a:r>
              <a:rPr lang="tr-TR" dirty="0" smtClean="0"/>
              <a:t>-</a:t>
            </a:r>
            <a:r>
              <a:rPr lang="tr-TR" dirty="0" err="1" smtClean="0"/>
              <a:t>Ashman</a:t>
            </a:r>
            <a:r>
              <a:rPr lang="tr-TR" dirty="0" smtClean="0"/>
              <a:t>, K. K. (2014). İnsan davranışı ve sosyal çevre I (1. Baskı). </a:t>
            </a:r>
            <a:r>
              <a:rPr lang="tr-TR" i="1" dirty="0" smtClean="0"/>
              <a:t>Ankara: </a:t>
            </a:r>
            <a:r>
              <a:rPr lang="tr-TR" i="1" dirty="0" err="1" smtClean="0"/>
              <a:t>Nika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625643"/>
            <a:ext cx="9767252" cy="59711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BÜHLERİN İNSAN YAŞAMININ AKIŞI KURAMI</a:t>
            </a:r>
          </a:p>
          <a:p>
            <a:r>
              <a:rPr lang="tr-TR" sz="3200" dirty="0" err="1" smtClean="0"/>
              <a:t>Bühler</a:t>
            </a:r>
            <a:r>
              <a:rPr lang="tr-TR" sz="3200" dirty="0" smtClean="0"/>
              <a:t> ve öğrencileri yaşam akışını </a:t>
            </a:r>
            <a:r>
              <a:rPr lang="tr-TR" sz="3200" dirty="0" err="1" smtClean="0"/>
              <a:t>viyanada</a:t>
            </a:r>
            <a:r>
              <a:rPr lang="tr-TR" sz="3200" dirty="0" smtClean="0"/>
              <a:t> topladıkları yaşam öyküsü verilerini kullanarak incelemişlerdir.</a:t>
            </a:r>
          </a:p>
          <a:p>
            <a:r>
              <a:rPr lang="tr-TR" sz="3200" dirty="0" smtClean="0"/>
              <a:t>Yaşam döngüsünde meydana çıkan olaylar tutumlar ve başarılardaki değişimlere dayanan evrelerin düzenli akışını ortaya koyan bir yöntembilim geliştirmiştir. 5 biyolojik dönem saptamışlardır: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1. ilerleyici büyüme, 15 yaşa kadar: evdeki çocuk, birey kendi belirlediği amaçlardan yoksun</a:t>
            </a:r>
          </a:p>
          <a:p>
            <a:r>
              <a:rPr lang="tr-TR" sz="2800" dirty="0" smtClean="0"/>
              <a:t>2. büyümenin cinsel üretme yeteneğiyle devam </a:t>
            </a:r>
            <a:r>
              <a:rPr lang="tr-TR" sz="2800" dirty="0" err="1" smtClean="0"/>
              <a:t>etmes</a:t>
            </a:r>
            <a:r>
              <a:rPr lang="tr-TR" sz="2800" dirty="0" smtClean="0"/>
              <a:t>,15-25: genişleme hazırlığı ve kendi belirlediği amaçları deneme</a:t>
            </a:r>
          </a:p>
          <a:p>
            <a:r>
              <a:rPr lang="tr-TR" sz="2800" dirty="0" smtClean="0"/>
              <a:t>3. büyümede kararlılık, 25-45: yükselme, amaçlarını özel ve kesin bir biçimde kendisinin belirlemesi</a:t>
            </a:r>
          </a:p>
        </p:txBody>
      </p:sp>
    </p:spTree>
    <p:extLst>
      <p:ext uri="{BB962C8B-B14F-4D97-AF65-F5344CB8AC3E}">
        <p14:creationId xmlns:p14="http://schemas.microsoft.com/office/powerpoint/2010/main" xmlns="" val="22426936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4. cinsel üretme yeteneğinin yitirilmesi,45-65: bu amaçlar için çabalamanın sonuçlarını kendinin değerlendirmesi</a:t>
            </a:r>
          </a:p>
          <a:p>
            <a:r>
              <a:rPr lang="tr-TR" sz="3200" dirty="0" smtClean="0"/>
              <a:t>5. gerileyen büyüme ve biyolojik iniş, 65+ yaş: doyum ve başarısızlığın </a:t>
            </a:r>
            <a:r>
              <a:rPr lang="tr-TR" sz="3200" dirty="0" err="1" smtClean="0"/>
              <a:t>yaşanm</a:t>
            </a:r>
            <a:endParaRPr lang="tr-TR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21895"/>
            <a:ext cx="8915400" cy="5189327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Kuhlen</a:t>
            </a:r>
            <a:r>
              <a:rPr lang="tr-TR" sz="2800" dirty="0" smtClean="0"/>
              <a:t> bu kuramı biraz değiştirdi. Ona göre büyüme genişleme güdüleri (başarı, güç, yaratıcılık ve kendini gerçekleştirme) bireyin davranışına yaşamının ilk yıllında egemendir.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271035551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Bunlar göreli olarak doyuruldukları (başarı ya da seks gereksiniminde olduğu gibi) ve kişi yeni toplumsal konumlara geldiği için (anne olmak gibi) kişinin yaşamı boyunca değişebilir.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69128558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Kuhlen</a:t>
            </a:r>
            <a:r>
              <a:rPr lang="tr-TR" sz="2800" dirty="0" smtClean="0"/>
              <a:t> yaşın ilerlemesiyle birlikte gereksinimlerin doğrudan doyurulmasının yerini dolaylı ya da başkalarının doyumu ile doyurulmasının aldığını belirtmektedir. 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JUNG’UN YAŞAM EVRELERİ ANLAYIŞI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Jungun</a:t>
            </a:r>
            <a:r>
              <a:rPr lang="tr-TR" sz="2800" dirty="0" smtClean="0"/>
              <a:t> yaşam evrelerine ilişkin görüşü klinik çalışmalarına ve ve kendi psikoloji kuramına dayanmaktadır. </a:t>
            </a:r>
          </a:p>
          <a:p>
            <a:r>
              <a:rPr lang="tr-TR" sz="2800" dirty="0" err="1" smtClean="0"/>
              <a:t>Jung</a:t>
            </a:r>
            <a:r>
              <a:rPr lang="tr-TR" sz="2800" dirty="0" smtClean="0"/>
              <a:t> yaşam evrelerini </a:t>
            </a:r>
            <a:r>
              <a:rPr lang="tr-TR" sz="2800" dirty="0" err="1" smtClean="0"/>
              <a:t>açıklmaya</a:t>
            </a:r>
            <a:r>
              <a:rPr lang="tr-TR" sz="2800" dirty="0" smtClean="0"/>
              <a:t> gençlik dönemi ile başlamaktadır. Bu evreyi erinlik sonrasından orta yıllara (35-40) dek uzatır. 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Jung</a:t>
            </a:r>
            <a:r>
              <a:rPr lang="tr-TR" sz="2800" dirty="0" smtClean="0"/>
              <a:t> a göre çocuk başkalarına sorun olabilir ama kendi sorunları yoktur. O yüzden çocukluk dönemini atlamıştır. </a:t>
            </a:r>
          </a:p>
          <a:p>
            <a:r>
              <a:rPr lang="tr-TR" sz="2800" dirty="0" smtClean="0"/>
              <a:t>Gençlik dönemi, çocukluğun cinsel içgüdü ve aşağılık duygularına ilişkin görüşün terk edildiği ve yaşam ufkunun genişlediği dönemdir. Bundan sonraki önemli değişim 35-40 yaşları arasında başlar.</a:t>
            </a:r>
          </a:p>
          <a:p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518</TotalTime>
  <Words>403</Words>
  <Application>Microsoft Office PowerPoint</Application>
  <PresentationFormat>Özel</PresentationFormat>
  <Paragraphs>27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  <vt:variant>
        <vt:lpstr>Özel Gösteriler</vt:lpstr>
      </vt:variant>
      <vt:variant>
        <vt:i4>1</vt:i4>
      </vt:variant>
    </vt:vector>
  </HeadingPairs>
  <TitlesOfParts>
    <vt:vector size="14" baseType="lpstr">
      <vt:lpstr>Duman</vt:lpstr>
      <vt:lpstr>YETİŞKİN KURAMLARI</vt:lpstr>
      <vt:lpstr>Slayt 2</vt:lpstr>
      <vt:lpstr>Slayt 3</vt:lpstr>
      <vt:lpstr>Slayt 4</vt:lpstr>
      <vt:lpstr>Slayt 5</vt:lpstr>
      <vt:lpstr> </vt:lpstr>
      <vt:lpstr>Slayt 7</vt:lpstr>
      <vt:lpstr>JUNG’UN YAŞAM EVRELERİ ANLAYIŞI</vt:lpstr>
      <vt:lpstr>Slayt 9</vt:lpstr>
      <vt:lpstr>Slayt 10</vt:lpstr>
      <vt:lpstr>Slayt 11</vt:lpstr>
      <vt:lpstr>Slayt 12</vt:lpstr>
      <vt:lpstr>Özel Gösteri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Münevver ERYALÇIN</cp:lastModifiedBy>
  <cp:revision>70</cp:revision>
  <dcterms:created xsi:type="dcterms:W3CDTF">2014-05-19T11:47:06Z</dcterms:created>
  <dcterms:modified xsi:type="dcterms:W3CDTF">2021-11-18T12:03:55Z</dcterms:modified>
</cp:coreProperties>
</file>