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C694015-8627-48D1-8DFF-272B7EAEDDAA}"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671E541-FAC3-47A1-A6BE-EF0B005345A3}" type="slidenum">
              <a:rPr lang="tr-TR" smtClean="0"/>
              <a:t>‹#›</a:t>
            </a:fld>
            <a:endParaRPr lang="tr-TR"/>
          </a:p>
        </p:txBody>
      </p:sp>
    </p:spTree>
    <p:extLst>
      <p:ext uri="{BB962C8B-B14F-4D97-AF65-F5344CB8AC3E}">
        <p14:creationId xmlns:p14="http://schemas.microsoft.com/office/powerpoint/2010/main" val="1162093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C694015-8627-48D1-8DFF-272B7EAEDDAA}"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671E541-FAC3-47A1-A6BE-EF0B005345A3}" type="slidenum">
              <a:rPr lang="tr-TR" smtClean="0"/>
              <a:t>‹#›</a:t>
            </a:fld>
            <a:endParaRPr lang="tr-TR"/>
          </a:p>
        </p:txBody>
      </p:sp>
    </p:spTree>
    <p:extLst>
      <p:ext uri="{BB962C8B-B14F-4D97-AF65-F5344CB8AC3E}">
        <p14:creationId xmlns:p14="http://schemas.microsoft.com/office/powerpoint/2010/main" val="2750713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C694015-8627-48D1-8DFF-272B7EAEDDAA}"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671E541-FAC3-47A1-A6BE-EF0B005345A3}" type="slidenum">
              <a:rPr lang="tr-TR" smtClean="0"/>
              <a:t>‹#›</a:t>
            </a:fld>
            <a:endParaRPr lang="tr-TR"/>
          </a:p>
        </p:txBody>
      </p:sp>
    </p:spTree>
    <p:extLst>
      <p:ext uri="{BB962C8B-B14F-4D97-AF65-F5344CB8AC3E}">
        <p14:creationId xmlns:p14="http://schemas.microsoft.com/office/powerpoint/2010/main" val="1986253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C694015-8627-48D1-8DFF-272B7EAEDDAA}"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671E541-FAC3-47A1-A6BE-EF0B005345A3}" type="slidenum">
              <a:rPr lang="tr-TR" smtClean="0"/>
              <a:t>‹#›</a:t>
            </a:fld>
            <a:endParaRPr lang="tr-TR"/>
          </a:p>
        </p:txBody>
      </p:sp>
    </p:spTree>
    <p:extLst>
      <p:ext uri="{BB962C8B-B14F-4D97-AF65-F5344CB8AC3E}">
        <p14:creationId xmlns:p14="http://schemas.microsoft.com/office/powerpoint/2010/main" val="717171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C694015-8627-48D1-8DFF-272B7EAEDDAA}"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671E541-FAC3-47A1-A6BE-EF0B005345A3}" type="slidenum">
              <a:rPr lang="tr-TR" smtClean="0"/>
              <a:t>‹#›</a:t>
            </a:fld>
            <a:endParaRPr lang="tr-TR"/>
          </a:p>
        </p:txBody>
      </p:sp>
    </p:spTree>
    <p:extLst>
      <p:ext uri="{BB962C8B-B14F-4D97-AF65-F5344CB8AC3E}">
        <p14:creationId xmlns:p14="http://schemas.microsoft.com/office/powerpoint/2010/main" val="1881113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C694015-8627-48D1-8DFF-272B7EAEDDAA}"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671E541-FAC3-47A1-A6BE-EF0B005345A3}" type="slidenum">
              <a:rPr lang="tr-TR" smtClean="0"/>
              <a:t>‹#›</a:t>
            </a:fld>
            <a:endParaRPr lang="tr-TR"/>
          </a:p>
        </p:txBody>
      </p:sp>
    </p:spTree>
    <p:extLst>
      <p:ext uri="{BB962C8B-B14F-4D97-AF65-F5344CB8AC3E}">
        <p14:creationId xmlns:p14="http://schemas.microsoft.com/office/powerpoint/2010/main" val="1537206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C694015-8627-48D1-8DFF-272B7EAEDDAA}"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671E541-FAC3-47A1-A6BE-EF0B005345A3}" type="slidenum">
              <a:rPr lang="tr-TR" smtClean="0"/>
              <a:t>‹#›</a:t>
            </a:fld>
            <a:endParaRPr lang="tr-TR"/>
          </a:p>
        </p:txBody>
      </p:sp>
    </p:spTree>
    <p:extLst>
      <p:ext uri="{BB962C8B-B14F-4D97-AF65-F5344CB8AC3E}">
        <p14:creationId xmlns:p14="http://schemas.microsoft.com/office/powerpoint/2010/main" val="814943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C694015-8627-48D1-8DFF-272B7EAEDDAA}"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671E541-FAC3-47A1-A6BE-EF0B005345A3}" type="slidenum">
              <a:rPr lang="tr-TR" smtClean="0"/>
              <a:t>‹#›</a:t>
            </a:fld>
            <a:endParaRPr lang="tr-TR"/>
          </a:p>
        </p:txBody>
      </p:sp>
    </p:spTree>
    <p:extLst>
      <p:ext uri="{BB962C8B-B14F-4D97-AF65-F5344CB8AC3E}">
        <p14:creationId xmlns:p14="http://schemas.microsoft.com/office/powerpoint/2010/main" val="2868454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C694015-8627-48D1-8DFF-272B7EAEDDAA}"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671E541-FAC3-47A1-A6BE-EF0B005345A3}" type="slidenum">
              <a:rPr lang="tr-TR" smtClean="0"/>
              <a:t>‹#›</a:t>
            </a:fld>
            <a:endParaRPr lang="tr-TR"/>
          </a:p>
        </p:txBody>
      </p:sp>
    </p:spTree>
    <p:extLst>
      <p:ext uri="{BB962C8B-B14F-4D97-AF65-F5344CB8AC3E}">
        <p14:creationId xmlns:p14="http://schemas.microsoft.com/office/powerpoint/2010/main" val="3673422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C694015-8627-48D1-8DFF-272B7EAEDDAA}"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671E541-FAC3-47A1-A6BE-EF0B005345A3}" type="slidenum">
              <a:rPr lang="tr-TR" smtClean="0"/>
              <a:t>‹#›</a:t>
            </a:fld>
            <a:endParaRPr lang="tr-TR"/>
          </a:p>
        </p:txBody>
      </p:sp>
    </p:spTree>
    <p:extLst>
      <p:ext uri="{BB962C8B-B14F-4D97-AF65-F5344CB8AC3E}">
        <p14:creationId xmlns:p14="http://schemas.microsoft.com/office/powerpoint/2010/main" val="3027160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C694015-8627-48D1-8DFF-272B7EAEDDAA}"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671E541-FAC3-47A1-A6BE-EF0B005345A3}" type="slidenum">
              <a:rPr lang="tr-TR" smtClean="0"/>
              <a:t>‹#›</a:t>
            </a:fld>
            <a:endParaRPr lang="tr-TR"/>
          </a:p>
        </p:txBody>
      </p:sp>
    </p:spTree>
    <p:extLst>
      <p:ext uri="{BB962C8B-B14F-4D97-AF65-F5344CB8AC3E}">
        <p14:creationId xmlns:p14="http://schemas.microsoft.com/office/powerpoint/2010/main" val="3965193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694015-8627-48D1-8DFF-272B7EAEDDAA}"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71E541-FAC3-47A1-A6BE-EF0B005345A3}" type="slidenum">
              <a:rPr lang="tr-TR" smtClean="0"/>
              <a:t>‹#›</a:t>
            </a:fld>
            <a:endParaRPr lang="tr-TR"/>
          </a:p>
        </p:txBody>
      </p:sp>
    </p:spTree>
    <p:extLst>
      <p:ext uri="{BB962C8B-B14F-4D97-AF65-F5344CB8AC3E}">
        <p14:creationId xmlns:p14="http://schemas.microsoft.com/office/powerpoint/2010/main" val="4056772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mtClean="0"/>
              <a:t>Dize </a:t>
            </a:r>
            <a:r>
              <a:rPr lang="tr-TR" dirty="0" smtClean="0"/>
              <a:t>Yapıları</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106810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Örnek:</a:t>
            </a:r>
          </a:p>
          <a:p>
            <a:pPr marL="0" indent="0">
              <a:buNone/>
            </a:pPr>
            <a:r>
              <a:rPr lang="tr-TR" dirty="0" smtClean="0"/>
              <a:t>“(…)Bir ölünün* kulağını dinlemesinler sıkı ağız. Bir karının oğlunu diriltmesinler dul.</a:t>
            </a:r>
          </a:p>
          <a:p>
            <a:pPr marL="0" indent="0">
              <a:buNone/>
            </a:pPr>
            <a:endParaRPr lang="tr-TR" dirty="0" smtClean="0"/>
          </a:p>
          <a:p>
            <a:pPr marL="0" indent="0">
              <a:buNone/>
            </a:pPr>
            <a:r>
              <a:rPr lang="tr-TR" dirty="0" smtClean="0"/>
              <a:t>Bir talikayla getirirler Niyazi adında bir geyiğin çektiği. Buz tutmuş bir delikanlıdır iyi gözlü dilsiz. Makedonya’da** düşünülmeyen.</a:t>
            </a:r>
          </a:p>
          <a:p>
            <a:pPr marL="0" indent="0">
              <a:buNone/>
            </a:pPr>
            <a:endParaRPr lang="tr-TR" dirty="0" smtClean="0"/>
          </a:p>
          <a:p>
            <a:pPr marL="0" indent="0">
              <a:buNone/>
            </a:pPr>
            <a:r>
              <a:rPr lang="tr-TR" dirty="0" smtClean="0"/>
              <a:t>Hırçın bir belleği sergileyebilir bir gizli kapak.*** Bin lacivert güvercinle. Kasabalar kapanmıştır ve bir postnişinden korkulur.”</a:t>
            </a:r>
          </a:p>
          <a:p>
            <a:pPr marL="0" indent="0">
              <a:buNone/>
            </a:pPr>
            <a:endParaRPr lang="tr-TR" dirty="0" smtClean="0"/>
          </a:p>
          <a:p>
            <a:pPr marL="0" indent="0">
              <a:buNone/>
            </a:pPr>
            <a:r>
              <a:rPr lang="tr-TR" dirty="0" smtClean="0"/>
              <a:t> </a:t>
            </a:r>
            <a:r>
              <a:rPr lang="tr-TR" sz="2400" dirty="0" smtClean="0"/>
              <a:t>*Amber içinde saklı bir ölünün atlarla geçen </a:t>
            </a:r>
            <a:r>
              <a:rPr lang="tr-TR" sz="2400" dirty="0" err="1" smtClean="0"/>
              <a:t>kimselersiz</a:t>
            </a:r>
            <a:r>
              <a:rPr lang="tr-TR" sz="2400" dirty="0" smtClean="0"/>
              <a:t> oğlanlığı. </a:t>
            </a:r>
          </a:p>
          <a:p>
            <a:pPr marL="0" indent="0">
              <a:buNone/>
            </a:pPr>
            <a:r>
              <a:rPr lang="tr-TR" sz="2400" dirty="0" smtClean="0"/>
              <a:t> **Makedonya’da ay bir köpekle çıkmış uluyordu.</a:t>
            </a:r>
          </a:p>
          <a:p>
            <a:pPr marL="0" indent="0">
              <a:buNone/>
            </a:pPr>
            <a:r>
              <a:rPr lang="tr-TR" sz="2400" dirty="0" smtClean="0"/>
              <a:t> ***Kentlilerin mutluluğu öldürülür içindir. </a:t>
            </a:r>
            <a:endParaRPr lang="tr-TR" sz="2400" dirty="0"/>
          </a:p>
        </p:txBody>
      </p:sp>
    </p:spTree>
    <p:extLst>
      <p:ext uri="{BB962C8B-B14F-4D97-AF65-F5344CB8AC3E}">
        <p14:creationId xmlns:p14="http://schemas.microsoft.com/office/powerpoint/2010/main" val="3674661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Bir şiiri dil ve anlatım yönünden incelemenin çeşitli evreleri vardır. Bunların başında «sözcük </a:t>
            </a:r>
            <a:r>
              <a:rPr lang="tr-TR" dirty="0" err="1" smtClean="0"/>
              <a:t>kadrosu»nu</a:t>
            </a:r>
            <a:r>
              <a:rPr lang="tr-TR" dirty="0" smtClean="0"/>
              <a:t> saptamak gelir. Saptanan sözcük kadrosu, sergilediği özelliğe göre şiir hakkında bize doğru yorumlar ve çıkarımlar yapma olanağı sağlar. </a:t>
            </a:r>
          </a:p>
          <a:p>
            <a:r>
              <a:rPr lang="tr-TR" dirty="0" smtClean="0"/>
              <a:t>Sözcük kadrosu, bir şairin imge dünyasına ve şiirlerinin içeriğine ilişkin okura çoğu zaman doğrudan önemli anahtarlar verir. Gerçi kimi sözcüklerin hiç kullanılmadan, yalnızca hissettirilen duygular ve çağrışımlar yoluyla da o metinde ağırlıkta olması, metnin okur zihninde beliren o sözcükler üzerine kurulması mümkündür; ama genellikle edebî metinlerde gördüğümüz, yoğunluklu kullanılan sözcüklerin içeriğe ve şairin/yazarın imge ve düşünce dünyasına ilişkin doğrudan yansıtıcı bir işlev görmeleridir. </a:t>
            </a:r>
          </a:p>
          <a:p>
            <a:pPr marL="0" indent="0">
              <a:buNone/>
            </a:pPr>
            <a:endParaRPr lang="tr-TR" dirty="0"/>
          </a:p>
        </p:txBody>
      </p:sp>
    </p:spTree>
    <p:extLst>
      <p:ext uri="{BB962C8B-B14F-4D97-AF65-F5344CB8AC3E}">
        <p14:creationId xmlns:p14="http://schemas.microsoft.com/office/powerpoint/2010/main" val="989153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Sözcük kadrosu için yapılacak sınıflama, metne göre değişkenlik gösterir. Genel olarak şu açılardan yaklaşımla sınıflandırmalara gidilir:</a:t>
            </a:r>
          </a:p>
          <a:p>
            <a:r>
              <a:rPr lang="tr-TR" dirty="0" smtClean="0"/>
              <a:t>Sözcük türlerine göre kullanım sıklığı,</a:t>
            </a:r>
          </a:p>
          <a:p>
            <a:r>
              <a:rPr lang="tr-TR" dirty="0" smtClean="0"/>
              <a:t>Öz Türkçe-yabancı kökenli sözcük kullanım sıklığı,</a:t>
            </a:r>
          </a:p>
          <a:p>
            <a:r>
              <a:rPr lang="tr-TR" dirty="0" smtClean="0"/>
              <a:t>Terim kullanımı sıklığı,</a:t>
            </a:r>
          </a:p>
          <a:p>
            <a:r>
              <a:rPr lang="tr-TR" dirty="0" smtClean="0"/>
              <a:t>Coğrafi, tarihsel, politik vs. anlamlı sözcüklerin kullanım sıklığı…</a:t>
            </a:r>
          </a:p>
          <a:p>
            <a:pPr marL="0" indent="0">
              <a:buNone/>
            </a:pPr>
            <a:r>
              <a:rPr lang="tr-TR" dirty="0" smtClean="0"/>
              <a:t>Bu, uzayıp gidecek bir sıralamadır. Önemli olan, elde ettiğimiz verilerin şiirin tema ve anlamına uygun biçimde yorumlanıp değerlendirilmesidir. Sadece istatistiki verilerden ibaret kalacak tablolar, bir inceleme için yorumlanmayı ve sonuçlara varmayı bekleyen verilerden ibarettir; oysa araştırmacı/ incelemeci için bu, amaç değil araçtır. </a:t>
            </a:r>
          </a:p>
        </p:txBody>
      </p:sp>
    </p:spTree>
    <p:extLst>
      <p:ext uri="{BB962C8B-B14F-4D97-AF65-F5344CB8AC3E}">
        <p14:creationId xmlns:p14="http://schemas.microsoft.com/office/powerpoint/2010/main" val="3481007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Dize Yapısı</a:t>
            </a:r>
          </a:p>
          <a:p>
            <a:pPr marL="0" indent="0">
              <a:buNone/>
            </a:pPr>
            <a:r>
              <a:rPr lang="tr-TR" dirty="0" smtClean="0"/>
              <a:t>Bir şiiri dize yapısı yönünden incelerken şu sınıflandırmayı yapabiliriz:</a:t>
            </a:r>
          </a:p>
          <a:p>
            <a:r>
              <a:rPr lang="tr-TR" dirty="0" smtClean="0"/>
              <a:t>Tek sözcüklü dizeler</a:t>
            </a:r>
          </a:p>
          <a:p>
            <a:pPr marL="0" indent="0">
              <a:buNone/>
            </a:pPr>
            <a:r>
              <a:rPr lang="tr-TR" dirty="0" smtClean="0"/>
              <a:t>Bu dize yapısında sözcüğün öne çıkarılmasının olası nedenlerini de belirlemeye çalışmak gerekir.</a:t>
            </a:r>
          </a:p>
          <a:p>
            <a:r>
              <a:rPr lang="tr-TR" dirty="0" smtClean="0"/>
              <a:t>Kısa dizeler</a:t>
            </a:r>
          </a:p>
          <a:p>
            <a:pPr marL="0" indent="0">
              <a:buNone/>
            </a:pPr>
            <a:r>
              <a:rPr lang="tr-TR" dirty="0" smtClean="0"/>
              <a:t>Birkaç sözcükten ibaret dizeleri bu değerlendirmeye dahil edebiliriz. Şiirin bütünü mü kısa dizelerden oluşmaktadır yoksa özellikle kısa tutulan dizeler mi vardır? Bu açıdan da metne bakmak gerekir.</a:t>
            </a:r>
          </a:p>
          <a:p>
            <a:r>
              <a:rPr lang="tr-TR" dirty="0" smtClean="0"/>
              <a:t>Dize bölme/dize kırma</a:t>
            </a:r>
          </a:p>
          <a:p>
            <a:pPr marL="0" indent="0">
              <a:buNone/>
            </a:pPr>
            <a:r>
              <a:rPr lang="tr-TR" dirty="0" smtClean="0"/>
              <a:t>Dize bölme, anlatımda tekdüzeliğe düşmemek için zaman zaman şairlerin başvurduğu bir yoldur. Bu yol, kimi zaman şiirde hem anlam çoğaltımını sağlar hem manzum şiiri düzyazı şiire yaklaştırır. </a:t>
            </a:r>
          </a:p>
        </p:txBody>
      </p:sp>
    </p:spTree>
    <p:extLst>
      <p:ext uri="{BB962C8B-B14F-4D97-AF65-F5344CB8AC3E}">
        <p14:creationId xmlns:p14="http://schemas.microsoft.com/office/powerpoint/2010/main" val="439735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marL="0" indent="0">
              <a:buNone/>
            </a:pPr>
            <a:r>
              <a:rPr lang="tr-TR" dirty="0" smtClean="0"/>
              <a:t>Dize kırma/ bölme için aşağıda birkaç örnek yer almaktadır:</a:t>
            </a:r>
          </a:p>
          <a:p>
            <a:pPr marL="0" indent="0">
              <a:buNone/>
            </a:pPr>
            <a:r>
              <a:rPr lang="tr-TR" dirty="0" smtClean="0"/>
              <a:t>«Sırtını bacaya dayamış gece görevlisi bir ölü </a:t>
            </a:r>
          </a:p>
          <a:p>
            <a:pPr marL="0" indent="0">
              <a:buNone/>
            </a:pPr>
            <a:r>
              <a:rPr lang="tr-TR" dirty="0" smtClean="0"/>
              <a:t>yıkayıcısının yorgunluğu akıyor</a:t>
            </a:r>
          </a:p>
          <a:p>
            <a:pPr marL="0" indent="0">
              <a:buNone/>
            </a:pPr>
            <a:r>
              <a:rPr lang="tr-TR" dirty="0" smtClean="0"/>
              <a:t>Bilir misiniz kendisi yeryüzünden yanadır hayatta</a:t>
            </a:r>
          </a:p>
          <a:p>
            <a:pPr marL="0" indent="0">
              <a:buNone/>
            </a:pPr>
            <a:r>
              <a:rPr lang="tr-TR" dirty="0" smtClean="0"/>
              <a:t>(…)</a:t>
            </a:r>
          </a:p>
          <a:p>
            <a:pPr marL="0" indent="0">
              <a:buNone/>
            </a:pPr>
            <a:r>
              <a:rPr lang="tr-TR" dirty="0" smtClean="0"/>
              <a:t>Otuz üçlerde sudan başlamış bir kan</a:t>
            </a:r>
          </a:p>
          <a:p>
            <a:pPr marL="0" indent="0">
              <a:buNone/>
            </a:pPr>
            <a:r>
              <a:rPr lang="tr-TR" dirty="0" smtClean="0"/>
              <a:t>davası </a:t>
            </a:r>
            <a:r>
              <a:rPr lang="tr-TR" dirty="0" err="1" smtClean="0"/>
              <a:t>üzre</a:t>
            </a:r>
            <a:r>
              <a:rPr lang="tr-TR" dirty="0" smtClean="0"/>
              <a:t> ayakta bir </a:t>
            </a:r>
            <a:r>
              <a:rPr lang="tr-TR" dirty="0" err="1" smtClean="0"/>
              <a:t>laz</a:t>
            </a:r>
            <a:r>
              <a:rPr lang="tr-TR" dirty="0" smtClean="0"/>
              <a:t> oğlu</a:t>
            </a:r>
          </a:p>
          <a:p>
            <a:pPr marL="0" indent="0">
              <a:buNone/>
            </a:pPr>
            <a:r>
              <a:rPr lang="tr-TR" dirty="0" smtClean="0"/>
              <a:t>(…)</a:t>
            </a:r>
          </a:p>
          <a:p>
            <a:pPr marL="0" indent="0">
              <a:buNone/>
            </a:pPr>
            <a:r>
              <a:rPr lang="tr-TR" dirty="0" smtClean="0"/>
              <a:t>Arı yapayalnızlığına çömelmiş gazeteye bakıyor kara</a:t>
            </a:r>
          </a:p>
          <a:p>
            <a:pPr marL="0" indent="0">
              <a:buNone/>
            </a:pPr>
            <a:r>
              <a:rPr lang="tr-TR" dirty="0" smtClean="0"/>
              <a:t>yeldirmeli kurşuncu bir nine»</a:t>
            </a:r>
          </a:p>
          <a:p>
            <a:pPr marL="0" indent="0">
              <a:buNone/>
            </a:pPr>
            <a:endParaRPr lang="tr-TR" dirty="0"/>
          </a:p>
          <a:p>
            <a:pPr marL="0" indent="0">
              <a:buNone/>
            </a:pPr>
            <a:r>
              <a:rPr lang="tr-TR" dirty="0" smtClean="0"/>
              <a:t>«Irgat mahallinde ilk derse ve hiç</a:t>
            </a:r>
          </a:p>
          <a:p>
            <a:pPr marL="0" indent="0">
              <a:buNone/>
            </a:pPr>
            <a:r>
              <a:rPr lang="tr-TR" dirty="0" smtClean="0"/>
              <a:t>bir derse girmeyecek iki öğrenci» </a:t>
            </a:r>
            <a:endParaRPr lang="tr-TR" dirty="0"/>
          </a:p>
        </p:txBody>
      </p:sp>
    </p:spTree>
    <p:extLst>
      <p:ext uri="{BB962C8B-B14F-4D97-AF65-F5344CB8AC3E}">
        <p14:creationId xmlns:p14="http://schemas.microsoft.com/office/powerpoint/2010/main" val="270914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Uzun dize</a:t>
            </a:r>
          </a:p>
          <a:p>
            <a:pPr marL="0" indent="0">
              <a:buNone/>
            </a:pPr>
            <a:r>
              <a:rPr lang="tr-TR" dirty="0" smtClean="0"/>
              <a:t>Dize bölmeler/dize kırmalar gibi uzun dizeler de çoğu zaman düzyazı şiire yönelimin göstergelerinden biridir. Burada da –kısa dizelere bakışta olduğu gibi- dizelerde uzunluğun şiirin bütününe egemen bir yapı özelliği mi yoksa belirli dizelerle sınırlı bir özellik mi olduğunu gözden geçirmek gerekir.</a:t>
            </a:r>
          </a:p>
          <a:p>
            <a:pPr marL="0" indent="0">
              <a:buNone/>
            </a:pPr>
            <a:r>
              <a:rPr lang="tr-TR" dirty="0" smtClean="0"/>
              <a:t>Dizelerin kısalık-uzunluk açısından yani niceliksel yönden kesin bir ölçüye vurulması kolay değildir; burada, genellikle okuma deneyimlerimize göre belirlenen bir «ortalama» fikri rol oynar. Örneğin, aşağıdaki dizeler «</a:t>
            </a:r>
            <a:r>
              <a:rPr lang="tr-TR" dirty="0" err="1" smtClean="0"/>
              <a:t>uzun»dur</a:t>
            </a:r>
            <a:r>
              <a:rPr lang="tr-TR" dirty="0" smtClean="0"/>
              <a:t>:</a:t>
            </a:r>
          </a:p>
          <a:p>
            <a:pPr marL="0" indent="0">
              <a:buNone/>
            </a:pPr>
            <a:r>
              <a:rPr lang="tr-TR" dirty="0" smtClean="0"/>
              <a:t>«hadi seni yine pandomima sahnelerinde düşünelim ağlamadan kanto ağacı</a:t>
            </a:r>
          </a:p>
          <a:p>
            <a:pPr marL="0" indent="0">
              <a:buNone/>
            </a:pPr>
            <a:r>
              <a:rPr lang="tr-TR" dirty="0" smtClean="0"/>
              <a:t>hadi sen de düşün bizi bakalım çocukları </a:t>
            </a:r>
            <a:r>
              <a:rPr lang="tr-TR" dirty="0" err="1" smtClean="0"/>
              <a:t>alkazar’ı</a:t>
            </a:r>
            <a:r>
              <a:rPr lang="tr-TR" dirty="0" smtClean="0"/>
              <a:t> ağlamadan kanto ağacı.» </a:t>
            </a:r>
          </a:p>
          <a:p>
            <a:pPr marL="0" indent="0">
              <a:buNone/>
            </a:pPr>
            <a:endParaRPr lang="tr-TR" dirty="0"/>
          </a:p>
        </p:txBody>
      </p:sp>
    </p:spTree>
    <p:extLst>
      <p:ext uri="{BB962C8B-B14F-4D97-AF65-F5344CB8AC3E}">
        <p14:creationId xmlns:p14="http://schemas.microsoft.com/office/powerpoint/2010/main" val="3697471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Dizelerde ayraç kullanımı</a:t>
            </a:r>
          </a:p>
          <a:p>
            <a:pPr marL="0" indent="0">
              <a:buNone/>
            </a:pPr>
            <a:r>
              <a:rPr lang="tr-TR" dirty="0" smtClean="0"/>
              <a:t>Ayraç, genellikle, cümle öğeleriyle ilgili olmayan açıklamaları göstermek üzere kullanılır. </a:t>
            </a:r>
            <a:r>
              <a:rPr lang="tr-TR" dirty="0" err="1" smtClean="0"/>
              <a:t>Anlatısal</a:t>
            </a:r>
            <a:r>
              <a:rPr lang="tr-TR" dirty="0" smtClean="0"/>
              <a:t> metinlerde ise metin dışındaki durumları, hareketleri gösteren açıklamalar ayraç içinde verilir. Metinde ayraç kullanımı daha çok düzyazıya özgü olmakla birlikte kimi şairlerin de yer yer bu işareti kullandıkları görülebilmektedir. Şiirde ayraç kullanımı, bir bakıma şiiri düzyazıya yaklaştıran göstergelerden biri sayılabilir. </a:t>
            </a:r>
          </a:p>
          <a:p>
            <a:r>
              <a:rPr lang="tr-TR" dirty="0" smtClean="0"/>
              <a:t>Şair ana metnin dil, yapı ve kurgu yönünden dışında kalan ama ana metnin oluşumuyla eşzamanlı biçimde gelişen bir iç konuşmayı, anımsamayı ya da bir önceki dizenin kendisini ya da içerdiği bir ifadeyi açıklama amacını yansıtan dizeleri ayraç içine almış olabilir. Belki bunlar çıkarıldığında şiirin bütünlüğü bozulmaz; ancak bunların, metnin açılım alanlarını, anlatıcı </a:t>
            </a:r>
            <a:r>
              <a:rPr lang="tr-TR" dirty="0" err="1" smtClean="0"/>
              <a:t>ben’in</a:t>
            </a:r>
            <a:r>
              <a:rPr lang="tr-TR" dirty="0" smtClean="0"/>
              <a:t> bilinç durumunu vermekle anlatımı zenginleştirici ve ana metnin anlamsal yapısını güçlendirici bir işlev de gördükleri için, “gereksiz” öğeler olarak değerlendirilmeleri doğru olmaz. </a:t>
            </a:r>
          </a:p>
          <a:p>
            <a:endParaRPr lang="tr-TR" dirty="0"/>
          </a:p>
        </p:txBody>
      </p:sp>
    </p:spTree>
    <p:extLst>
      <p:ext uri="{BB962C8B-B14F-4D97-AF65-F5344CB8AC3E}">
        <p14:creationId xmlns:p14="http://schemas.microsoft.com/office/powerpoint/2010/main" val="1830493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Dizelerde kısa çizgi kullanımı</a:t>
            </a:r>
          </a:p>
          <a:p>
            <a:pPr marL="0" indent="0">
              <a:buNone/>
            </a:pPr>
            <a:r>
              <a:rPr lang="tr-TR" dirty="0" smtClean="0"/>
              <a:t>Ayraç gibi, kısa çizgilerin de aslında daha çok düzyazıya özgü bir yazım işareti olduğu düşünülürse, dizelerde bu işareti kullanmanın şiiri düzyazıya yaklaştıran uygulamalardan biri olduğu söylenebilir.</a:t>
            </a:r>
          </a:p>
          <a:p>
            <a:pPr marL="0" indent="0">
              <a:buNone/>
            </a:pPr>
            <a:r>
              <a:rPr lang="tr-TR" dirty="0" smtClean="0"/>
              <a:t>Dizelerde kısa çizginin genellikle dize içindeki arasözleri, ara cümleleri ya da ayrıntı sayılabilecek açıklamaları/açındırmaları  belirtmek için kullanıldığını görürüz. </a:t>
            </a:r>
          </a:p>
          <a:p>
            <a:r>
              <a:rPr lang="tr-TR" dirty="0" smtClean="0"/>
              <a:t>Dizelerde tırnak işareti kullanımı</a:t>
            </a:r>
          </a:p>
          <a:p>
            <a:pPr marL="0" indent="0">
              <a:buNone/>
            </a:pPr>
            <a:r>
              <a:rPr lang="tr-TR" dirty="0" smtClean="0"/>
              <a:t>Tırnak işareti, genellikle bir cümledeki/dizedeki alıntıları göstermek için kullanılır; ama şiirde, bunun dışında, bir söz ya da düşünceyi vurgulamak ya da konuşma cümlesi biçimindeki ögeleri göstermek amacıyla kullanılabilir.</a:t>
            </a:r>
            <a:endParaRPr lang="tr-TR" dirty="0"/>
          </a:p>
        </p:txBody>
      </p:sp>
    </p:spTree>
    <p:extLst>
      <p:ext uri="{BB962C8B-B14F-4D97-AF65-F5344CB8AC3E}">
        <p14:creationId xmlns:p14="http://schemas.microsoft.com/office/powerpoint/2010/main" val="3489940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Dipnotlu dizeler</a:t>
            </a:r>
          </a:p>
          <a:p>
            <a:pPr marL="0" indent="0">
              <a:buNone/>
            </a:pPr>
            <a:r>
              <a:rPr lang="tr-TR" dirty="0" smtClean="0"/>
              <a:t>Dipnot, açıklama ve bilgi verme amacıyla kullanılan bir işarettir. O nedenle de bilimsel/akademik makalelerde karşımıza çıkar. Şiirde dipnot kullanımı ise sık rastlanılmayan bir durumdur. Bunun, bazı bilgilendirmeler/açıklamalar dışında kullanımları varsa söz konusu metnin anlam yapısı açısından yorumlanması, değerlendirilmesi ve işlevinin saptanması gerekir. Şiirde bu dipnotlar, daha çok ilgili dizeyi/cümleyi yeni çağrışımlarla buluşturup anlam alanlarını genişletmek, okur imgelemini dipnotlu dize/cümle ile dipnotun sağladığı bir koşutluk içinde bu zengin çağrışım alanına çekerek verilmek istenen iletinin </a:t>
            </a:r>
            <a:r>
              <a:rPr lang="tr-TR" dirty="0" err="1" smtClean="0"/>
              <a:t>çokyönlü</a:t>
            </a:r>
            <a:r>
              <a:rPr lang="tr-TR" dirty="0" smtClean="0"/>
              <a:t> </a:t>
            </a:r>
            <a:r>
              <a:rPr lang="tr-TR" dirty="0" err="1" smtClean="0"/>
              <a:t>alımlanmasını</a:t>
            </a:r>
            <a:r>
              <a:rPr lang="tr-TR" dirty="0" smtClean="0"/>
              <a:t> sağlamak amacıyla kullanılırlar. Örneğin aşağıdaki metinde bu kullanım, şiirsel çağrışımları bir kesişim çizgisine doğru yönlendirme, okur imgelemini çift yönlü bir işleyiş düzlemine çekme ve şiirsel anlamın ikizleşerek genişleyebileceği bir uzam yaratabilme eğilimini yansıtmaktadır:</a:t>
            </a:r>
            <a:endParaRPr lang="tr-TR" dirty="0"/>
          </a:p>
        </p:txBody>
      </p:sp>
    </p:spTree>
    <p:extLst>
      <p:ext uri="{BB962C8B-B14F-4D97-AF65-F5344CB8AC3E}">
        <p14:creationId xmlns:p14="http://schemas.microsoft.com/office/powerpoint/2010/main" val="276697672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916</Words>
  <Application>Microsoft Office PowerPoint</Application>
  <PresentationFormat>Geniş ekran</PresentationFormat>
  <Paragraphs>55</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Dize Yapıları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Cümle ve Dize Yapıları</dc:title>
  <dc:creator>pc</dc:creator>
  <cp:lastModifiedBy>pc</cp:lastModifiedBy>
  <cp:revision>9</cp:revision>
  <dcterms:created xsi:type="dcterms:W3CDTF">2020-05-01T19:03:18Z</dcterms:created>
  <dcterms:modified xsi:type="dcterms:W3CDTF">2020-05-04T01:14:03Z</dcterms:modified>
</cp:coreProperties>
</file>