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80" r:id="rId16"/>
    <p:sldId id="281" r:id="rId17"/>
    <p:sldId id="282" r:id="rId18"/>
    <p:sldId id="285"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41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F77A0B-5585-4117-A5A6-196D0F0BD1CB}" type="datetimeFigureOut">
              <a:rPr lang="tr-TR" smtClean="0"/>
              <a:t>26.06.2019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ED5DC-406F-45F6-853B-F4ADF86F2CC2}"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26.06.2019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1128706"/>
          </a:xfrm>
        </p:spPr>
        <p:txBody>
          <a:bodyPr/>
          <a:lstStyle/>
          <a:p>
            <a:r>
              <a:rPr lang="tr-TR" dirty="0" smtClean="0"/>
              <a:t>OSTEOARTRİT TEDAVİSİ</a:t>
            </a:r>
            <a:endParaRPr lang="tr-TR" dirty="0"/>
          </a:p>
        </p:txBody>
      </p:sp>
      <p:sp>
        <p:nvSpPr>
          <p:cNvPr id="3" name="2 Alt Başlık"/>
          <p:cNvSpPr>
            <a:spLocks noGrp="1"/>
          </p:cNvSpPr>
          <p:nvPr>
            <p:ph type="subTitle" idx="1"/>
          </p:nvPr>
        </p:nvSpPr>
        <p:spPr/>
        <p:txBody>
          <a:bodyPr/>
          <a:lstStyle/>
          <a:p>
            <a:pPr algn="ctr"/>
            <a:r>
              <a:rPr lang="tr-TR" dirty="0" smtClean="0"/>
              <a:t>ÖĞR. GÖR. OSMAN ŞENOL YILDIZ</a:t>
            </a:r>
          </a:p>
          <a:p>
            <a:pPr algn="ctr"/>
            <a:r>
              <a:rPr lang="tr-TR" dirty="0" smtClean="0"/>
              <a:t>AÜ HAYMANA MYO</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defRPr/>
            </a:pPr>
            <a:r>
              <a:rPr lang="tr-TR" dirty="0" smtClean="0">
                <a:latin typeface="Comic Sans MS" pitchFamily="66" charset="0"/>
              </a:rPr>
              <a:t>Diz OA da Eğitim</a:t>
            </a:r>
          </a:p>
        </p:txBody>
      </p:sp>
      <p:sp>
        <p:nvSpPr>
          <p:cNvPr id="6147" name="Rectangle 3"/>
          <p:cNvSpPr>
            <a:spLocks noGrp="1" noChangeArrowheads="1"/>
          </p:cNvSpPr>
          <p:nvPr>
            <p:ph type="body" idx="1"/>
          </p:nvPr>
        </p:nvSpPr>
        <p:spPr>
          <a:xfrm>
            <a:off x="428596" y="1785926"/>
            <a:ext cx="8258204" cy="5072074"/>
          </a:xfrm>
        </p:spPr>
        <p:txBody>
          <a:bodyPr/>
          <a:lstStyle/>
          <a:p>
            <a:pPr eaLnBrk="1" hangingPunct="1">
              <a:defRPr/>
            </a:pPr>
            <a:r>
              <a:rPr lang="tr-TR" sz="2800" dirty="0" err="1" smtClean="0">
                <a:latin typeface="Comic Sans MS" pitchFamily="66" charset="0"/>
              </a:rPr>
              <a:t>Randomize</a:t>
            </a:r>
            <a:r>
              <a:rPr lang="tr-TR" sz="2800" dirty="0" smtClean="0">
                <a:latin typeface="Comic Sans MS" pitchFamily="66" charset="0"/>
              </a:rPr>
              <a:t> kontrollü çalışmalarla etkinliği gösterilmiş olan eğitim teknikleri</a:t>
            </a:r>
          </a:p>
          <a:p>
            <a:pPr eaLnBrk="1" hangingPunct="1">
              <a:buNone/>
              <a:defRPr/>
            </a:pPr>
            <a:endParaRPr lang="tr-TR" sz="2800" dirty="0" smtClean="0">
              <a:latin typeface="Comic Sans MS" pitchFamily="66" charset="0"/>
            </a:endParaRPr>
          </a:p>
          <a:p>
            <a:pPr>
              <a:buClr>
                <a:schemeClr val="tx1"/>
              </a:buClr>
              <a:defRPr/>
            </a:pPr>
            <a:r>
              <a:rPr lang="tr-TR" sz="2800" dirty="0" smtClean="0">
                <a:latin typeface="Comic Sans MS" pitchFamily="66" charset="0"/>
              </a:rPr>
              <a:t>Bireyselleştirilmiş eğitim paketleri</a:t>
            </a:r>
          </a:p>
          <a:p>
            <a:pPr>
              <a:buClr>
                <a:schemeClr val="tx1"/>
              </a:buClr>
              <a:defRPr/>
            </a:pPr>
            <a:r>
              <a:rPr lang="tr-TR" sz="2800" dirty="0" smtClean="0">
                <a:latin typeface="Comic Sans MS" pitchFamily="66" charset="0"/>
              </a:rPr>
              <a:t>Düzenli telefon konuşmaları</a:t>
            </a:r>
          </a:p>
          <a:p>
            <a:pPr>
              <a:buClr>
                <a:schemeClr val="tx1"/>
              </a:buClr>
              <a:defRPr/>
            </a:pPr>
            <a:r>
              <a:rPr lang="tr-TR" sz="2800" dirty="0" smtClean="0">
                <a:latin typeface="Comic Sans MS" pitchFamily="66" charset="0"/>
              </a:rPr>
              <a:t>Grup eğitimi</a:t>
            </a:r>
          </a:p>
          <a:p>
            <a:pPr>
              <a:buClr>
                <a:schemeClr val="tx1"/>
              </a:buClr>
              <a:defRPr/>
            </a:pPr>
            <a:r>
              <a:rPr lang="tr-TR" sz="2800" dirty="0" smtClean="0">
                <a:latin typeface="Comic Sans MS" pitchFamily="66" charset="0"/>
              </a:rPr>
              <a:t>Hastanın başa çıkma becerileri eğitimi</a:t>
            </a:r>
          </a:p>
          <a:p>
            <a:pPr>
              <a:buClr>
                <a:schemeClr val="tx1"/>
              </a:buClr>
              <a:defRPr/>
            </a:pPr>
            <a:r>
              <a:rPr lang="tr-TR" sz="2800" dirty="0" smtClean="0">
                <a:latin typeface="Comic Sans MS" pitchFamily="66" charset="0"/>
              </a:rPr>
              <a:t>Eş yardımı ile başa çıkma becerilerinin eğitimi</a:t>
            </a:r>
          </a:p>
          <a:p>
            <a:pPr eaLnBrk="1" hangingPunct="1">
              <a:buClr>
                <a:schemeClr val="tx1"/>
              </a:buClr>
              <a:buFont typeface="Wingdings" pitchFamily="2" charset="2"/>
              <a:buChar char="Ø"/>
              <a:defRPr/>
            </a:pPr>
            <a:endParaRPr lang="tr-TR"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704088"/>
            <a:ext cx="8229600" cy="938962"/>
          </a:xfrm>
        </p:spPr>
        <p:txBody>
          <a:bodyPr>
            <a:normAutofit fontScale="90000"/>
          </a:bodyPr>
          <a:lstStyle/>
          <a:p>
            <a:pPr algn="ctr" eaLnBrk="1" hangingPunct="1">
              <a:defRPr/>
            </a:pPr>
            <a:r>
              <a:rPr lang="tr-TR" dirty="0" smtClean="0">
                <a:latin typeface="Comic Sans MS" pitchFamily="66" charset="0"/>
              </a:rPr>
              <a:t>Eğitim ve Koruyucu Önlemler</a:t>
            </a:r>
          </a:p>
        </p:txBody>
      </p:sp>
      <p:sp>
        <p:nvSpPr>
          <p:cNvPr id="5123" name="Rectangle 3"/>
          <p:cNvSpPr>
            <a:spLocks noGrp="1" noChangeArrowheads="1"/>
          </p:cNvSpPr>
          <p:nvPr>
            <p:ph type="body" idx="1"/>
          </p:nvPr>
        </p:nvSpPr>
        <p:spPr>
          <a:xfrm>
            <a:off x="457200" y="1600200"/>
            <a:ext cx="8229600" cy="5257800"/>
          </a:xfrm>
        </p:spPr>
        <p:txBody>
          <a:bodyPr/>
          <a:lstStyle/>
          <a:p>
            <a:pPr eaLnBrk="1" hangingPunct="1">
              <a:lnSpc>
                <a:spcPct val="90000"/>
              </a:lnSpc>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Kilo verilmesi; Obez hastalarda kilo vermenin yük taşıyan eklemler üzerine binen biyomekanik stresi hafifleterek, ağrıyı belirgin derecede azalttığı gösterilmiştir .</a:t>
            </a:r>
          </a:p>
          <a:p>
            <a:pPr eaLnBrk="1" hangingPunct="1">
              <a:lnSpc>
                <a:spcPct val="90000"/>
              </a:lnSpc>
              <a:buFont typeface="Wingdings" pitchFamily="2" charset="2"/>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Vücut kitle indeksi üst sınıra yakın olan kişilerde (&lt;25) diz OA gelişimi için rölatif risk erkeklerde 1.5 kadınlarda 2.1 bulunmuştur.</a:t>
            </a:r>
          </a:p>
          <a:p>
            <a:pPr eaLnBrk="1" hangingPunct="1">
              <a:lnSpc>
                <a:spcPct val="90000"/>
              </a:lnSpc>
              <a:buFont typeface="Wingdings" pitchFamily="2" charset="2"/>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Kilo verme sürecinde hastaya psikolojik destek verilmelidir.</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defRPr/>
            </a:pPr>
            <a:r>
              <a:rPr lang="tr-TR" dirty="0" smtClean="0">
                <a:latin typeface="Comic Sans MS" pitchFamily="66" charset="0"/>
              </a:rPr>
              <a:t>Fizik Tedavi Ajanları</a:t>
            </a:r>
          </a:p>
        </p:txBody>
      </p:sp>
      <p:sp>
        <p:nvSpPr>
          <p:cNvPr id="7171" name="Rectangle 3"/>
          <p:cNvSpPr>
            <a:spLocks noGrp="1" noChangeArrowheads="1"/>
          </p:cNvSpPr>
          <p:nvPr>
            <p:ph type="body" idx="1"/>
          </p:nvPr>
        </p:nvSpPr>
        <p:spPr/>
        <p:txBody>
          <a:bodyPr/>
          <a:lstStyle/>
          <a:p>
            <a:pPr eaLnBrk="1" hangingPunct="1">
              <a:defRPr/>
            </a:pPr>
            <a:endParaRPr lang="tr-TR" sz="2800" dirty="0" smtClean="0">
              <a:latin typeface="Comic Sans MS" pitchFamily="66" charset="0"/>
            </a:endParaRPr>
          </a:p>
          <a:p>
            <a:pPr eaLnBrk="1" hangingPunct="1">
              <a:defRPr/>
            </a:pPr>
            <a:r>
              <a:rPr lang="tr-TR" sz="2800" dirty="0" smtClean="0">
                <a:latin typeface="Comic Sans MS" pitchFamily="66" charset="0"/>
              </a:rPr>
              <a:t>Termal yöntemler </a:t>
            </a:r>
          </a:p>
          <a:p>
            <a:pPr eaLnBrk="1" hangingPunct="1">
              <a:defRPr/>
            </a:pPr>
            <a:r>
              <a:rPr lang="tr-TR" sz="2800" dirty="0" smtClean="0">
                <a:latin typeface="Comic Sans MS" pitchFamily="66" charset="0"/>
              </a:rPr>
              <a:t>Analjezik akımlar</a:t>
            </a:r>
          </a:p>
          <a:p>
            <a:pPr eaLnBrk="1" hangingPunct="1">
              <a:defRPr/>
            </a:pPr>
            <a:r>
              <a:rPr lang="tr-TR" sz="2800" dirty="0" smtClean="0">
                <a:latin typeface="Comic Sans MS" pitchFamily="66" charset="0"/>
              </a:rPr>
              <a:t>Akupunktur</a:t>
            </a:r>
          </a:p>
          <a:p>
            <a:pPr eaLnBrk="1" hangingPunct="1">
              <a:defRPr/>
            </a:pPr>
            <a:r>
              <a:rPr lang="tr-TR" sz="2800" dirty="0" err="1" smtClean="0">
                <a:latin typeface="Comic Sans MS" pitchFamily="66" charset="0"/>
              </a:rPr>
              <a:t>Manipulasyon</a:t>
            </a:r>
            <a:endParaRPr lang="tr-TR" sz="2800" dirty="0" smtClean="0">
              <a:latin typeface="Comic Sans MS" pitchFamily="66" charset="0"/>
            </a:endParaRPr>
          </a:p>
          <a:p>
            <a:pPr eaLnBrk="1" hangingPunct="1">
              <a:defRPr/>
            </a:pPr>
            <a:r>
              <a:rPr lang="tr-TR" sz="2800" dirty="0" smtClean="0">
                <a:latin typeface="Comic Sans MS" pitchFamily="66" charset="0"/>
              </a:rPr>
              <a:t>Masaj</a:t>
            </a:r>
          </a:p>
          <a:p>
            <a:pPr eaLnBrk="1" hangingPunct="1">
              <a:defRPr/>
            </a:pPr>
            <a:r>
              <a:rPr lang="tr-TR" sz="2800" dirty="0" smtClean="0">
                <a:latin typeface="Comic Sans MS" pitchFamily="66" charset="0"/>
              </a:rPr>
              <a:t>Lazer</a:t>
            </a:r>
          </a:p>
          <a:p>
            <a:pPr eaLnBrk="1" hangingPunct="1">
              <a:defRPr/>
            </a:pPr>
            <a:r>
              <a:rPr lang="tr-TR" sz="2800" dirty="0" smtClean="0">
                <a:latin typeface="Comic Sans MS" pitchFamily="66" charset="0"/>
              </a:rPr>
              <a:t>Yoga</a:t>
            </a:r>
          </a:p>
          <a:p>
            <a:pPr eaLnBrk="1" hangingPunct="1">
              <a:defRPr/>
            </a:pPr>
            <a:endParaRPr lang="tr-TR"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428596" y="357166"/>
            <a:ext cx="8358214" cy="5810269"/>
          </a:xfrm>
        </p:spPr>
        <p:txBody>
          <a:bodyPr/>
          <a:lstStyle/>
          <a:p>
            <a:pPr eaLnBrk="1" hangingPunct="1">
              <a:buNone/>
              <a:defRPr/>
            </a:pPr>
            <a:r>
              <a:rPr lang="tr-TR" dirty="0" smtClean="0">
                <a:latin typeface="Comic Sans MS" pitchFamily="66" charset="0"/>
              </a:rPr>
              <a:t>   </a:t>
            </a:r>
            <a:r>
              <a:rPr lang="tr-TR" dirty="0" err="1" smtClean="0">
                <a:latin typeface="Comic Sans MS" pitchFamily="66" charset="0"/>
              </a:rPr>
              <a:t>OA'lı</a:t>
            </a:r>
            <a:r>
              <a:rPr lang="tr-TR" dirty="0" smtClean="0">
                <a:latin typeface="Comic Sans MS" pitchFamily="66" charset="0"/>
              </a:rPr>
              <a:t> hastalarda fizik tedavi uygulamalarının başlıca </a:t>
            </a:r>
            <a:r>
              <a:rPr lang="tr-TR" dirty="0" err="1" smtClean="0">
                <a:latin typeface="Comic Sans MS" pitchFamily="66" charset="0"/>
              </a:rPr>
              <a:t>endikasyonlarını</a:t>
            </a:r>
            <a:r>
              <a:rPr lang="tr-TR" dirty="0" smtClean="0">
                <a:latin typeface="Comic Sans MS" pitchFamily="66" charset="0"/>
              </a:rPr>
              <a:t> ;</a:t>
            </a:r>
          </a:p>
          <a:p>
            <a:pPr eaLnBrk="1" hangingPunct="1">
              <a:buFont typeface="Wingdings" pitchFamily="2" charset="2"/>
              <a:buNone/>
              <a:defRPr/>
            </a:pPr>
            <a:endParaRPr lang="tr-TR" dirty="0" smtClean="0">
              <a:latin typeface="Comic Sans MS" pitchFamily="66" charset="0"/>
            </a:endParaRPr>
          </a:p>
          <a:p>
            <a:pPr eaLnBrk="1" hangingPunct="1">
              <a:defRPr/>
            </a:pPr>
            <a:r>
              <a:rPr lang="tr-TR" dirty="0" smtClean="0">
                <a:latin typeface="Comic Sans MS" pitchFamily="66" charset="0"/>
              </a:rPr>
              <a:t> Ağrı, </a:t>
            </a:r>
          </a:p>
          <a:p>
            <a:pPr eaLnBrk="1" hangingPunct="1">
              <a:defRPr/>
            </a:pPr>
            <a:r>
              <a:rPr lang="tr-TR" dirty="0" smtClean="0">
                <a:latin typeface="Comic Sans MS" pitchFamily="66" charset="0"/>
              </a:rPr>
              <a:t> Tutukluk, </a:t>
            </a:r>
          </a:p>
          <a:p>
            <a:pPr eaLnBrk="1" hangingPunct="1">
              <a:defRPr/>
            </a:pPr>
            <a:r>
              <a:rPr lang="tr-TR" dirty="0" smtClean="0">
                <a:latin typeface="Comic Sans MS" pitchFamily="66" charset="0"/>
              </a:rPr>
              <a:t> Eklem hareket açıklığında kısıtlanma,</a:t>
            </a:r>
          </a:p>
          <a:p>
            <a:pPr eaLnBrk="1" hangingPunct="1">
              <a:defRPr/>
            </a:pPr>
            <a:r>
              <a:rPr lang="tr-TR" dirty="0" smtClean="0">
                <a:latin typeface="Comic Sans MS" pitchFamily="66" charset="0"/>
              </a:rPr>
              <a:t> Eklemde stabilite bozukluğu,</a:t>
            </a:r>
          </a:p>
          <a:p>
            <a:pPr eaLnBrk="1" hangingPunct="1">
              <a:defRPr/>
            </a:pPr>
            <a:r>
              <a:rPr lang="tr-TR" dirty="0" smtClean="0">
                <a:latin typeface="Comic Sans MS" pitchFamily="66" charset="0"/>
              </a:rPr>
              <a:t> Eklem çevresi kaslarda zayıflık, </a:t>
            </a:r>
          </a:p>
          <a:p>
            <a:pPr eaLnBrk="1" hangingPunct="1">
              <a:defRPr/>
            </a:pPr>
            <a:r>
              <a:rPr lang="tr-TR" dirty="0" smtClean="0">
                <a:latin typeface="Comic Sans MS" pitchFamily="66" charset="0"/>
              </a:rPr>
              <a:t> Eklemin yanlış kullanımı veya propriyosepsiyon azalmasına bağlı denge sorunları oluşturmaktadır.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457200" y="765175"/>
            <a:ext cx="8229600" cy="6092825"/>
          </a:xfrm>
        </p:spPr>
        <p:txBody>
          <a:bodyPr/>
          <a:lstStyle/>
          <a:p>
            <a:pPr eaLnBrk="1" hangingPunct="1">
              <a:defRPr/>
            </a:pPr>
            <a:r>
              <a:rPr lang="tr-TR" sz="2800" dirty="0" smtClean="0">
                <a:latin typeface="Comic Sans MS" pitchFamily="66" charset="0"/>
              </a:rPr>
              <a:t>Eklemde akut </a:t>
            </a:r>
            <a:r>
              <a:rPr lang="tr-TR" sz="2800" dirty="0" err="1" smtClean="0">
                <a:latin typeface="Comic Sans MS" pitchFamily="66" charset="0"/>
              </a:rPr>
              <a:t>inflamasyon</a:t>
            </a:r>
            <a:r>
              <a:rPr lang="tr-TR" sz="2800" dirty="0" smtClean="0">
                <a:latin typeface="Comic Sans MS" pitchFamily="66" charset="0"/>
              </a:rPr>
              <a:t> bulunmuyorsa </a:t>
            </a:r>
            <a:r>
              <a:rPr lang="tr-TR" sz="2800" dirty="0" err="1" smtClean="0">
                <a:latin typeface="Comic Sans MS" pitchFamily="66" charset="0"/>
              </a:rPr>
              <a:t>yüzeyel</a:t>
            </a:r>
            <a:r>
              <a:rPr lang="tr-TR" sz="2800" dirty="0" smtClean="0">
                <a:latin typeface="Comic Sans MS" pitchFamily="66" charset="0"/>
              </a:rPr>
              <a:t> (sıcak torbalar, </a:t>
            </a:r>
            <a:r>
              <a:rPr lang="tr-TR" sz="2800" dirty="0" err="1" smtClean="0">
                <a:latin typeface="Comic Sans MS" pitchFamily="66" charset="0"/>
              </a:rPr>
              <a:t>infraruj</a:t>
            </a:r>
            <a:r>
              <a:rPr lang="tr-TR" sz="2800" dirty="0" smtClean="0">
                <a:latin typeface="Comic Sans MS" pitchFamily="66" charset="0"/>
              </a:rPr>
              <a:t>, parafin banyosu, </a:t>
            </a:r>
            <a:r>
              <a:rPr lang="tr-TR" sz="2800" dirty="0" err="1" smtClean="0">
                <a:latin typeface="Comic Sans MS" pitchFamily="66" charset="0"/>
              </a:rPr>
              <a:t>fluidoterapi</a:t>
            </a:r>
            <a:r>
              <a:rPr lang="tr-TR" sz="2800" dirty="0" smtClean="0">
                <a:latin typeface="Comic Sans MS" pitchFamily="66" charset="0"/>
              </a:rPr>
              <a:t>) ve derin ısı ajanları (ultrason, kısa dalga dalga </a:t>
            </a:r>
            <a:r>
              <a:rPr lang="tr-TR" sz="2800" dirty="0" err="1" smtClean="0">
                <a:latin typeface="Comic Sans MS" pitchFamily="66" charset="0"/>
              </a:rPr>
              <a:t>diatermi</a:t>
            </a:r>
            <a:r>
              <a:rPr lang="tr-TR" sz="2800" dirty="0" smtClean="0">
                <a:latin typeface="Comic Sans MS" pitchFamily="66" charset="0"/>
              </a:rPr>
              <a:t>, mikro dalga </a:t>
            </a:r>
            <a:r>
              <a:rPr lang="tr-TR" sz="2800" dirty="0" err="1" smtClean="0">
                <a:latin typeface="Comic Sans MS" pitchFamily="66" charset="0"/>
              </a:rPr>
              <a:t>diatermi</a:t>
            </a:r>
            <a:r>
              <a:rPr lang="tr-TR" sz="2800" dirty="0" smtClean="0">
                <a:latin typeface="Comic Sans MS" pitchFamily="66" charset="0"/>
              </a:rPr>
              <a:t>) ile analjezik etki sağlanabilir.</a:t>
            </a:r>
          </a:p>
          <a:p>
            <a:pPr eaLnBrk="1" hangingPunct="1">
              <a:buFont typeface="Wingdings" pitchFamily="2" charset="2"/>
              <a:buNone/>
              <a:defRPr/>
            </a:pPr>
            <a:r>
              <a:rPr lang="tr-TR" sz="2800" dirty="0" smtClean="0">
                <a:latin typeface="Comic Sans MS" pitchFamily="66" charset="0"/>
              </a:rPr>
              <a:t> </a:t>
            </a:r>
          </a:p>
          <a:p>
            <a:pPr eaLnBrk="1" hangingPunct="1">
              <a:defRPr/>
            </a:pPr>
            <a:r>
              <a:rPr lang="tr-TR" sz="2800" dirty="0" smtClean="0">
                <a:latin typeface="Comic Sans MS" pitchFamily="66" charset="0"/>
              </a:rPr>
              <a:t>TENS, </a:t>
            </a:r>
            <a:r>
              <a:rPr lang="tr-TR" sz="2800" dirty="0" err="1" smtClean="0">
                <a:latin typeface="Comic Sans MS" pitchFamily="66" charset="0"/>
              </a:rPr>
              <a:t>diadinamik</a:t>
            </a:r>
            <a:r>
              <a:rPr lang="tr-TR" sz="2800" dirty="0" smtClean="0">
                <a:latin typeface="Comic Sans MS" pitchFamily="66" charset="0"/>
              </a:rPr>
              <a:t> akımlar, yüksek voltaj galvanik </a:t>
            </a:r>
            <a:r>
              <a:rPr lang="tr-TR" sz="2800" dirty="0" err="1" smtClean="0">
                <a:latin typeface="Comic Sans MS" pitchFamily="66" charset="0"/>
              </a:rPr>
              <a:t>stimülasyon</a:t>
            </a:r>
            <a:r>
              <a:rPr lang="tr-TR" sz="2800" dirty="0" smtClean="0">
                <a:latin typeface="Comic Sans MS" pitchFamily="66" charset="0"/>
              </a:rPr>
              <a:t> gibi analjezik akımlar, ağrının belirgin olduğu dönemlerde kullanılabilir. </a:t>
            </a:r>
            <a:br>
              <a:rPr lang="tr-TR" sz="2800" dirty="0" smtClean="0">
                <a:latin typeface="Comic Sans MS" pitchFamily="66" charset="0"/>
              </a:rPr>
            </a:br>
            <a:r>
              <a:rPr lang="tr-TR" sz="2800" dirty="0" smtClean="0">
                <a:latin typeface="Comic Sans MS" pitchFamily="66" charset="0"/>
              </a:rPr>
              <a:t/>
            </a:r>
            <a:br>
              <a:rPr lang="tr-TR" sz="2800" dirty="0" smtClean="0">
                <a:latin typeface="Comic Sans MS" pitchFamily="66" charset="0"/>
              </a:rPr>
            </a:b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5 Slayt Numarası Yer Tutucusu"/>
          <p:cNvSpPr>
            <a:spLocks noGrp="1"/>
          </p:cNvSpPr>
          <p:nvPr>
            <p:ph type="sldNum" sz="quarter" idx="12"/>
          </p:nvPr>
        </p:nvSpPr>
        <p:spPr>
          <a:xfrm>
            <a:off x="3124200" y="6248400"/>
            <a:ext cx="2895600" cy="476250"/>
          </a:xfrm>
        </p:spPr>
        <p:txBody>
          <a:bodyPr/>
          <a:lstStyle/>
          <a:p>
            <a:pPr algn="ctr">
              <a:defRPr/>
            </a:pPr>
            <a:fld id="{3B4B513B-A125-4DF6-BB5E-41558AC99CB6}" type="slidenum">
              <a:rPr lang="tr-TR" smtClean="0"/>
              <a:pPr algn="ctr">
                <a:defRPr/>
              </a:pPr>
              <a:t>15</a:t>
            </a:fld>
            <a:endParaRPr lang="tr-TR" smtClean="0"/>
          </a:p>
        </p:txBody>
      </p:sp>
      <p:sp>
        <p:nvSpPr>
          <p:cNvPr id="279554" name="Rectangle 2"/>
          <p:cNvSpPr>
            <a:spLocks noGrp="1" noRot="1" noChangeArrowheads="1"/>
          </p:cNvSpPr>
          <p:nvPr>
            <p:ph type="title"/>
          </p:nvPr>
        </p:nvSpPr>
        <p:spPr>
          <a:xfrm>
            <a:off x="304800" y="609600"/>
            <a:ext cx="8534400" cy="587375"/>
          </a:xfrm>
        </p:spPr>
        <p:txBody>
          <a:bodyPr>
            <a:normAutofit fontScale="90000"/>
          </a:bodyPr>
          <a:lstStyle/>
          <a:p>
            <a:pPr algn="ctr" eaLnBrk="1" hangingPunct="1">
              <a:defRPr/>
            </a:pPr>
            <a:r>
              <a:rPr lang="tr-TR" sz="3600" dirty="0" smtClean="0">
                <a:latin typeface="Comic Sans MS" pitchFamily="66" charset="0"/>
              </a:rPr>
              <a:t>KULLANILAN ORTEZ VE YARDIMCI CİHAZLAR</a:t>
            </a:r>
          </a:p>
        </p:txBody>
      </p:sp>
      <p:sp>
        <p:nvSpPr>
          <p:cNvPr id="279555" name="Rectangle 3"/>
          <p:cNvSpPr>
            <a:spLocks noGrp="1" noRot="1" noChangeArrowheads="1"/>
          </p:cNvSpPr>
          <p:nvPr>
            <p:ph type="body" idx="1"/>
          </p:nvPr>
        </p:nvSpPr>
        <p:spPr>
          <a:xfrm>
            <a:off x="381000" y="1700213"/>
            <a:ext cx="8367713" cy="3889375"/>
          </a:xfrm>
        </p:spPr>
        <p:txBody>
          <a:bodyPr/>
          <a:lstStyle/>
          <a:p>
            <a:pPr marL="457200" indent="-457200" eaLnBrk="1" hangingPunct="1">
              <a:defRPr/>
            </a:pPr>
            <a:r>
              <a:rPr lang="tr-TR" sz="2800" dirty="0" smtClean="0">
                <a:latin typeface="Comic Sans MS" pitchFamily="66" charset="0"/>
              </a:rPr>
              <a:t>Ekleme binen yükü azaltarak ağrının azaltılması, </a:t>
            </a:r>
          </a:p>
          <a:p>
            <a:pPr marL="457200" indent="-457200" eaLnBrk="1" hangingPunct="1">
              <a:defRPr/>
            </a:pPr>
            <a:r>
              <a:rPr lang="tr-TR" sz="2800" dirty="0" smtClean="0">
                <a:latin typeface="Comic Sans MS" pitchFamily="66" charset="0"/>
              </a:rPr>
              <a:t>Ağrılı eklemlerde hareketin kısıtlanması, </a:t>
            </a:r>
          </a:p>
          <a:p>
            <a:pPr marL="457200" indent="-457200" eaLnBrk="1" hangingPunct="1">
              <a:defRPr/>
            </a:pPr>
            <a:r>
              <a:rPr lang="tr-TR" sz="2800" dirty="0" err="1" smtClean="0">
                <a:latin typeface="Comic Sans MS" pitchFamily="66" charset="0"/>
              </a:rPr>
              <a:t>Stabilitesi</a:t>
            </a:r>
            <a:r>
              <a:rPr lang="tr-TR" sz="2800" dirty="0" smtClean="0">
                <a:latin typeface="Comic Sans MS" pitchFamily="66" charset="0"/>
              </a:rPr>
              <a:t> bozuk eklemlerde stabilizasyonun sağlanması,</a:t>
            </a:r>
          </a:p>
          <a:p>
            <a:pPr marL="457200" indent="-457200" eaLnBrk="1" hangingPunct="1">
              <a:defRPr/>
            </a:pPr>
            <a:r>
              <a:rPr lang="tr-TR" sz="2800" dirty="0" smtClean="0">
                <a:latin typeface="Comic Sans MS" pitchFamily="66" charset="0"/>
              </a:rPr>
              <a:t>Hareket </a:t>
            </a:r>
            <a:r>
              <a:rPr lang="tr-TR" sz="2800" dirty="0" err="1" smtClean="0">
                <a:latin typeface="Comic Sans MS" pitchFamily="66" charset="0"/>
              </a:rPr>
              <a:t>paternlerinin</a:t>
            </a:r>
            <a:r>
              <a:rPr lang="tr-TR" sz="2800" dirty="0" smtClean="0">
                <a:latin typeface="Comic Sans MS" pitchFamily="66" charset="0"/>
              </a:rPr>
              <a:t> düzeltilmesini sağlamaktadırlar.</a:t>
            </a:r>
          </a:p>
        </p:txBody>
      </p:sp>
      <p:pic>
        <p:nvPicPr>
          <p:cNvPr id="32773" name="Picture 2" descr="http://www.sasmaz.com.tr/images_buyuk/f14/26020110035685699.jpg"/>
          <p:cNvPicPr>
            <a:picLocks noChangeAspect="1" noChangeArrowheads="1"/>
          </p:cNvPicPr>
          <p:nvPr/>
        </p:nvPicPr>
        <p:blipFill>
          <a:blip r:embed="rId2"/>
          <a:srcRect/>
          <a:stretch>
            <a:fillRect/>
          </a:stretch>
        </p:blipFill>
        <p:spPr bwMode="auto">
          <a:xfrm>
            <a:off x="6372225" y="4887913"/>
            <a:ext cx="2627313" cy="19700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274638"/>
            <a:ext cx="8686800" cy="1143000"/>
          </a:xfrm>
        </p:spPr>
        <p:txBody>
          <a:bodyPr/>
          <a:lstStyle/>
          <a:p>
            <a:pPr algn="ctr" eaLnBrk="1" hangingPunct="1">
              <a:defRPr/>
            </a:pPr>
            <a:r>
              <a:rPr lang="tr-TR" sz="4000" dirty="0" err="1" smtClean="0">
                <a:latin typeface="Comic Sans MS" pitchFamily="66" charset="0"/>
              </a:rPr>
              <a:t>Ortez</a:t>
            </a:r>
            <a:r>
              <a:rPr lang="tr-TR" sz="4000" dirty="0" smtClean="0">
                <a:latin typeface="Comic Sans MS" pitchFamily="66" charset="0"/>
              </a:rPr>
              <a:t>,Ayakkabı ve Yürüme Cihazları</a:t>
            </a:r>
          </a:p>
        </p:txBody>
      </p:sp>
      <p:sp>
        <p:nvSpPr>
          <p:cNvPr id="11267" name="Rectangle 3"/>
          <p:cNvSpPr>
            <a:spLocks noGrp="1" noChangeArrowheads="1"/>
          </p:cNvSpPr>
          <p:nvPr>
            <p:ph type="body" idx="1"/>
          </p:nvPr>
        </p:nvSpPr>
        <p:spPr>
          <a:xfrm>
            <a:off x="457200" y="1844675"/>
            <a:ext cx="8229600" cy="4286250"/>
          </a:xfrm>
        </p:spPr>
        <p:txBody>
          <a:bodyPr/>
          <a:lstStyle/>
          <a:p>
            <a:pPr eaLnBrk="1" hangingPunct="1">
              <a:defRPr/>
            </a:pPr>
            <a:r>
              <a:rPr lang="tr-TR" dirty="0" err="1" smtClean="0">
                <a:latin typeface="Comic Sans MS" pitchFamily="66" charset="0"/>
              </a:rPr>
              <a:t>Osteoartritli</a:t>
            </a:r>
            <a:r>
              <a:rPr lang="tr-TR" dirty="0" smtClean="0">
                <a:latin typeface="Comic Sans MS" pitchFamily="66" charset="0"/>
              </a:rPr>
              <a:t> eklemlerin korunması ve desteklenmesi için </a:t>
            </a:r>
            <a:r>
              <a:rPr lang="tr-TR" dirty="0" err="1" smtClean="0">
                <a:latin typeface="Comic Sans MS" pitchFamily="66" charset="0"/>
              </a:rPr>
              <a:t>ortezlerden</a:t>
            </a:r>
            <a:r>
              <a:rPr lang="tr-TR" dirty="0" smtClean="0">
                <a:latin typeface="Comic Sans MS" pitchFamily="66" charset="0"/>
              </a:rPr>
              <a:t> yararlanılabilir. </a:t>
            </a:r>
          </a:p>
          <a:p>
            <a:pPr eaLnBrk="1" hangingPunct="1">
              <a:buNone/>
              <a:defRPr/>
            </a:pPr>
            <a:endParaRPr lang="tr-TR" dirty="0" smtClean="0">
              <a:latin typeface="Comic Sans MS" pitchFamily="66" charset="0"/>
            </a:endParaRPr>
          </a:p>
          <a:p>
            <a:pPr eaLnBrk="1" hangingPunct="1">
              <a:defRPr/>
            </a:pPr>
            <a:r>
              <a:rPr lang="tr-TR" dirty="0" smtClean="0">
                <a:latin typeface="Comic Sans MS" pitchFamily="66" charset="0"/>
              </a:rPr>
              <a:t>Eklemdeki yükü kontrol etmek için uygun ve rahat bir ayakkabı giyme, yumuşak tabanlık kullanma ve uygun zeminde yürüme çok önemlidir.</a:t>
            </a:r>
          </a:p>
          <a:p>
            <a:pPr eaLnBrk="1" hangingPunct="1">
              <a:defRPr/>
            </a:pPr>
            <a:endParaRPr lang="tr-TR"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1052513"/>
            <a:ext cx="8229600" cy="5078412"/>
          </a:xfrm>
        </p:spPr>
        <p:txBody>
          <a:bodyPr>
            <a:normAutofit fontScale="92500" lnSpcReduction="10000"/>
          </a:bodyPr>
          <a:lstStyle/>
          <a:p>
            <a:pPr eaLnBrk="1" hangingPunct="1">
              <a:defRPr/>
            </a:pPr>
            <a:r>
              <a:rPr lang="tr-TR" sz="2800" dirty="0" smtClean="0">
                <a:latin typeface="Comic Sans MS" pitchFamily="66" charset="0"/>
              </a:rPr>
              <a:t>Ağır OA’ </a:t>
            </a:r>
            <a:r>
              <a:rPr lang="tr-TR" sz="2800" dirty="0" err="1" smtClean="0">
                <a:latin typeface="Comic Sans MS" pitchFamily="66" charset="0"/>
              </a:rPr>
              <a:t>lı</a:t>
            </a:r>
            <a:r>
              <a:rPr lang="tr-TR" sz="2800" dirty="0" smtClean="0">
                <a:latin typeface="Comic Sans MS" pitchFamily="66" charset="0"/>
              </a:rPr>
              <a:t> vakalarda dizdeki ağrı ve </a:t>
            </a:r>
            <a:r>
              <a:rPr lang="tr-TR" sz="2800" dirty="0" err="1" smtClean="0">
                <a:latin typeface="Comic Sans MS" pitchFamily="66" charset="0"/>
              </a:rPr>
              <a:t>instabiliteyi</a:t>
            </a:r>
            <a:r>
              <a:rPr lang="tr-TR" sz="2800" dirty="0" smtClean="0">
                <a:latin typeface="Comic Sans MS" pitchFamily="66" charset="0"/>
              </a:rPr>
              <a:t> kontrolde tutmak için </a:t>
            </a:r>
            <a:r>
              <a:rPr lang="tr-TR" sz="2800" dirty="0" err="1" smtClean="0">
                <a:latin typeface="Comic Sans MS" pitchFamily="66" charset="0"/>
              </a:rPr>
              <a:t>ortez</a:t>
            </a:r>
            <a:r>
              <a:rPr lang="tr-TR" sz="2800" dirty="0" smtClean="0">
                <a:latin typeface="Comic Sans MS" pitchFamily="66" charset="0"/>
              </a:rPr>
              <a:t> kullanımı </a:t>
            </a:r>
            <a:r>
              <a:rPr lang="tr-TR" sz="2800" dirty="0" err="1" smtClean="0">
                <a:latin typeface="Comic Sans MS" pitchFamily="66" charset="0"/>
              </a:rPr>
              <a:t>gerekibilir</a:t>
            </a:r>
            <a:r>
              <a:rPr lang="tr-TR" sz="2800" dirty="0" smtClean="0">
                <a:latin typeface="Comic Sans MS" pitchFamily="66" charset="0"/>
              </a:rPr>
              <a:t>.</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İsveç kilitli diz </a:t>
            </a:r>
            <a:r>
              <a:rPr lang="tr-TR" sz="2800" dirty="0" err="1" smtClean="0">
                <a:latin typeface="Comic Sans MS" pitchFamily="66" charset="0"/>
              </a:rPr>
              <a:t>ortezi</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Menteşeli diz </a:t>
            </a:r>
            <a:r>
              <a:rPr lang="tr-TR" sz="2800" dirty="0" err="1" smtClean="0">
                <a:latin typeface="Comic Sans MS" pitchFamily="66" charset="0"/>
              </a:rPr>
              <a:t>ortezi</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Üç nokta basınçlı </a:t>
            </a:r>
            <a:r>
              <a:rPr lang="tr-TR" sz="2800" dirty="0" err="1" smtClean="0">
                <a:latin typeface="Comic Sans MS" pitchFamily="66" charset="0"/>
              </a:rPr>
              <a:t>ortezler</a:t>
            </a:r>
            <a:endParaRPr lang="tr-TR" sz="2800" dirty="0" smtClean="0">
              <a:latin typeface="Comic Sans MS" pitchFamily="66" charset="0"/>
            </a:endParaRP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Kalça </a:t>
            </a:r>
            <a:r>
              <a:rPr lang="tr-TR" sz="2800" dirty="0" err="1" smtClean="0">
                <a:latin typeface="Comic Sans MS" pitchFamily="66" charset="0"/>
              </a:rPr>
              <a:t>OA’da</a:t>
            </a:r>
            <a:r>
              <a:rPr lang="tr-TR" sz="2800" dirty="0" smtClean="0">
                <a:latin typeface="Comic Sans MS" pitchFamily="66" charset="0"/>
              </a:rPr>
              <a:t> </a:t>
            </a:r>
            <a:r>
              <a:rPr lang="tr-TR" sz="2800" dirty="0" err="1" smtClean="0">
                <a:latin typeface="Comic Sans MS" pitchFamily="66" charset="0"/>
              </a:rPr>
              <a:t>ortez</a:t>
            </a:r>
            <a:r>
              <a:rPr lang="tr-TR" sz="2800" dirty="0" smtClean="0">
                <a:latin typeface="Comic Sans MS" pitchFamily="66" charset="0"/>
              </a:rPr>
              <a:t> kullanımı pek önerilmez, bunun yerine sağlam tarafta taşınacak koltuk değneği önerilir.</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p:txBody>
          <a:bodyPr/>
          <a:lstStyle/>
          <a:p>
            <a:pPr eaLnBrk="1" hangingPunct="1">
              <a:defRPr/>
            </a:pPr>
            <a:endParaRPr lang="tr-TR" smtClean="0">
              <a:latin typeface="Comic Sans MS" pitchFamily="66" charset="0"/>
            </a:endParaRPr>
          </a:p>
          <a:p>
            <a:pPr eaLnBrk="1" hangingPunct="1">
              <a:defRPr/>
            </a:pPr>
            <a:r>
              <a:rPr lang="tr-TR" smtClean="0">
                <a:latin typeface="Comic Sans MS" pitchFamily="66" charset="0"/>
              </a:rPr>
              <a:t>Diz </a:t>
            </a:r>
            <a:r>
              <a:rPr lang="tr-TR" dirty="0" smtClean="0">
                <a:latin typeface="Comic Sans MS" pitchFamily="66" charset="0"/>
              </a:rPr>
              <a:t>veya kalça tutulumu olup bu </a:t>
            </a:r>
            <a:r>
              <a:rPr lang="tr-TR" smtClean="0">
                <a:latin typeface="Comic Sans MS" pitchFamily="66" charset="0"/>
              </a:rPr>
              <a:t>eklemlerde kısıtlılığı </a:t>
            </a:r>
            <a:r>
              <a:rPr lang="tr-TR" dirty="0" smtClean="0">
                <a:latin typeface="Comic Sans MS" pitchFamily="66" charset="0"/>
              </a:rPr>
              <a:t>olan hastalarda tuvalet yükselticileri, tuvalet, yatak odası gibi mekanlarda tutamakların eklenmesi hastaların fonksiyonelliklerinin artmasına yardımcı olur.</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428604"/>
            <a:ext cx="8115328" cy="1418484"/>
          </a:xfrm>
        </p:spPr>
        <p:txBody>
          <a:bodyPr>
            <a:normAutofit fontScale="90000"/>
          </a:bodyPr>
          <a:lstStyle/>
          <a:p>
            <a:pPr algn="ctr">
              <a:defRPr/>
            </a:pP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
            </a:r>
            <a:br>
              <a:rPr lang="tr-TR" dirty="0" smtClean="0">
                <a:latin typeface="Comic Sans MS" pitchFamily="66" charset="0"/>
              </a:rPr>
            </a:br>
            <a:r>
              <a:rPr lang="tr-TR" dirty="0" smtClean="0">
                <a:latin typeface="Comic Sans MS" pitchFamily="66" charset="0"/>
              </a:rPr>
              <a:t>OA Oluşumunda Risk Faktörleri</a:t>
            </a:r>
            <a:endParaRPr lang="tr-TR" dirty="0">
              <a:latin typeface="Comic Sans MS" pitchFamily="66" charset="0"/>
            </a:endParaRPr>
          </a:p>
        </p:txBody>
      </p:sp>
      <p:sp>
        <p:nvSpPr>
          <p:cNvPr id="7" name="6 İçerik Yer Tutucusu"/>
          <p:cNvSpPr>
            <a:spLocks noGrp="1"/>
          </p:cNvSpPr>
          <p:nvPr>
            <p:ph idx="1"/>
          </p:nvPr>
        </p:nvSpPr>
        <p:spPr/>
        <p:txBody>
          <a:bodyPr>
            <a:normAutofit fontScale="92500" lnSpcReduction="20000"/>
          </a:bodyPr>
          <a:lstStyle/>
          <a:p>
            <a:pPr>
              <a:defRPr/>
            </a:pPr>
            <a:r>
              <a:rPr lang="tr-TR" dirty="0" smtClean="0">
                <a:latin typeface="Comic Sans MS" pitchFamily="66" charset="0"/>
              </a:rPr>
              <a:t>Yaş</a:t>
            </a:r>
          </a:p>
          <a:p>
            <a:pPr>
              <a:buNone/>
              <a:defRPr/>
            </a:pPr>
            <a:endParaRPr lang="tr-TR" dirty="0" smtClean="0">
              <a:latin typeface="Comic Sans MS" pitchFamily="66" charset="0"/>
            </a:endParaRPr>
          </a:p>
          <a:p>
            <a:pPr>
              <a:defRPr/>
            </a:pPr>
            <a:r>
              <a:rPr lang="tr-TR" dirty="0" smtClean="0">
                <a:latin typeface="Comic Sans MS" pitchFamily="66" charset="0"/>
              </a:rPr>
              <a:t>Cinsiyet</a:t>
            </a:r>
          </a:p>
          <a:p>
            <a:pPr>
              <a:buNone/>
              <a:defRPr/>
            </a:pPr>
            <a:endParaRPr lang="tr-TR" dirty="0" smtClean="0">
              <a:latin typeface="Comic Sans MS" pitchFamily="66" charset="0"/>
            </a:endParaRPr>
          </a:p>
          <a:p>
            <a:pPr>
              <a:defRPr/>
            </a:pPr>
            <a:r>
              <a:rPr lang="tr-TR" dirty="0" err="1" smtClean="0">
                <a:latin typeface="Comic Sans MS" pitchFamily="66" charset="0"/>
              </a:rPr>
              <a:t>Obezite</a:t>
            </a:r>
            <a:endParaRPr lang="tr-TR" dirty="0" smtClean="0">
              <a:latin typeface="Comic Sans MS" pitchFamily="66" charset="0"/>
            </a:endParaRPr>
          </a:p>
          <a:p>
            <a:pPr>
              <a:buNone/>
              <a:defRPr/>
            </a:pPr>
            <a:endParaRPr lang="tr-TR" dirty="0" smtClean="0">
              <a:latin typeface="Comic Sans MS" pitchFamily="66" charset="0"/>
            </a:endParaRPr>
          </a:p>
          <a:p>
            <a:pPr>
              <a:defRPr/>
            </a:pPr>
            <a:r>
              <a:rPr lang="tr-TR" dirty="0" smtClean="0">
                <a:latin typeface="Comic Sans MS" pitchFamily="66" charset="0"/>
              </a:rPr>
              <a:t>Genetik</a:t>
            </a:r>
          </a:p>
          <a:p>
            <a:pPr>
              <a:buNone/>
              <a:defRPr/>
            </a:pPr>
            <a:endParaRPr lang="tr-TR" dirty="0" smtClean="0">
              <a:latin typeface="Comic Sans MS" pitchFamily="66" charset="0"/>
            </a:endParaRPr>
          </a:p>
          <a:p>
            <a:pPr>
              <a:defRPr/>
            </a:pPr>
            <a:r>
              <a:rPr lang="tr-TR" dirty="0" smtClean="0">
                <a:latin typeface="Comic Sans MS" pitchFamily="66" charset="0"/>
              </a:rPr>
              <a:t>Travma-meslek</a:t>
            </a:r>
          </a:p>
          <a:p>
            <a:pPr>
              <a:buNone/>
              <a:defRPr/>
            </a:pPr>
            <a:endParaRPr lang="tr-TR" dirty="0" smtClean="0">
              <a:latin typeface="Comic Sans MS" pitchFamily="66" charset="0"/>
            </a:endParaRPr>
          </a:p>
          <a:p>
            <a:pPr>
              <a:defRPr/>
            </a:pPr>
            <a:r>
              <a:rPr lang="tr-TR" dirty="0" smtClean="0">
                <a:latin typeface="Comic Sans MS" pitchFamily="66" charset="0"/>
              </a:rPr>
              <a:t>Eklemlerdeki bozukluklar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457200" y="692150"/>
            <a:ext cx="8229600" cy="6165850"/>
          </a:xfrm>
        </p:spPr>
        <p:txBody>
          <a:bodyPr/>
          <a:lstStyle/>
          <a:p>
            <a:pPr eaLnBrk="1" hangingPunct="1">
              <a:defRPr/>
            </a:pPr>
            <a:r>
              <a:rPr lang="tr-TR" sz="2800" dirty="0" smtClean="0">
                <a:latin typeface="Comic Sans MS" pitchFamily="66" charset="0"/>
              </a:rPr>
              <a:t>Gelişmiş ülkelerde yaşlı popülasyonda en fazla kronik özürlülüğe yol açan sorun diz </a:t>
            </a:r>
            <a:r>
              <a:rPr lang="tr-TR" sz="2800" dirty="0" err="1" smtClean="0">
                <a:latin typeface="Comic Sans MS" pitchFamily="66" charset="0"/>
              </a:rPr>
              <a:t>osteoartritidir</a:t>
            </a:r>
            <a:r>
              <a:rPr lang="tr-TR" sz="2800" dirty="0" smtClean="0">
                <a:latin typeface="Comic Sans MS" pitchFamily="66" charset="0"/>
              </a:rPr>
              <a:t>.</a:t>
            </a:r>
          </a:p>
          <a:p>
            <a:pPr eaLnBrk="1" hangingPunct="1">
              <a:defRPr/>
            </a:pPr>
            <a:endParaRPr lang="tr-TR" sz="2800" dirty="0" smtClean="0">
              <a:latin typeface="Comic Sans MS" pitchFamily="66" charset="0"/>
            </a:endParaRPr>
          </a:p>
          <a:p>
            <a:pPr eaLnBrk="1" hangingPunct="1">
              <a:buFont typeface="Arial" pitchFamily="34" charset="0"/>
              <a:buChar char="•"/>
              <a:defRPr/>
            </a:pPr>
            <a:r>
              <a:rPr lang="tr-TR" sz="2800" dirty="0" smtClean="0">
                <a:latin typeface="Comic Sans MS" pitchFamily="66" charset="0"/>
              </a:rPr>
              <a:t>OA de patolojik sürecin merkezinde eklem kıkırdağı bulunmakla birlikte OA, tüm eklemin hastalığı olarak görülmektedir.</a:t>
            </a:r>
            <a:br>
              <a:rPr lang="tr-TR" sz="2800" dirty="0" smtClean="0">
                <a:latin typeface="Comic Sans MS" pitchFamily="66" charset="0"/>
              </a:rPr>
            </a:br>
            <a:r>
              <a:rPr lang="tr-TR" sz="2800" dirty="0" smtClean="0">
                <a:latin typeface="Comic Sans MS" pitchFamily="66" charset="0"/>
              </a:rPr>
              <a:t/>
            </a:r>
            <a:br>
              <a:rPr lang="tr-TR" sz="2800" dirty="0" smtClean="0">
                <a:latin typeface="Comic Sans MS" pitchFamily="66" charset="0"/>
              </a:rPr>
            </a:b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323850" y="836613"/>
            <a:ext cx="8569325" cy="6021387"/>
          </a:xfrm>
        </p:spPr>
        <p:txBody>
          <a:bodyPr/>
          <a:lstStyle/>
          <a:p>
            <a:pPr eaLnBrk="1" hangingPunct="1">
              <a:defRPr/>
            </a:pPr>
            <a:r>
              <a:rPr lang="tr-TR" sz="2800" dirty="0" err="1" smtClean="0">
                <a:latin typeface="Comic Sans MS" pitchFamily="66" charset="0"/>
              </a:rPr>
              <a:t>OA'nın</a:t>
            </a:r>
            <a:r>
              <a:rPr lang="tr-TR" sz="2800" dirty="0" smtClean="0">
                <a:latin typeface="Comic Sans MS" pitchFamily="66" charset="0"/>
              </a:rPr>
              <a:t> sürecini kesin olarak durdurucu veya yavaşlatıcı spesifik ve radikal tek bir tedavi yöntemi bulunmamaktadır.</a:t>
            </a:r>
          </a:p>
          <a:p>
            <a:pPr eaLnBrk="1" hangingPunct="1">
              <a:buFont typeface="Wingdings" pitchFamily="2" charset="2"/>
              <a:buNone/>
              <a:defRPr/>
            </a:pPr>
            <a:endParaRPr lang="tr-TR" sz="2800" dirty="0" smtClean="0">
              <a:latin typeface="Comic Sans MS" pitchFamily="66" charset="0"/>
            </a:endParaRPr>
          </a:p>
          <a:p>
            <a:pPr eaLnBrk="1" hangingPunct="1">
              <a:defRPr/>
            </a:pPr>
            <a:r>
              <a:rPr lang="tr-TR" sz="2800" dirty="0" smtClean="0">
                <a:latin typeface="Comic Sans MS" pitchFamily="66" charset="0"/>
              </a:rPr>
              <a:t> Bu nedenle uygulanan tedavi yöntemlerinin ana amaçları, sistemik veya lokal tedavilerle başta ağrı, tutukluk, eklem hareket açıklığında kısıtlılık, kaslarda güçsüzlük gibi bulgu ve belirtilerin olabildiğince ve en emniyetli şekilde azaltılması veya ortadan kaldırmasıdır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algn="ctr" eaLnBrk="1" hangingPunct="1">
              <a:defRPr/>
            </a:pPr>
            <a:r>
              <a:rPr lang="tr-TR" dirty="0" smtClean="0">
                <a:latin typeface="Comic Sans MS" pitchFamily="66" charset="0"/>
              </a:rPr>
              <a:t>OA Tedavisinde Hedefler</a:t>
            </a:r>
          </a:p>
        </p:txBody>
      </p:sp>
      <p:sp>
        <p:nvSpPr>
          <p:cNvPr id="84995" name="Rectangle 3"/>
          <p:cNvSpPr>
            <a:spLocks noGrp="1" noChangeArrowheads="1"/>
          </p:cNvSpPr>
          <p:nvPr>
            <p:ph type="body" idx="1"/>
          </p:nvPr>
        </p:nvSpPr>
        <p:spPr>
          <a:xfrm>
            <a:off x="457200" y="1773238"/>
            <a:ext cx="8229600" cy="3370274"/>
          </a:xfrm>
        </p:spPr>
        <p:txBody>
          <a:bodyPr>
            <a:normAutofit fontScale="85000" lnSpcReduction="20000"/>
          </a:bodyPr>
          <a:lstStyle/>
          <a:p>
            <a:pPr eaLnBrk="1" hangingPunct="1">
              <a:defRPr/>
            </a:pPr>
            <a:endParaRPr lang="tr-TR" sz="2800" dirty="0" smtClean="0">
              <a:latin typeface="Comic Sans MS" pitchFamily="66" charset="0"/>
            </a:endParaRPr>
          </a:p>
          <a:p>
            <a:pPr eaLnBrk="1" hangingPunct="1">
              <a:defRPr/>
            </a:pPr>
            <a:r>
              <a:rPr lang="tr-TR" sz="2800" dirty="0" smtClean="0">
                <a:latin typeface="Comic Sans MS" pitchFamily="66" charset="0"/>
              </a:rPr>
              <a:t>Ağrıyı azaltmak</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Fonksiyonel kısıtlılığı en aza indirmek</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Kas gücü kaybı ve </a:t>
            </a:r>
            <a:r>
              <a:rPr lang="tr-TR" sz="2800" dirty="0" err="1" smtClean="0">
                <a:latin typeface="Comic Sans MS" pitchFamily="66" charset="0"/>
              </a:rPr>
              <a:t>deformitelere</a:t>
            </a:r>
            <a:r>
              <a:rPr lang="tr-TR" sz="2800" dirty="0" smtClean="0">
                <a:latin typeface="Comic Sans MS" pitchFamily="66" charset="0"/>
              </a:rPr>
              <a:t> müdahale</a:t>
            </a:r>
          </a:p>
          <a:p>
            <a:pPr eaLnBrk="1" hangingPunct="1">
              <a:buNone/>
              <a:defRPr/>
            </a:pPr>
            <a:endParaRPr lang="tr-TR" sz="2800" dirty="0" smtClean="0">
              <a:latin typeface="Comic Sans MS" pitchFamily="66" charset="0"/>
            </a:endParaRPr>
          </a:p>
          <a:p>
            <a:pPr eaLnBrk="1" hangingPunct="1">
              <a:defRPr/>
            </a:pPr>
            <a:r>
              <a:rPr lang="tr-TR" sz="2800" dirty="0" smtClean="0">
                <a:latin typeface="Comic Sans MS" pitchFamily="66" charset="0"/>
              </a:rPr>
              <a:t>Kıkırdak hasarındaki ilerlemeyi yavaşlatmak (hastalığı </a:t>
            </a:r>
            <a:r>
              <a:rPr lang="tr-TR" sz="2800" dirty="0" err="1" smtClean="0">
                <a:latin typeface="Comic Sans MS" pitchFamily="66" charset="0"/>
              </a:rPr>
              <a:t>modifiye</a:t>
            </a:r>
            <a:r>
              <a:rPr lang="tr-TR" sz="2800" dirty="0" smtClean="0">
                <a:latin typeface="Comic Sans MS" pitchFamily="66" charset="0"/>
              </a:rPr>
              <a:t> etmek)</a:t>
            </a:r>
          </a:p>
          <a:p>
            <a:pPr eaLnBrk="1" hangingPunct="1">
              <a:buFont typeface="Wingdings" pitchFamily="2" charset="2"/>
              <a:buNone/>
              <a:defRPr/>
            </a:pPr>
            <a:endParaRPr lang="tr-TR"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a:xfrm>
            <a:off x="457200" y="277813"/>
            <a:ext cx="8229600" cy="774700"/>
          </a:xfrm>
        </p:spPr>
        <p:txBody>
          <a:bodyPr>
            <a:normAutofit fontScale="90000"/>
          </a:bodyPr>
          <a:lstStyle/>
          <a:p>
            <a:pPr eaLnBrk="1" hangingPunct="1">
              <a:defRPr/>
            </a:pPr>
            <a:r>
              <a:rPr lang="tr-TR" dirty="0" err="1" smtClean="0">
                <a:latin typeface="Comic Sans MS" pitchFamily="66" charset="0"/>
              </a:rPr>
              <a:t>OA’de</a:t>
            </a:r>
            <a:r>
              <a:rPr lang="tr-TR" dirty="0" smtClean="0">
                <a:latin typeface="Comic Sans MS" pitchFamily="66" charset="0"/>
              </a:rPr>
              <a:t> Geleneksel Tedaviler</a:t>
            </a:r>
            <a:endParaRPr lang="en-GB" dirty="0" smtClean="0">
              <a:latin typeface="Comic Sans MS" pitchFamily="66" charset="0"/>
            </a:endParaRPr>
          </a:p>
        </p:txBody>
      </p:sp>
      <p:sp>
        <p:nvSpPr>
          <p:cNvPr id="177156" name="Rectangle 4"/>
          <p:cNvSpPr>
            <a:spLocks noGrp="1" noChangeArrowheads="1"/>
          </p:cNvSpPr>
          <p:nvPr>
            <p:ph type="body" sz="half" idx="1"/>
          </p:nvPr>
        </p:nvSpPr>
        <p:spPr>
          <a:xfrm>
            <a:off x="457200" y="1484313"/>
            <a:ext cx="8075613" cy="5040312"/>
          </a:xfrm>
        </p:spPr>
        <p:txBody>
          <a:bodyPr/>
          <a:lstStyle/>
          <a:p>
            <a:pPr eaLnBrk="1" hangingPunct="1">
              <a:lnSpc>
                <a:spcPct val="90000"/>
              </a:lnSpc>
              <a:defRPr/>
            </a:pPr>
            <a:r>
              <a:rPr lang="tr-TR" dirty="0" smtClean="0">
                <a:latin typeface="Comic Sans MS" pitchFamily="66" charset="0"/>
              </a:rPr>
              <a:t>Eğitim ve koruyucu </a:t>
            </a:r>
            <a:r>
              <a:rPr lang="tr-TR" dirty="0" err="1" smtClean="0">
                <a:latin typeface="Comic Sans MS" pitchFamily="66" charset="0"/>
              </a:rPr>
              <a:t>önl</a:t>
            </a:r>
            <a:r>
              <a:rPr lang="tr-TR" dirty="0" smtClean="0">
                <a:latin typeface="Comic Sans MS" pitchFamily="66" charset="0"/>
              </a:rPr>
              <a:t>.</a:t>
            </a:r>
          </a:p>
          <a:p>
            <a:pPr eaLnBrk="1" hangingPunct="1">
              <a:lnSpc>
                <a:spcPct val="90000"/>
              </a:lnSpc>
              <a:defRPr/>
            </a:pPr>
            <a:r>
              <a:rPr lang="tr-TR" dirty="0" smtClean="0">
                <a:latin typeface="Comic Sans MS" pitchFamily="66" charset="0"/>
              </a:rPr>
              <a:t>Psikolojik destek</a:t>
            </a:r>
          </a:p>
          <a:p>
            <a:pPr eaLnBrk="1" hangingPunct="1">
              <a:lnSpc>
                <a:spcPct val="90000"/>
              </a:lnSpc>
              <a:defRPr/>
            </a:pPr>
            <a:r>
              <a:rPr lang="tr-TR" dirty="0" smtClean="0">
                <a:latin typeface="Comic Sans MS" pitchFamily="66" charset="0"/>
              </a:rPr>
              <a:t>Fizik tedavi ve egzersiz</a:t>
            </a:r>
          </a:p>
          <a:p>
            <a:pPr eaLnBrk="1" hangingPunct="1">
              <a:lnSpc>
                <a:spcPct val="90000"/>
              </a:lnSpc>
              <a:buFont typeface="Wingdings" pitchFamily="2" charset="2"/>
              <a:buNone/>
              <a:defRPr/>
            </a:pPr>
            <a:r>
              <a:rPr lang="tr-TR" dirty="0" smtClean="0">
                <a:latin typeface="Comic Sans MS" pitchFamily="66" charset="0"/>
              </a:rPr>
              <a:t>     -Termal yöntemler </a:t>
            </a:r>
          </a:p>
          <a:p>
            <a:pPr eaLnBrk="1" hangingPunct="1">
              <a:lnSpc>
                <a:spcPct val="90000"/>
              </a:lnSpc>
              <a:buFont typeface="Wingdings" pitchFamily="2" charset="2"/>
              <a:buNone/>
              <a:defRPr/>
            </a:pPr>
            <a:r>
              <a:rPr lang="tr-TR" dirty="0" smtClean="0">
                <a:latin typeface="Comic Sans MS" pitchFamily="66" charset="0"/>
              </a:rPr>
              <a:t>     -Analjezik akımlar</a:t>
            </a:r>
          </a:p>
          <a:p>
            <a:pPr eaLnBrk="1" hangingPunct="1">
              <a:lnSpc>
                <a:spcPct val="90000"/>
              </a:lnSpc>
              <a:buFont typeface="Wingdings" pitchFamily="2" charset="2"/>
              <a:buNone/>
              <a:defRPr/>
            </a:pPr>
            <a:r>
              <a:rPr lang="tr-TR" dirty="0" smtClean="0">
                <a:latin typeface="Comic Sans MS" pitchFamily="66" charset="0"/>
              </a:rPr>
              <a:t>     -Lazer, Ultrason</a:t>
            </a:r>
          </a:p>
          <a:p>
            <a:pPr eaLnBrk="1" hangingPunct="1">
              <a:lnSpc>
                <a:spcPct val="90000"/>
              </a:lnSpc>
              <a:buFont typeface="Wingdings" pitchFamily="2" charset="2"/>
              <a:buNone/>
              <a:defRPr/>
            </a:pPr>
            <a:r>
              <a:rPr lang="tr-TR" dirty="0" smtClean="0">
                <a:latin typeface="Comic Sans MS" pitchFamily="66" charset="0"/>
              </a:rPr>
              <a:t>     -Akupunktur</a:t>
            </a:r>
          </a:p>
          <a:p>
            <a:pPr eaLnBrk="1" hangingPunct="1">
              <a:lnSpc>
                <a:spcPct val="90000"/>
              </a:lnSpc>
              <a:buFont typeface="Wingdings" pitchFamily="2" charset="2"/>
              <a:buNone/>
              <a:defRPr/>
            </a:pPr>
            <a:r>
              <a:rPr lang="tr-TR" dirty="0" smtClean="0">
                <a:latin typeface="Comic Sans MS" pitchFamily="66" charset="0"/>
              </a:rPr>
              <a:t>     -Masaj, </a:t>
            </a:r>
            <a:r>
              <a:rPr lang="tr-TR" dirty="0" err="1" smtClean="0">
                <a:latin typeface="Comic Sans MS" pitchFamily="66" charset="0"/>
              </a:rPr>
              <a:t>Maniplasyon</a:t>
            </a:r>
            <a:r>
              <a:rPr lang="tr-TR" dirty="0" smtClean="0">
                <a:latin typeface="Comic Sans MS" pitchFamily="66" charset="0"/>
              </a:rPr>
              <a:t>,</a:t>
            </a:r>
          </a:p>
          <a:p>
            <a:pPr>
              <a:lnSpc>
                <a:spcPct val="90000"/>
              </a:lnSpc>
              <a:buClr>
                <a:schemeClr val="tx1"/>
              </a:buClr>
              <a:defRPr/>
            </a:pPr>
            <a:r>
              <a:rPr lang="tr-TR" dirty="0" smtClean="0">
                <a:latin typeface="Comic Sans MS" pitchFamily="66" charset="0"/>
              </a:rPr>
              <a:t>Yardımcı aletler (</a:t>
            </a:r>
            <a:r>
              <a:rPr lang="tr-TR" dirty="0" err="1" smtClean="0">
                <a:latin typeface="Comic Sans MS" pitchFamily="66" charset="0"/>
              </a:rPr>
              <a:t>ortez</a:t>
            </a:r>
            <a:r>
              <a:rPr lang="tr-TR" dirty="0" smtClean="0">
                <a:latin typeface="Comic Sans MS" pitchFamily="66" charset="0"/>
              </a:rPr>
              <a:t>,ayakkabı ve yürüme cihazları)</a:t>
            </a:r>
          </a:p>
          <a:p>
            <a:pPr eaLnBrk="1" hangingPunct="1">
              <a:lnSpc>
                <a:spcPct val="90000"/>
              </a:lnSpc>
              <a:buClr>
                <a:schemeClr val="tx1"/>
              </a:buClr>
              <a:defRPr/>
            </a:pPr>
            <a:r>
              <a:rPr lang="tr-TR" dirty="0" smtClean="0">
                <a:latin typeface="Comic Sans MS" pitchFamily="66" charset="0"/>
              </a:rPr>
              <a:t>Hidroterapi ve kaplıca tedavisi</a:t>
            </a:r>
            <a:endParaRPr lang="en-GB"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457200" y="333375"/>
            <a:ext cx="8229600" cy="6048375"/>
          </a:xfrm>
        </p:spPr>
        <p:txBody>
          <a:bodyPr/>
          <a:lstStyle/>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endParaRPr lang="tr-TR" dirty="0" smtClean="0">
              <a:latin typeface="Comic Sans MS" pitchFamily="66" charset="0"/>
            </a:endParaRPr>
          </a:p>
          <a:p>
            <a:pPr eaLnBrk="1" hangingPunct="1">
              <a:lnSpc>
                <a:spcPct val="90000"/>
              </a:lnSpc>
              <a:defRPr/>
            </a:pPr>
            <a:r>
              <a:rPr lang="tr-TR" dirty="0" smtClean="0">
                <a:latin typeface="Comic Sans MS" pitchFamily="66" charset="0"/>
              </a:rPr>
              <a:t>Sistemik ilaç tedavileri</a:t>
            </a:r>
          </a:p>
          <a:p>
            <a:pPr eaLnBrk="1" hangingPunct="1">
              <a:lnSpc>
                <a:spcPct val="90000"/>
              </a:lnSpc>
              <a:buNone/>
              <a:defRPr/>
            </a:pPr>
            <a:endParaRPr lang="tr-TR" dirty="0" smtClean="0">
              <a:latin typeface="Comic Sans MS" pitchFamily="66" charset="0"/>
            </a:endParaRPr>
          </a:p>
          <a:p>
            <a:pPr eaLnBrk="1" hangingPunct="1">
              <a:lnSpc>
                <a:spcPct val="90000"/>
              </a:lnSpc>
              <a:defRPr/>
            </a:pPr>
            <a:r>
              <a:rPr lang="tr-TR" sz="2800" dirty="0" err="1" smtClean="0">
                <a:latin typeface="Comic Sans MS" pitchFamily="66" charset="0"/>
              </a:rPr>
              <a:t>İntra</a:t>
            </a:r>
            <a:r>
              <a:rPr lang="tr-TR" sz="2800" dirty="0" smtClean="0">
                <a:latin typeface="Comic Sans MS" pitchFamily="66" charset="0"/>
              </a:rPr>
              <a:t>-</a:t>
            </a:r>
            <a:r>
              <a:rPr lang="tr-TR" sz="2800" dirty="0" err="1" smtClean="0">
                <a:latin typeface="Comic Sans MS" pitchFamily="66" charset="0"/>
              </a:rPr>
              <a:t>artiküler</a:t>
            </a:r>
            <a:r>
              <a:rPr lang="tr-TR" sz="2800" dirty="0" smtClean="0">
                <a:latin typeface="Comic Sans MS" pitchFamily="66" charset="0"/>
              </a:rPr>
              <a:t> ilaç tedavileri</a:t>
            </a:r>
          </a:p>
          <a:p>
            <a:pPr eaLnBrk="1" hangingPunct="1">
              <a:lnSpc>
                <a:spcPct val="90000"/>
              </a:lnSpc>
              <a:buNone/>
              <a:defRPr/>
            </a:pPr>
            <a:endParaRPr lang="tr-TR" sz="2800" dirty="0" smtClean="0">
              <a:latin typeface="Comic Sans MS" pitchFamily="66" charset="0"/>
            </a:endParaRPr>
          </a:p>
          <a:p>
            <a:pPr eaLnBrk="1" hangingPunct="1">
              <a:lnSpc>
                <a:spcPct val="90000"/>
              </a:lnSpc>
              <a:defRPr/>
            </a:pPr>
            <a:r>
              <a:rPr lang="tr-TR" sz="2800" dirty="0" smtClean="0">
                <a:latin typeface="Comic Sans MS" pitchFamily="66" charset="0"/>
              </a:rPr>
              <a:t>Cerrahi tedavi</a:t>
            </a:r>
          </a:p>
          <a:p>
            <a:pPr eaLnBrk="1" hangingPunct="1">
              <a:lnSpc>
                <a:spcPct val="90000"/>
              </a:lnSpc>
              <a:buFont typeface="Wingdings" pitchFamily="2" charset="2"/>
              <a:buNone/>
              <a:defRPr/>
            </a:pPr>
            <a:r>
              <a:rPr lang="tr-TR" sz="2800" dirty="0" smtClean="0">
                <a:latin typeface="Comic Sans MS" pitchFamily="66" charset="0"/>
              </a:rPr>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algn="ctr" eaLnBrk="1" hangingPunct="1">
              <a:defRPr/>
            </a:pPr>
            <a:r>
              <a:rPr lang="tr-TR" dirty="0" smtClean="0">
                <a:latin typeface="Comic Sans MS" pitchFamily="66" charset="0"/>
              </a:rPr>
              <a:t>Eğitim ve Koruyucu Önlemler</a:t>
            </a:r>
          </a:p>
        </p:txBody>
      </p:sp>
      <p:sp>
        <p:nvSpPr>
          <p:cNvPr id="4099" name="Rectangle 3"/>
          <p:cNvSpPr>
            <a:spLocks noGrp="1" noChangeArrowheads="1"/>
          </p:cNvSpPr>
          <p:nvPr>
            <p:ph type="body" idx="1"/>
          </p:nvPr>
        </p:nvSpPr>
        <p:spPr>
          <a:xfrm>
            <a:off x="428596" y="1974838"/>
            <a:ext cx="8715404" cy="4883162"/>
          </a:xfrm>
        </p:spPr>
        <p:txBody>
          <a:bodyPr/>
          <a:lstStyle/>
          <a:p>
            <a:pPr marL="457200" indent="-457200" eaLnBrk="1" hangingPunct="1">
              <a:defRPr/>
            </a:pPr>
            <a:r>
              <a:rPr lang="tr-TR" sz="2800" dirty="0" smtClean="0">
                <a:latin typeface="Comic Sans MS" pitchFamily="66" charset="0"/>
              </a:rPr>
              <a:t>Hasta eğitiminde; hastalıktan koruyucu uygulamalar da öğretilmelidir. </a:t>
            </a:r>
          </a:p>
          <a:p>
            <a:pPr marL="457200" indent="-457200" eaLnBrk="1" hangingPunct="1">
              <a:defRPr/>
            </a:pPr>
            <a:r>
              <a:rPr lang="tr-TR" sz="2800" dirty="0" err="1" smtClean="0">
                <a:latin typeface="Comic Sans MS" pitchFamily="66" charset="0"/>
              </a:rPr>
              <a:t>Osteoartritin</a:t>
            </a:r>
            <a:r>
              <a:rPr lang="tr-TR" sz="2800" dirty="0" smtClean="0">
                <a:latin typeface="Comic Sans MS" pitchFamily="66" charset="0"/>
              </a:rPr>
              <a:t> risk faktörleri,</a:t>
            </a:r>
          </a:p>
          <a:p>
            <a:pPr marL="457200" indent="-457200" eaLnBrk="1" hangingPunct="1">
              <a:defRPr/>
            </a:pPr>
            <a:r>
              <a:rPr lang="tr-TR" sz="2800" dirty="0" smtClean="0">
                <a:latin typeface="Comic Sans MS" pitchFamily="66" charset="0"/>
              </a:rPr>
              <a:t>Risk faktörlerinden </a:t>
            </a:r>
            <a:r>
              <a:rPr lang="tr-TR" sz="2800" dirty="0" err="1" smtClean="0">
                <a:latin typeface="Comic Sans MS" pitchFamily="66" charset="0"/>
              </a:rPr>
              <a:t>korunulması</a:t>
            </a:r>
            <a:endParaRPr lang="tr-TR" sz="2800" dirty="0" smtClean="0">
              <a:latin typeface="Comic Sans MS" pitchFamily="66" charset="0"/>
            </a:endParaRPr>
          </a:p>
          <a:p>
            <a:pPr marL="457200" indent="-457200" eaLnBrk="1" hangingPunct="1">
              <a:defRPr/>
            </a:pPr>
            <a:r>
              <a:rPr lang="tr-TR" sz="2800" dirty="0" smtClean="0">
                <a:latin typeface="Comic Sans MS" pitchFamily="66" charset="0"/>
              </a:rPr>
              <a:t>Kilo vermenin önemi, </a:t>
            </a:r>
          </a:p>
          <a:p>
            <a:pPr marL="457200" indent="-457200" eaLnBrk="1" hangingPunct="1">
              <a:defRPr/>
            </a:pPr>
            <a:r>
              <a:rPr lang="tr-TR" sz="2800" dirty="0" smtClean="0">
                <a:latin typeface="Comic Sans MS" pitchFamily="66" charset="0"/>
              </a:rPr>
              <a:t>Egzersizin önemini içerir.</a:t>
            </a:r>
          </a:p>
          <a:p>
            <a:pPr marL="457200" indent="-457200" eaLnBrk="1" hangingPunct="1">
              <a:defRPr/>
            </a:pPr>
            <a:r>
              <a:rPr lang="tr-TR" sz="2800" dirty="0" smtClean="0">
                <a:latin typeface="Comic Sans MS" pitchFamily="66" charset="0"/>
              </a:rPr>
              <a:t>Hastaya normal bir eklem ile OA’ </a:t>
            </a:r>
            <a:r>
              <a:rPr lang="tr-TR" sz="2800" dirty="0" err="1" smtClean="0">
                <a:latin typeface="Comic Sans MS" pitchFamily="66" charset="0"/>
              </a:rPr>
              <a:t>lı</a:t>
            </a:r>
            <a:r>
              <a:rPr lang="tr-TR" sz="2800" dirty="0" smtClean="0">
                <a:latin typeface="Comic Sans MS" pitchFamily="66" charset="0"/>
              </a:rPr>
              <a:t> eklem arasındaki farklar ve hastalığı hakkında eğitim yazılı ve görsel yayınlarla anlatılabilir.</a:t>
            </a:r>
          </a:p>
          <a:p>
            <a:pPr marL="457200" indent="-457200" eaLnBrk="1" hangingPunct="1">
              <a:defRPr/>
            </a:pPr>
            <a:endParaRPr lang="tr-TR" sz="2800" dirty="0" smtClean="0">
              <a:latin typeface="Comic Sans MS" pitchFamily="66"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513"/>
            <a:ext cx="8229600" cy="5078412"/>
          </a:xfrm>
        </p:spPr>
        <p:txBody>
          <a:bodyPr/>
          <a:lstStyle/>
          <a:p>
            <a:pPr>
              <a:defRPr/>
            </a:pPr>
            <a:r>
              <a:rPr lang="tr-TR" dirty="0" smtClean="0">
                <a:latin typeface="Comic Sans MS" pitchFamily="66" charset="0"/>
              </a:rPr>
              <a:t>Ekleme aşırı yük bindiren aktivitelerin neler olduğu ve bu aktivitelerden nasıl kaçınılacağı anlatılabilir.</a:t>
            </a:r>
          </a:p>
          <a:p>
            <a:pPr>
              <a:buNone/>
              <a:defRPr/>
            </a:pPr>
            <a:endParaRPr lang="tr-TR" dirty="0" smtClean="0">
              <a:latin typeface="Comic Sans MS" pitchFamily="66" charset="0"/>
            </a:endParaRPr>
          </a:p>
          <a:p>
            <a:pPr>
              <a:buFont typeface="Arial" pitchFamily="34" charset="0"/>
              <a:buChar char="•"/>
              <a:defRPr/>
            </a:pPr>
            <a:r>
              <a:rPr lang="tr-TR" dirty="0" smtClean="0">
                <a:latin typeface="Comic Sans MS" pitchFamily="66" charset="0"/>
              </a:rPr>
              <a:t> Örneğin kalça ve diz OA’ sın da uzun süre ayakta kalınmaması,</a:t>
            </a:r>
          </a:p>
          <a:p>
            <a:pPr>
              <a:buNone/>
              <a:defRPr/>
            </a:pPr>
            <a:endParaRPr lang="tr-TR" dirty="0" smtClean="0">
              <a:latin typeface="Comic Sans MS" pitchFamily="66" charset="0"/>
            </a:endParaRPr>
          </a:p>
          <a:p>
            <a:pPr>
              <a:buFont typeface="Arial" pitchFamily="34" charset="0"/>
              <a:buChar char="•"/>
              <a:defRPr/>
            </a:pPr>
            <a:r>
              <a:rPr lang="tr-TR" dirty="0" smtClean="0">
                <a:latin typeface="Comic Sans MS" pitchFamily="66" charset="0"/>
              </a:rPr>
              <a:t>Diz üzerine </a:t>
            </a:r>
            <a:r>
              <a:rPr lang="tr-TR" dirty="0" err="1" smtClean="0">
                <a:latin typeface="Comic Sans MS" pitchFamily="66" charset="0"/>
              </a:rPr>
              <a:t>çökülmemesi</a:t>
            </a:r>
            <a:r>
              <a:rPr lang="tr-TR" dirty="0" smtClean="0">
                <a:latin typeface="Comic Sans MS" pitchFamily="66" charset="0"/>
              </a:rPr>
              <a:t> için günlük yaşam aktiviteleri uygun şekilde düzenlenmelidir.</a:t>
            </a:r>
          </a:p>
          <a:p>
            <a:pPr>
              <a:buFont typeface="Wingdings" pitchFamily="2" charset="2"/>
              <a:buNone/>
              <a:defRPr/>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TotalTime>
  <Words>610</Words>
  <Application>Microsoft Office PowerPoint</Application>
  <PresentationFormat>Ekran Gösterisi (4:3)</PresentationFormat>
  <Paragraphs>119</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Comic Sans MS</vt:lpstr>
      <vt:lpstr>Constantia</vt:lpstr>
      <vt:lpstr>Wingdings</vt:lpstr>
      <vt:lpstr>Wingdings 2</vt:lpstr>
      <vt:lpstr>Akış</vt:lpstr>
      <vt:lpstr>OSTEOARTRİT TEDAVİSİ</vt:lpstr>
      <vt:lpstr>       OA Oluşumunda Risk Faktörleri</vt:lpstr>
      <vt:lpstr>PowerPoint Sunusu</vt:lpstr>
      <vt:lpstr>PowerPoint Sunusu</vt:lpstr>
      <vt:lpstr>OA Tedavisinde Hedefler</vt:lpstr>
      <vt:lpstr>OA’de Geleneksel Tedaviler</vt:lpstr>
      <vt:lpstr>PowerPoint Sunusu</vt:lpstr>
      <vt:lpstr>Eğitim ve Koruyucu Önlemler</vt:lpstr>
      <vt:lpstr>PowerPoint Sunusu</vt:lpstr>
      <vt:lpstr>Diz OA da Eğitim</vt:lpstr>
      <vt:lpstr>Eğitim ve Koruyucu Önlemler</vt:lpstr>
      <vt:lpstr>Fizik Tedavi Ajanları</vt:lpstr>
      <vt:lpstr>PowerPoint Sunusu</vt:lpstr>
      <vt:lpstr>PowerPoint Sunusu</vt:lpstr>
      <vt:lpstr>KULLANILAN ORTEZ VE YARDIMCI CİHAZLAR</vt:lpstr>
      <vt:lpstr>Ortez,Ayakkabı ve Yürüme Cihazları</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OSTEOARTRİT TEDAVİSİ</dc:title>
  <dc:creator>fztmerve</dc:creator>
  <cp:lastModifiedBy>sinan sert</cp:lastModifiedBy>
  <cp:revision>21</cp:revision>
  <dcterms:created xsi:type="dcterms:W3CDTF">2018-10-23T20:58:51Z</dcterms:created>
  <dcterms:modified xsi:type="dcterms:W3CDTF">2019-06-26T10:58:37Z</dcterms:modified>
</cp:coreProperties>
</file>