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9" r:id="rId3"/>
    <p:sldId id="320" r:id="rId4"/>
    <p:sldId id="348" r:id="rId5"/>
    <p:sldId id="349" r:id="rId6"/>
    <p:sldId id="364" r:id="rId7"/>
    <p:sldId id="357" r:id="rId8"/>
    <p:sldId id="360" r:id="rId9"/>
    <p:sldId id="361" r:id="rId10"/>
    <p:sldId id="358" r:id="rId11"/>
    <p:sldId id="359" r:id="rId12"/>
    <p:sldId id="362" r:id="rId13"/>
    <p:sldId id="350" r:id="rId14"/>
    <p:sldId id="351" r:id="rId15"/>
    <p:sldId id="352" r:id="rId16"/>
    <p:sldId id="268" r:id="rId17"/>
    <p:sldId id="321" r:id="rId18"/>
    <p:sldId id="271" r:id="rId19"/>
    <p:sldId id="322" r:id="rId20"/>
    <p:sldId id="323" r:id="rId21"/>
    <p:sldId id="324" r:id="rId22"/>
    <p:sldId id="325" r:id="rId23"/>
    <p:sldId id="326" r:id="rId24"/>
    <p:sldId id="327" r:id="rId25"/>
    <p:sldId id="269" r:id="rId26"/>
    <p:sldId id="260" r:id="rId27"/>
    <p:sldId id="363" r:id="rId28"/>
    <p:sldId id="270" r:id="rId29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AEEB2A60-FA16-4F81-BEF1-34263D2A386F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83A09ED-247B-446A-9DE2-F04C82CE909B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82E54-F884-4F31-9F3A-46418C1674CD}" type="slidenum">
              <a:rPr lang="tr-TR"/>
              <a:pPr/>
              <a:t>2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C4310-6E70-4157-9776-B772077DD449}" type="slidenum">
              <a:rPr lang="tr-TR"/>
              <a:pPr/>
              <a:t>28</a:t>
            </a:fld>
            <a:endParaRPr lang="tr-TR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(Tromboz hemostaz kongresinde daha çok türkçe olsun diye tutturdular ) PZ, PTZ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2253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tr-TR" sz="2400">
                <a:latin typeface="Times New Roman" pitchFamily="18" charset="0"/>
              </a:endParaRPr>
            </a:p>
          </p:txBody>
        </p:sp>
        <p:sp>
          <p:nvSpPr>
            <p:cNvPr id="22532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tr-TR" sz="2400">
                <a:latin typeface="Times New Roman" pitchFamily="18" charset="0"/>
              </a:endParaRPr>
            </a:p>
          </p:txBody>
        </p:sp>
      </p:grp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22534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2535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225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tr-TR"/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tr-TR"/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424D1420-1715-4FD8-BFE9-590E1C136D38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2254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DF29B-5CAE-4838-B0CF-96788E73433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09101-5FBE-4C8E-BFE6-474EBEE562B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0C62D1BB-4050-402B-92D0-E339E831733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2003C-8BFA-43CB-A05E-E2B137FC60C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473A7-548B-4376-BD75-69857CDE2EC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C725D-58CC-470D-ADE3-2CB65B81557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E22B1-CB05-445D-8534-269B34915FD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229DB-23D9-447C-894D-7A52B8BE45F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815B2-83F3-4016-B279-CDAC90CB422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392F7-3A4C-46D5-8D4E-480A7B9AA0F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58658-FB40-45A6-91E5-F460924C91B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1507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150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150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tr-TR"/>
              </a:p>
            </p:txBody>
          </p:sp>
        </p:grpSp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151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151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sp>
        <p:nvSpPr>
          <p:cNvPr id="2151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tr-TR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3622AFA5-5E79-43F9-AFBB-771850C6A9D9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/>
              <a:t>KOAGULASYON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/>
              <a:t>HEMOSTAZ TESTLERİ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828231" cy="450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Başlık"/>
          <p:cNvSpPr txBox="1">
            <a:spLocks noGrp="1"/>
          </p:cNvSpPr>
          <p:nvPr>
            <p:ph type="title"/>
          </p:nvPr>
        </p:nvSpPr>
        <p:spPr bwMode="auto">
          <a:xfrm>
            <a:off x="755576" y="404664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Fibrinolitik</a:t>
            </a:r>
            <a: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sistem ve Ana Bileşenleri</a:t>
            </a:r>
            <a:endParaRPr kumimoji="0" lang="tr-TR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7356267" y="587727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Dr. Sefer Gezer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7524328" y="6211669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HematoLog</a:t>
            </a:r>
            <a:endParaRPr lang="tr-TR" dirty="0" smtClean="0"/>
          </a:p>
          <a:p>
            <a:r>
              <a:rPr lang="tr-TR" dirty="0" smtClean="0"/>
              <a:t>2012: 2 ■ 2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832648" cy="674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7356267" y="587727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Dr. Sefer Gezer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7524328" y="6211669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HematoLog</a:t>
            </a:r>
            <a:endParaRPr lang="tr-TR" dirty="0" smtClean="0"/>
          </a:p>
          <a:p>
            <a:r>
              <a:rPr lang="tr-TR" dirty="0" smtClean="0"/>
              <a:t>2012: 2 ■ 2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76200"/>
            <a:ext cx="65151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1187624" y="980728"/>
            <a:ext cx="28803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Oval"/>
          <p:cNvSpPr/>
          <p:nvPr/>
        </p:nvSpPr>
        <p:spPr>
          <a:xfrm>
            <a:off x="1043608" y="1700808"/>
            <a:ext cx="295232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72008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Plazma  </a:t>
            </a:r>
            <a:r>
              <a:rPr lang="tr-TR" dirty="0" err="1" smtClean="0"/>
              <a:t>Koagülasyon</a:t>
            </a:r>
            <a:r>
              <a:rPr lang="tr-TR" dirty="0" smtClean="0"/>
              <a:t> Sistemindeki Proteinler</a:t>
            </a:r>
            <a:br>
              <a:rPr lang="tr-TR" dirty="0" smtClean="0"/>
            </a:br>
            <a:endParaRPr lang="tr-TR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0" y="1412776"/>
          <a:ext cx="91440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768"/>
                <a:gridCol w="2880320"/>
                <a:gridCol w="377991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r-TR" sz="1800" dirty="0" err="1" smtClean="0">
                          <a:solidFill>
                            <a:srgbClr val="002060"/>
                          </a:solidFill>
                        </a:rPr>
                        <a:t>Zimojenler</a:t>
                      </a:r>
                      <a:endParaRPr lang="tr-TR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>
                          <a:solidFill>
                            <a:srgbClr val="002060"/>
                          </a:solidFill>
                        </a:rPr>
                        <a:t>Kofaktör</a:t>
                      </a:r>
                      <a:r>
                        <a:rPr lang="tr-TR" sz="1800" dirty="0" smtClean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tr-TR" sz="1800" dirty="0" err="1" smtClean="0">
                          <a:solidFill>
                            <a:srgbClr val="002060"/>
                          </a:solidFill>
                        </a:rPr>
                        <a:t>substratlar</a:t>
                      </a:r>
                      <a:endParaRPr lang="tr-TR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tr-TR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rgbClr val="002060"/>
                          </a:solidFill>
                        </a:rPr>
                        <a:t>Yüzeye Bağlananlar</a:t>
                      </a:r>
                      <a:endParaRPr lang="tr-TR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800" dirty="0" err="1" smtClean="0">
                          <a:solidFill>
                            <a:srgbClr val="002060"/>
                          </a:solidFill>
                        </a:rPr>
                        <a:t>Fosfolipidlere</a:t>
                      </a:r>
                      <a:r>
                        <a:rPr lang="tr-TR" sz="1800" dirty="0" smtClean="0">
                          <a:solidFill>
                            <a:srgbClr val="002060"/>
                          </a:solidFill>
                        </a:rPr>
                        <a:t> bağlanan ve</a:t>
                      </a:r>
                      <a:r>
                        <a:rPr lang="tr-TR" sz="1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800" dirty="0" smtClean="0">
                          <a:solidFill>
                            <a:srgbClr val="002060"/>
                          </a:solidFill>
                        </a:rPr>
                        <a:t> Vitamin K Bağımlı</a:t>
                      </a:r>
                      <a:r>
                        <a:rPr lang="tr-TR" sz="1800" baseline="0" dirty="0" smtClean="0">
                          <a:solidFill>
                            <a:srgbClr val="002060"/>
                          </a:solidFill>
                        </a:rPr>
                        <a:t> olanlar</a:t>
                      </a:r>
                      <a:endParaRPr lang="tr-TR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tr-TR" sz="1800" dirty="0" smtClean="0">
                          <a:solidFill>
                            <a:srgbClr val="002060"/>
                          </a:solidFill>
                        </a:rPr>
                        <a:t>Faktör XII</a:t>
                      </a:r>
                    </a:p>
                    <a:p>
                      <a:endParaRPr lang="tr-TR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tr-TR" sz="1800" dirty="0" smtClean="0">
                          <a:solidFill>
                            <a:srgbClr val="002060"/>
                          </a:solidFill>
                        </a:rPr>
                        <a:t/>
                      </a:r>
                      <a:br>
                        <a:rPr lang="tr-TR" sz="180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tr-TR" sz="1800" dirty="0" err="1" smtClean="0">
                          <a:solidFill>
                            <a:srgbClr val="002060"/>
                          </a:solidFill>
                        </a:rPr>
                        <a:t>Prekallikrein</a:t>
                      </a:r>
                      <a:r>
                        <a:rPr lang="tr-TR" sz="1800" dirty="0" smtClean="0">
                          <a:solidFill>
                            <a:srgbClr val="002060"/>
                          </a:solidFill>
                        </a:rPr>
                        <a:t> (PK)</a:t>
                      </a:r>
                    </a:p>
                    <a:p>
                      <a:endParaRPr lang="tr-TR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tr-TR" sz="1800" baseline="0" dirty="0" smtClean="0">
                          <a:solidFill>
                            <a:srgbClr val="002060"/>
                          </a:solidFill>
                        </a:rPr>
                        <a:t>Faktör XI</a:t>
                      </a:r>
                      <a:endParaRPr lang="tr-TR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tr-TR" sz="1800" dirty="0" smtClean="0">
                          <a:solidFill>
                            <a:srgbClr val="002060"/>
                          </a:solidFill>
                        </a:rPr>
                        <a:t>Faktör VII</a:t>
                      </a:r>
                    </a:p>
                    <a:p>
                      <a:endParaRPr lang="tr-TR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tr-TR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tr-TR" sz="1800" dirty="0" smtClean="0">
                          <a:solidFill>
                            <a:srgbClr val="002060"/>
                          </a:solidFill>
                        </a:rPr>
                        <a:t>Faktör IX</a:t>
                      </a:r>
                    </a:p>
                    <a:p>
                      <a:endParaRPr lang="tr-TR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rgbClr val="002060"/>
                          </a:solidFill>
                        </a:rPr>
                        <a:t>Faktör 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rgbClr val="002060"/>
                          </a:solidFill>
                        </a:rPr>
                        <a:t>Faktör II (</a:t>
                      </a:r>
                      <a:r>
                        <a:rPr lang="tr-TR" sz="1800" dirty="0" err="1" smtClean="0">
                          <a:solidFill>
                            <a:srgbClr val="002060"/>
                          </a:solidFill>
                        </a:rPr>
                        <a:t>Protrombin</a:t>
                      </a:r>
                      <a:r>
                        <a:rPr lang="tr-TR" sz="180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rgbClr val="002060"/>
                          </a:solidFill>
                        </a:rPr>
                        <a:t>Protein 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tr-TR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tr-TR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rgbClr val="002060"/>
                          </a:solidFill>
                        </a:rPr>
                        <a:t>Doku Faktörü </a:t>
                      </a:r>
                    </a:p>
                    <a:p>
                      <a:r>
                        <a:rPr lang="tr-TR" sz="1800" dirty="0" smtClean="0">
                          <a:solidFill>
                            <a:srgbClr val="002060"/>
                          </a:solidFill>
                        </a:rPr>
                        <a:t>“Yüksek </a:t>
                      </a:r>
                      <a:r>
                        <a:rPr lang="tr-TR" sz="1800" dirty="0" err="1" smtClean="0">
                          <a:solidFill>
                            <a:srgbClr val="002060"/>
                          </a:solidFill>
                        </a:rPr>
                        <a:t>molekülağırlıklı</a:t>
                      </a:r>
                      <a:r>
                        <a:rPr lang="tr-TR" sz="1800" baseline="0" dirty="0" smtClean="0">
                          <a:solidFill>
                            <a:srgbClr val="002060"/>
                          </a:solidFill>
                        </a:rPr>
                        <a:t>” </a:t>
                      </a:r>
                      <a:r>
                        <a:rPr lang="tr-TR" sz="1800" baseline="0" dirty="0" err="1" smtClean="0">
                          <a:solidFill>
                            <a:srgbClr val="002060"/>
                          </a:solidFill>
                        </a:rPr>
                        <a:t>Kininojen</a:t>
                      </a:r>
                      <a:r>
                        <a:rPr lang="tr-TR" sz="1800" baseline="0" dirty="0" smtClean="0">
                          <a:solidFill>
                            <a:srgbClr val="002060"/>
                          </a:solidFill>
                        </a:rPr>
                        <a:t> (HK)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rgbClr val="002060"/>
                          </a:solidFill>
                        </a:rPr>
                        <a:t>Faktör VIII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rgbClr val="002060"/>
                          </a:solidFill>
                        </a:rPr>
                        <a:t>Faktör</a:t>
                      </a:r>
                      <a:r>
                        <a:rPr lang="tr-TR" sz="1800" baseline="0" dirty="0" smtClean="0">
                          <a:solidFill>
                            <a:srgbClr val="002060"/>
                          </a:solidFill>
                        </a:rPr>
                        <a:t> 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aseline="0" dirty="0" smtClean="0">
                          <a:solidFill>
                            <a:srgbClr val="002060"/>
                          </a:solidFill>
                        </a:rPr>
                        <a:t>Faktör I  (Fibrinojen)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aseline="0" dirty="0" smtClean="0">
                          <a:solidFill>
                            <a:srgbClr val="002060"/>
                          </a:solidFill>
                        </a:rPr>
                        <a:t>Protein 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aseline="0" dirty="0" err="1" smtClean="0">
                          <a:solidFill>
                            <a:srgbClr val="FF0000"/>
                          </a:solidFill>
                        </a:rPr>
                        <a:t>Ca</a:t>
                      </a:r>
                      <a:r>
                        <a:rPr lang="tr-TR" sz="1800" baseline="0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tr-TR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tr-TR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220072" y="0"/>
            <a:ext cx="3923928" cy="11807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“Fizyolojik” </a:t>
            </a:r>
          </a:p>
          <a:p>
            <a:pPr>
              <a:buNone/>
            </a:pPr>
            <a:r>
              <a:rPr lang="tr-TR" dirty="0" err="1" smtClean="0"/>
              <a:t>Koagülasyon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Mekanizması  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18963"/>
            <a:ext cx="4824536" cy="687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5076056" y="5805264"/>
            <a:ext cx="4067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2060"/>
                </a:solidFill>
              </a:rPr>
              <a:t>PL: </a:t>
            </a:r>
            <a:r>
              <a:rPr lang="tr-TR" dirty="0" err="1" smtClean="0">
                <a:solidFill>
                  <a:srgbClr val="002060"/>
                </a:solidFill>
              </a:rPr>
              <a:t>fosfolipidler</a:t>
            </a:r>
            <a:r>
              <a:rPr lang="tr-TR" dirty="0" smtClean="0">
                <a:solidFill>
                  <a:srgbClr val="002060"/>
                </a:solidFill>
              </a:rPr>
              <a:t>(</a:t>
            </a:r>
            <a:r>
              <a:rPr lang="tr-TR" dirty="0" err="1" smtClean="0">
                <a:solidFill>
                  <a:srgbClr val="002060"/>
                </a:solidFill>
              </a:rPr>
              <a:t>trombosit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membranı</a:t>
            </a:r>
            <a:r>
              <a:rPr lang="tr-TR" dirty="0" smtClean="0">
                <a:solidFill>
                  <a:srgbClr val="002060"/>
                </a:solidFill>
              </a:rPr>
              <a:t>)</a:t>
            </a:r>
          </a:p>
          <a:p>
            <a:r>
              <a:rPr lang="tr-TR" dirty="0" smtClean="0">
                <a:solidFill>
                  <a:srgbClr val="002060"/>
                </a:solidFill>
              </a:rPr>
              <a:t>a: Faktörün aktif formu</a:t>
            </a:r>
          </a:p>
          <a:p>
            <a:r>
              <a:rPr lang="tr-TR" dirty="0" err="1" smtClean="0">
                <a:solidFill>
                  <a:srgbClr val="002060"/>
                </a:solidFill>
              </a:rPr>
              <a:t>Ca</a:t>
            </a:r>
            <a:r>
              <a:rPr lang="tr-TR" spc="-300" baseline="30000" dirty="0" smtClean="0">
                <a:solidFill>
                  <a:srgbClr val="002060"/>
                </a:solidFill>
              </a:rPr>
              <a:t>++</a:t>
            </a:r>
            <a:r>
              <a:rPr lang="tr-TR" dirty="0" smtClean="0">
                <a:solidFill>
                  <a:srgbClr val="002060"/>
                </a:solidFill>
              </a:rPr>
              <a:t>: Kalsiyum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148064" y="2348880"/>
            <a:ext cx="36343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2060"/>
                </a:solidFill>
              </a:rPr>
              <a:t>Fizyolojik </a:t>
            </a:r>
            <a:r>
              <a:rPr lang="tr-TR" dirty="0" err="1" smtClean="0">
                <a:solidFill>
                  <a:srgbClr val="002060"/>
                </a:solidFill>
              </a:rPr>
              <a:t>hemostaz</a:t>
            </a:r>
            <a:r>
              <a:rPr lang="tr-TR" dirty="0" smtClean="0">
                <a:solidFill>
                  <a:srgbClr val="002060"/>
                </a:solidFill>
              </a:rPr>
              <a:t>, </a:t>
            </a:r>
          </a:p>
          <a:p>
            <a:r>
              <a:rPr lang="tr-TR" dirty="0" smtClean="0">
                <a:solidFill>
                  <a:srgbClr val="002060"/>
                </a:solidFill>
              </a:rPr>
              <a:t>Doku Faktörü (TF) ve Faktör </a:t>
            </a:r>
            <a:r>
              <a:rPr lang="tr-TR" dirty="0" err="1" smtClean="0">
                <a:solidFill>
                  <a:srgbClr val="002060"/>
                </a:solidFill>
              </a:rPr>
              <a:t>VIIa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</a:p>
          <a:p>
            <a:r>
              <a:rPr lang="tr-TR" dirty="0" smtClean="0">
                <a:solidFill>
                  <a:srgbClr val="002060"/>
                </a:solidFill>
              </a:rPr>
              <a:t>ile başlatılır</a:t>
            </a:r>
          </a:p>
          <a:p>
            <a:endParaRPr lang="tr-TR" dirty="0" smtClean="0">
              <a:solidFill>
                <a:srgbClr val="002060"/>
              </a:solidFill>
            </a:endParaRPr>
          </a:p>
          <a:p>
            <a:r>
              <a:rPr lang="tr-TR" dirty="0" err="1" smtClean="0">
                <a:solidFill>
                  <a:srgbClr val="002060"/>
                </a:solidFill>
              </a:rPr>
              <a:t>Tromboz</a:t>
            </a:r>
            <a:r>
              <a:rPr lang="tr-TR" dirty="0" smtClean="0">
                <a:solidFill>
                  <a:srgbClr val="002060"/>
                </a:solidFill>
              </a:rPr>
              <a:t>  aynı faktörler ile </a:t>
            </a:r>
          </a:p>
          <a:p>
            <a:r>
              <a:rPr lang="tr-TR" dirty="0" smtClean="0">
                <a:solidFill>
                  <a:srgbClr val="002060"/>
                </a:solidFill>
              </a:rPr>
              <a:t>başlatılsa da hasarlı dokudaki  ve</a:t>
            </a:r>
          </a:p>
          <a:p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trombosit</a:t>
            </a:r>
            <a:r>
              <a:rPr lang="tr-TR" dirty="0" smtClean="0">
                <a:solidFill>
                  <a:srgbClr val="002060"/>
                </a:solidFill>
              </a:rPr>
              <a:t>  tıkacındaki  FXII ile</a:t>
            </a:r>
          </a:p>
          <a:p>
            <a:r>
              <a:rPr lang="tr-TR" dirty="0" smtClean="0">
                <a:solidFill>
                  <a:srgbClr val="002060"/>
                </a:solidFill>
              </a:rPr>
              <a:t> çoğaltılır</a:t>
            </a:r>
            <a:endParaRPr lang="tr-TR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76056" y="476672"/>
            <a:ext cx="3682752" cy="9906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Antikoagülan</a:t>
            </a:r>
            <a:r>
              <a:rPr lang="tr-TR" dirty="0" smtClean="0"/>
              <a:t> Protein Sistemi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18"/>
            <a:ext cx="4499992" cy="683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4716016" y="1484784"/>
            <a:ext cx="3903633" cy="395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700" b="1" dirty="0" err="1" smtClean="0">
                <a:solidFill>
                  <a:srgbClr val="002060"/>
                </a:solidFill>
              </a:rPr>
              <a:t>Koagülasyonu</a:t>
            </a:r>
            <a:r>
              <a:rPr lang="tr-TR" sz="1700" b="1" dirty="0" smtClean="0">
                <a:solidFill>
                  <a:srgbClr val="002060"/>
                </a:solidFill>
              </a:rPr>
              <a:t> </a:t>
            </a:r>
            <a:r>
              <a:rPr lang="tr-TR" sz="1700" b="1" dirty="0" err="1" smtClean="0">
                <a:solidFill>
                  <a:srgbClr val="002060"/>
                </a:solidFill>
              </a:rPr>
              <a:t>inhibe</a:t>
            </a:r>
            <a:r>
              <a:rPr lang="tr-TR" sz="1700" b="1" dirty="0" smtClean="0">
                <a:solidFill>
                  <a:srgbClr val="002060"/>
                </a:solidFill>
              </a:rPr>
              <a:t> eden faktörler</a:t>
            </a:r>
          </a:p>
          <a:p>
            <a:endParaRPr lang="tr-TR" b="1" dirty="0" smtClean="0">
              <a:solidFill>
                <a:srgbClr val="002060"/>
              </a:solidFill>
            </a:endParaRPr>
          </a:p>
          <a:p>
            <a:endParaRPr lang="tr-TR" b="1" dirty="0" smtClean="0">
              <a:solidFill>
                <a:srgbClr val="002060"/>
              </a:solidFill>
            </a:endParaRPr>
          </a:p>
          <a:p>
            <a:r>
              <a:rPr lang="tr-TR" b="1" dirty="0" smtClean="0">
                <a:solidFill>
                  <a:srgbClr val="002060"/>
                </a:solidFill>
              </a:rPr>
              <a:t>TFPI</a:t>
            </a:r>
          </a:p>
          <a:p>
            <a:r>
              <a:rPr lang="tr-TR" b="1" dirty="0" err="1" smtClean="0">
                <a:solidFill>
                  <a:srgbClr val="002060"/>
                </a:solidFill>
              </a:rPr>
              <a:t>Antitrombin</a:t>
            </a:r>
            <a:endParaRPr lang="tr-TR" b="1" dirty="0" smtClean="0">
              <a:solidFill>
                <a:srgbClr val="002060"/>
              </a:solidFill>
            </a:endParaRPr>
          </a:p>
          <a:p>
            <a:r>
              <a:rPr lang="tr-TR" b="1" dirty="0" smtClean="0">
                <a:solidFill>
                  <a:srgbClr val="002060"/>
                </a:solidFill>
              </a:rPr>
              <a:t>Protein C ve Protein S </a:t>
            </a:r>
          </a:p>
          <a:p>
            <a:endParaRPr lang="tr-TR" dirty="0" smtClean="0">
              <a:solidFill>
                <a:srgbClr val="002060"/>
              </a:solidFill>
            </a:endParaRPr>
          </a:p>
          <a:p>
            <a:r>
              <a:rPr lang="tr-TR" dirty="0" smtClean="0">
                <a:solidFill>
                  <a:srgbClr val="002060"/>
                </a:solidFill>
              </a:rPr>
              <a:t>Ve </a:t>
            </a:r>
          </a:p>
          <a:p>
            <a:endParaRPr lang="tr-TR" dirty="0" smtClean="0">
              <a:solidFill>
                <a:srgbClr val="002060"/>
              </a:solidFill>
            </a:endParaRPr>
          </a:p>
          <a:p>
            <a:r>
              <a:rPr lang="tr-TR" dirty="0" smtClean="0">
                <a:solidFill>
                  <a:srgbClr val="002060"/>
                </a:solidFill>
              </a:rPr>
              <a:t>Kan akımı, </a:t>
            </a:r>
          </a:p>
          <a:p>
            <a:r>
              <a:rPr lang="tr-TR" dirty="0" err="1" smtClean="0">
                <a:solidFill>
                  <a:srgbClr val="002060"/>
                </a:solidFill>
              </a:rPr>
              <a:t>Hepatositlerce</a:t>
            </a:r>
            <a:r>
              <a:rPr lang="tr-TR" dirty="0" smtClean="0">
                <a:solidFill>
                  <a:srgbClr val="002060"/>
                </a:solidFill>
              </a:rPr>
              <a:t> aktif faktörlerin yıkımı</a:t>
            </a:r>
          </a:p>
          <a:p>
            <a:endParaRPr lang="tr-TR" dirty="0" smtClean="0">
              <a:solidFill>
                <a:srgbClr val="002060"/>
              </a:solidFill>
            </a:endParaRPr>
          </a:p>
          <a:p>
            <a:endParaRPr lang="tr-TR" dirty="0" smtClean="0">
              <a:solidFill>
                <a:srgbClr val="002060"/>
              </a:solidFill>
            </a:endParaRPr>
          </a:p>
          <a:p>
            <a:endParaRPr lang="tr-T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Hemostaz’da rol alan elemanlar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Damarlar</a:t>
            </a:r>
          </a:p>
          <a:p>
            <a:r>
              <a:rPr lang="tr-TR" dirty="0" err="1" smtClean="0">
                <a:solidFill>
                  <a:srgbClr val="000000"/>
                </a:solidFill>
              </a:rPr>
              <a:t>Trombositler</a:t>
            </a:r>
            <a:endParaRPr lang="tr-TR" dirty="0" smtClean="0">
              <a:solidFill>
                <a:srgbClr val="000000"/>
              </a:solidFill>
            </a:endParaRPr>
          </a:p>
          <a:p>
            <a:r>
              <a:rPr lang="tr-TR" dirty="0" smtClean="0">
                <a:solidFill>
                  <a:srgbClr val="000000"/>
                </a:solidFill>
              </a:rPr>
              <a:t>Diğer hücreler (</a:t>
            </a:r>
            <a:r>
              <a:rPr lang="tr-TR" dirty="0" err="1" smtClean="0">
                <a:solidFill>
                  <a:srgbClr val="000000"/>
                </a:solidFill>
              </a:rPr>
              <a:t>Endotel</a:t>
            </a:r>
            <a:r>
              <a:rPr lang="tr-TR" dirty="0" smtClean="0">
                <a:solidFill>
                  <a:srgbClr val="000000"/>
                </a:solidFill>
              </a:rPr>
              <a:t>, </a:t>
            </a:r>
            <a:r>
              <a:rPr lang="tr-TR" dirty="0" err="1" smtClean="0">
                <a:solidFill>
                  <a:srgbClr val="000000"/>
                </a:solidFill>
              </a:rPr>
              <a:t>Monositler</a:t>
            </a:r>
            <a:r>
              <a:rPr lang="tr-TR" dirty="0" smtClean="0">
                <a:solidFill>
                  <a:srgbClr val="000000"/>
                </a:solidFill>
              </a:rPr>
              <a:t>;….)</a:t>
            </a:r>
            <a:endParaRPr lang="tr-TR" dirty="0">
              <a:solidFill>
                <a:srgbClr val="000000"/>
              </a:solidFill>
            </a:endParaRPr>
          </a:p>
          <a:p>
            <a:r>
              <a:rPr lang="tr-TR" dirty="0" err="1">
                <a:solidFill>
                  <a:srgbClr val="000000"/>
                </a:solidFill>
              </a:rPr>
              <a:t>Koagulasyon</a:t>
            </a:r>
            <a:r>
              <a:rPr lang="tr-TR" dirty="0">
                <a:solidFill>
                  <a:srgbClr val="000000"/>
                </a:solidFill>
              </a:rPr>
              <a:t> faktörleri</a:t>
            </a:r>
          </a:p>
          <a:p>
            <a:pPr>
              <a:buFont typeface="Wingdings" pitchFamily="2" charset="2"/>
              <a:buNone/>
            </a:pPr>
            <a:endParaRPr lang="tr-T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MERTEM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36712"/>
            <a:ext cx="9144000" cy="5199062"/>
          </a:xfrm>
          <a:noFill/>
          <a:ln/>
        </p:spPr>
      </p:pic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0"/>
            <a:ext cx="4140200" cy="68580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4211638" y="0"/>
            <a:ext cx="4932362" cy="68580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355976" y="1052736"/>
            <a:ext cx="7617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</a:rPr>
              <a:t>hasar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1115616" y="836712"/>
            <a:ext cx="244810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2000" b="1" dirty="0" err="1" smtClean="0">
                <a:solidFill>
                  <a:srgbClr val="000000"/>
                </a:solidFill>
              </a:rPr>
              <a:t>Primer</a:t>
            </a:r>
            <a:r>
              <a:rPr lang="tr-TR" sz="2000" b="1" dirty="0" smtClean="0">
                <a:solidFill>
                  <a:srgbClr val="000000"/>
                </a:solidFill>
              </a:rPr>
              <a:t> mekanizma</a:t>
            </a:r>
            <a:endParaRPr lang="tr-TR" sz="2000" b="1" dirty="0">
              <a:solidFill>
                <a:srgbClr val="000000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5992123" y="836712"/>
            <a:ext cx="28071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2000" b="1" dirty="0" err="1" smtClean="0">
                <a:solidFill>
                  <a:srgbClr val="000000"/>
                </a:solidFill>
              </a:rPr>
              <a:t>Sekonder</a:t>
            </a:r>
            <a:r>
              <a:rPr lang="tr-TR" sz="2000" b="1" dirty="0" smtClean="0">
                <a:solidFill>
                  <a:srgbClr val="000000"/>
                </a:solidFill>
              </a:rPr>
              <a:t> mekanizma</a:t>
            </a:r>
            <a:endParaRPr lang="tr-TR" sz="2000" b="1" dirty="0">
              <a:solidFill>
                <a:srgbClr val="000000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6948264" y="1772816"/>
            <a:ext cx="1492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</a:rPr>
              <a:t>Doku faktörü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51520" y="3933056"/>
            <a:ext cx="37799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rgbClr val="000000"/>
                </a:solidFill>
              </a:rPr>
              <a:t>Trombosit</a:t>
            </a:r>
            <a:r>
              <a:rPr lang="tr-TR" sz="2400" b="1" dirty="0" smtClean="0">
                <a:solidFill>
                  <a:srgbClr val="000000"/>
                </a:solidFill>
              </a:rPr>
              <a:t> tıkacının oluşması </a:t>
            </a:r>
            <a:endParaRPr lang="tr-TR" sz="2400" b="1" dirty="0">
              <a:solidFill>
                <a:srgbClr val="000000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6300192" y="5733256"/>
            <a:ext cx="25922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000000"/>
                </a:solidFill>
              </a:rPr>
              <a:t>Fibrin Oluşumu</a:t>
            </a:r>
            <a:endParaRPr lang="tr-TR" sz="2400" b="1" u="sn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92696"/>
            <a:ext cx="7924800" cy="1143000"/>
          </a:xfrm>
        </p:spPr>
        <p:txBody>
          <a:bodyPr/>
          <a:lstStyle/>
          <a:p>
            <a:r>
              <a:rPr lang="tr-TR" dirty="0" err="1" smtClean="0">
                <a:solidFill>
                  <a:srgbClr val="000000"/>
                </a:solidFill>
              </a:rPr>
              <a:t>Primer</a:t>
            </a:r>
            <a:r>
              <a:rPr lang="tr-TR" dirty="0" smtClean="0">
                <a:solidFill>
                  <a:srgbClr val="000000"/>
                </a:solidFill>
              </a:rPr>
              <a:t> mekanizma 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88840"/>
            <a:ext cx="8460432" cy="4032448"/>
          </a:xfrm>
        </p:spPr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Damar </a:t>
            </a:r>
            <a:r>
              <a:rPr lang="tr-TR" dirty="0" smtClean="0">
                <a:solidFill>
                  <a:srgbClr val="000000"/>
                </a:solidFill>
              </a:rPr>
              <a:t>duvarı: </a:t>
            </a:r>
            <a:r>
              <a:rPr lang="tr-TR" dirty="0" err="1">
                <a:solidFill>
                  <a:srgbClr val="000000"/>
                </a:solidFill>
              </a:rPr>
              <a:t>vazokonstrüksiyon</a:t>
            </a:r>
            <a:endParaRPr lang="tr-TR" dirty="0">
              <a:solidFill>
                <a:srgbClr val="000000"/>
              </a:solidFill>
            </a:endParaRPr>
          </a:p>
          <a:p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tr-TR" dirty="0" err="1" smtClean="0">
                <a:solidFill>
                  <a:srgbClr val="000000"/>
                </a:solidFill>
              </a:rPr>
              <a:t>Trombositler</a:t>
            </a:r>
            <a:r>
              <a:rPr lang="tr-TR" dirty="0" smtClean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tr-TR" dirty="0" smtClean="0">
                <a:solidFill>
                  <a:srgbClr val="000000"/>
                </a:solidFill>
              </a:rPr>
              <a:t>Adezyon</a:t>
            </a:r>
            <a:endParaRPr lang="tr-TR" dirty="0">
              <a:solidFill>
                <a:srgbClr val="000000"/>
              </a:solidFill>
            </a:endParaRPr>
          </a:p>
          <a:p>
            <a:pPr lvl="1"/>
            <a:r>
              <a:rPr lang="tr-TR" dirty="0" err="1" smtClean="0">
                <a:solidFill>
                  <a:srgbClr val="000000"/>
                </a:solidFill>
              </a:rPr>
              <a:t>Sekresyon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tr-TR" dirty="0" err="1" smtClean="0">
                <a:solidFill>
                  <a:srgbClr val="000000"/>
                </a:solidFill>
              </a:rPr>
              <a:t>Agregasyon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</a:p>
          <a:p>
            <a:r>
              <a:rPr lang="tr-TR" dirty="0" err="1" smtClean="0">
                <a:solidFill>
                  <a:srgbClr val="000000"/>
                </a:solidFill>
              </a:rPr>
              <a:t>Endotel</a:t>
            </a:r>
            <a:r>
              <a:rPr lang="tr-TR" dirty="0" smtClean="0">
                <a:solidFill>
                  <a:srgbClr val="000000"/>
                </a:solidFill>
              </a:rPr>
              <a:t> hücreleri,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tr-TR" dirty="0" err="1" smtClean="0">
                <a:solidFill>
                  <a:srgbClr val="000000"/>
                </a:solidFill>
              </a:rPr>
              <a:t>vWF</a:t>
            </a:r>
            <a:r>
              <a:rPr lang="tr-TR" dirty="0" smtClean="0">
                <a:solidFill>
                  <a:srgbClr val="000000"/>
                </a:solidFill>
              </a:rPr>
              <a:t>  de rol alır</a:t>
            </a: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SONUÇ:  “</a:t>
            </a:r>
            <a:r>
              <a:rPr lang="tr-TR" dirty="0" err="1" smtClean="0">
                <a:solidFill>
                  <a:srgbClr val="FF0000"/>
                </a:solidFill>
              </a:rPr>
              <a:t>primer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hemostatik</a:t>
            </a:r>
            <a:r>
              <a:rPr lang="tr-TR" dirty="0" smtClean="0">
                <a:solidFill>
                  <a:srgbClr val="FF0000"/>
                </a:solidFill>
              </a:rPr>
              <a:t> tıkaç”</a:t>
            </a:r>
          </a:p>
          <a:p>
            <a:endParaRPr lang="tr-T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3419475" y="0"/>
          <a:ext cx="4214813" cy="6858000"/>
        </p:xfrm>
        <a:graphic>
          <a:graphicData uri="http://schemas.openxmlformats.org/presentationml/2006/ole">
            <p:oleObj spid="_x0000_s84994" name="Bit Eşlem Resmi" r:id="rId3" imgW="3448531" imgH="5609524" progId="PBrush">
              <p:embed/>
            </p:oleObj>
          </a:graphicData>
        </a:graphic>
      </p:graphicFrame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684213" y="2133600"/>
            <a:ext cx="2368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3600">
                <a:solidFill>
                  <a:srgbClr val="000000"/>
                </a:solidFill>
              </a:rPr>
              <a:t>Primer </a:t>
            </a:r>
          </a:p>
          <a:p>
            <a:r>
              <a:rPr lang="tr-TR" sz="3600">
                <a:solidFill>
                  <a:srgbClr val="000000"/>
                </a:solidFill>
              </a:rPr>
              <a:t>Hemostaz 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7308304" y="83671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</a:rPr>
              <a:t>Adezyon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7308304" y="278092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000000"/>
                </a:solidFill>
              </a:rPr>
              <a:t>Sekresyon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7380312" y="2420888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000000"/>
                </a:solidFill>
              </a:rPr>
              <a:t>Agregasyon</a:t>
            </a:r>
            <a:r>
              <a:rPr lang="tr-TR" dirty="0" smtClean="0">
                <a:solidFill>
                  <a:srgbClr val="000000"/>
                </a:solidFill>
              </a:rPr>
              <a:t> ve 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7236296" y="5733256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000000"/>
                </a:solidFill>
              </a:rPr>
              <a:t>Hemostatik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tıkaç oluşumu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7020272" y="3717032"/>
            <a:ext cx="20553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000000"/>
                </a:solidFill>
              </a:rPr>
              <a:t>Salınan faktörler</a:t>
            </a:r>
          </a:p>
          <a:p>
            <a:r>
              <a:rPr lang="tr-TR" sz="1600" dirty="0" smtClean="0">
                <a:solidFill>
                  <a:srgbClr val="000000"/>
                </a:solidFill>
              </a:rPr>
              <a:t> daha fazla </a:t>
            </a:r>
          </a:p>
          <a:p>
            <a:r>
              <a:rPr lang="tr-TR" sz="1600" dirty="0" err="1" smtClean="0">
                <a:solidFill>
                  <a:srgbClr val="000000"/>
                </a:solidFill>
              </a:rPr>
              <a:t>trombosit</a:t>
            </a:r>
            <a:r>
              <a:rPr lang="tr-TR" sz="1600" dirty="0" smtClean="0">
                <a:solidFill>
                  <a:srgbClr val="000000"/>
                </a:solidFill>
              </a:rPr>
              <a:t> çökmesini </a:t>
            </a:r>
          </a:p>
          <a:p>
            <a:r>
              <a:rPr lang="tr-TR" sz="1600" dirty="0" smtClean="0">
                <a:solidFill>
                  <a:srgbClr val="000000"/>
                </a:solidFill>
              </a:rPr>
              <a:t>ve uyarılmasını</a:t>
            </a:r>
          </a:p>
          <a:p>
            <a:r>
              <a:rPr lang="tr-TR" sz="1600" dirty="0" smtClean="0">
                <a:solidFill>
                  <a:srgbClr val="000000"/>
                </a:solidFill>
              </a:rPr>
              <a:t> sağlar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3995936" y="0"/>
            <a:ext cx="37444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</a:rPr>
              <a:t>İn </a:t>
            </a:r>
            <a:r>
              <a:rPr lang="tr-TR" dirty="0" err="1" smtClean="0">
                <a:solidFill>
                  <a:srgbClr val="000000"/>
                </a:solidFill>
              </a:rPr>
              <a:t>vivo</a:t>
            </a:r>
            <a:r>
              <a:rPr lang="tr-TR" dirty="0" smtClean="0">
                <a:solidFill>
                  <a:srgbClr val="000000"/>
                </a:solidFill>
              </a:rPr>
              <a:t> senaryo</a:t>
            </a:r>
            <a:endParaRPr lang="tr-T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tr-TR" sz="4400"/>
              <a:t>“</a:t>
            </a:r>
            <a:r>
              <a:rPr lang="en-US" sz="4400"/>
              <a:t>Hemostasis</a:t>
            </a:r>
            <a:r>
              <a:rPr lang="tr-TR" sz="4400"/>
              <a:t>”</a:t>
            </a:r>
            <a:endParaRPr lang="en-US" sz="440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5157788"/>
            <a:ext cx="8316912" cy="936625"/>
          </a:xfrm>
          <a:noFill/>
          <a:ln/>
        </p:spPr>
        <p:txBody>
          <a:bodyPr lIns="90488" tIns="44450" rIns="90488" bIns="44450"/>
          <a:lstStyle/>
          <a:p>
            <a:pPr marL="457200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/>
              <a:t>Hemo</a:t>
            </a:r>
            <a:r>
              <a:rPr lang="tr-TR" sz="2400" b="1"/>
              <a:t>staz</a:t>
            </a:r>
            <a:r>
              <a:rPr lang="en-US" sz="2400" b="1"/>
              <a:t>:</a:t>
            </a:r>
            <a:r>
              <a:rPr lang="en-US" sz="2400"/>
              <a:t> </a:t>
            </a:r>
            <a:r>
              <a:rPr lang="tr-TR" sz="2400"/>
              <a:t>Pıhtı oluşumu ile Kanama arasındaki dengedir</a:t>
            </a:r>
            <a:endParaRPr lang="en-US" sz="2400"/>
          </a:p>
          <a:p>
            <a:pPr marL="457200"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 marL="457200">
              <a:lnSpc>
                <a:spcPct val="90000"/>
              </a:lnSpc>
              <a:buFont typeface="Wingdings" pitchFamily="2" charset="2"/>
              <a:buNone/>
            </a:pPr>
            <a:endParaRPr lang="en-US" sz="1800"/>
          </a:p>
        </p:txBody>
      </p:sp>
      <p:pic>
        <p:nvPicPr>
          <p:cNvPr id="80900" name="Picture 4" descr="MCj0318880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59113" y="2349500"/>
            <a:ext cx="2921000" cy="2270125"/>
          </a:xfrm>
          <a:noFill/>
          <a:ln/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268538" y="4005263"/>
            <a:ext cx="1824037" cy="3762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b="1"/>
              <a:t>Pıhtı oluşumu</a:t>
            </a:r>
            <a:endParaRPr lang="en-US" b="1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4932363" y="4005263"/>
            <a:ext cx="2133600" cy="3762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b="1"/>
              <a:t>Pıhtı erimesi </a:t>
            </a:r>
            <a:endParaRPr 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850900"/>
          </a:xfrm>
        </p:spPr>
        <p:txBody>
          <a:bodyPr/>
          <a:lstStyle/>
          <a:p>
            <a:r>
              <a:rPr lang="tr-TR">
                <a:solidFill>
                  <a:srgbClr val="000000"/>
                </a:solidFill>
              </a:rPr>
              <a:t>Adezyon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3" y="1988840"/>
            <a:ext cx="8713787" cy="4525962"/>
          </a:xfrm>
        </p:spPr>
        <p:txBody>
          <a:bodyPr/>
          <a:lstStyle/>
          <a:p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tr-TR" dirty="0" err="1" smtClean="0">
                <a:solidFill>
                  <a:srgbClr val="000000"/>
                </a:solidFill>
              </a:rPr>
              <a:t>Trombositler</a:t>
            </a:r>
            <a:r>
              <a:rPr lang="tr-TR" dirty="0" smtClean="0">
                <a:solidFill>
                  <a:srgbClr val="000000"/>
                </a:solidFill>
              </a:rPr>
              <a:t> reseptörleri(</a:t>
            </a:r>
            <a:r>
              <a:rPr lang="tr-TR" dirty="0" err="1" smtClean="0">
                <a:solidFill>
                  <a:srgbClr val="000000"/>
                </a:solidFill>
              </a:rPr>
              <a:t>gp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tr-TR" dirty="0" err="1" smtClean="0">
                <a:solidFill>
                  <a:srgbClr val="000000"/>
                </a:solidFill>
              </a:rPr>
              <a:t>Ia</a:t>
            </a:r>
            <a:r>
              <a:rPr lang="tr-TR" dirty="0" smtClean="0">
                <a:solidFill>
                  <a:srgbClr val="000000"/>
                </a:solidFill>
              </a:rPr>
              <a:t>, </a:t>
            </a:r>
            <a:r>
              <a:rPr lang="tr-TR" dirty="0" err="1" smtClean="0">
                <a:solidFill>
                  <a:srgbClr val="000000"/>
                </a:solidFill>
              </a:rPr>
              <a:t>gpIb</a:t>
            </a:r>
            <a:r>
              <a:rPr lang="tr-TR" dirty="0" smtClean="0">
                <a:solidFill>
                  <a:srgbClr val="000000"/>
                </a:solidFill>
              </a:rPr>
              <a:t>) aracılığıyla damar duvarındaki </a:t>
            </a:r>
            <a:r>
              <a:rPr lang="tr-TR" dirty="0" err="1" smtClean="0">
                <a:solidFill>
                  <a:srgbClr val="000000"/>
                </a:solidFill>
              </a:rPr>
              <a:t>Kollajen</a:t>
            </a:r>
            <a:r>
              <a:rPr lang="tr-TR" dirty="0" smtClean="0">
                <a:solidFill>
                  <a:srgbClr val="000000"/>
                </a:solidFill>
              </a:rPr>
              <a:t> ile (tip IV) bağlanır</a:t>
            </a:r>
            <a:endParaRPr lang="tr-TR" dirty="0">
              <a:solidFill>
                <a:srgbClr val="000000"/>
              </a:solidFill>
            </a:endParaRPr>
          </a:p>
          <a:p>
            <a:r>
              <a:rPr lang="tr-TR" dirty="0" err="1">
                <a:solidFill>
                  <a:srgbClr val="000000"/>
                </a:solidFill>
              </a:rPr>
              <a:t>Trombositlerde</a:t>
            </a:r>
            <a:r>
              <a:rPr lang="tr-TR" dirty="0">
                <a:solidFill>
                  <a:srgbClr val="000000"/>
                </a:solidFill>
              </a:rPr>
              <a:t> şekil değişikliği ortaya çıkar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tr-TR" dirty="0" err="1" smtClean="0">
                <a:solidFill>
                  <a:srgbClr val="000000"/>
                </a:solidFill>
              </a:rPr>
              <a:t>Trombosit</a:t>
            </a:r>
            <a:r>
              <a:rPr lang="tr-TR" dirty="0" smtClean="0">
                <a:solidFill>
                  <a:srgbClr val="000000"/>
                </a:solidFill>
              </a:rPr>
              <a:t> yüzeyindeki </a:t>
            </a:r>
            <a:r>
              <a:rPr lang="tr-TR" dirty="0" err="1" smtClean="0">
                <a:solidFill>
                  <a:srgbClr val="000000"/>
                </a:solidFill>
              </a:rPr>
              <a:t>GpIIb</a:t>
            </a:r>
            <a:r>
              <a:rPr lang="tr-TR" dirty="0" smtClean="0">
                <a:solidFill>
                  <a:srgbClr val="000000"/>
                </a:solidFill>
              </a:rPr>
              <a:t>/</a:t>
            </a:r>
            <a:r>
              <a:rPr lang="tr-TR" dirty="0" err="1" smtClean="0">
                <a:solidFill>
                  <a:srgbClr val="000000"/>
                </a:solidFill>
              </a:rPr>
              <a:t>IIIa</a:t>
            </a:r>
            <a:r>
              <a:rPr lang="tr-TR" dirty="0" smtClean="0">
                <a:solidFill>
                  <a:srgbClr val="000000"/>
                </a:solidFill>
              </a:rPr>
              <a:t>  </a:t>
            </a:r>
            <a:r>
              <a:rPr lang="tr-TR" dirty="0">
                <a:solidFill>
                  <a:srgbClr val="000000"/>
                </a:solidFill>
              </a:rPr>
              <a:t>reseptör yapısında şekilsel </a:t>
            </a:r>
            <a:r>
              <a:rPr lang="tr-TR" dirty="0" smtClean="0">
                <a:solidFill>
                  <a:srgbClr val="000000"/>
                </a:solidFill>
              </a:rPr>
              <a:t>değişimi  </a:t>
            </a:r>
            <a:r>
              <a:rPr lang="tr-TR" dirty="0">
                <a:solidFill>
                  <a:srgbClr val="000000"/>
                </a:solidFill>
              </a:rPr>
              <a:t>olur</a:t>
            </a:r>
          </a:p>
          <a:p>
            <a:r>
              <a:rPr lang="tr-TR" dirty="0" err="1" smtClean="0">
                <a:solidFill>
                  <a:srgbClr val="000000"/>
                </a:solidFill>
              </a:rPr>
              <a:t>vWF</a:t>
            </a:r>
            <a:r>
              <a:rPr lang="tr-TR" dirty="0" smtClean="0">
                <a:solidFill>
                  <a:srgbClr val="000000"/>
                </a:solidFill>
              </a:rPr>
              <a:t> olaya aracılık eder ve  </a:t>
            </a:r>
            <a:r>
              <a:rPr lang="tr-TR" dirty="0">
                <a:solidFill>
                  <a:srgbClr val="000000"/>
                </a:solidFill>
              </a:rPr>
              <a:t>stabilize eder </a:t>
            </a:r>
            <a:endParaRPr lang="tr-TR" dirty="0" smtClean="0">
              <a:solidFill>
                <a:srgbClr val="000000"/>
              </a:solidFill>
            </a:endParaRPr>
          </a:p>
          <a:p>
            <a:endParaRPr lang="tr-TR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tr-TR" dirty="0" err="1" smtClean="0">
                <a:solidFill>
                  <a:srgbClr val="000000"/>
                </a:solidFill>
              </a:rPr>
              <a:t>gp</a:t>
            </a:r>
            <a:r>
              <a:rPr lang="tr-TR" dirty="0" smtClean="0">
                <a:solidFill>
                  <a:srgbClr val="000000"/>
                </a:solidFill>
              </a:rPr>
              <a:t>: </a:t>
            </a:r>
            <a:r>
              <a:rPr lang="tr-TR" dirty="0" err="1" smtClean="0">
                <a:solidFill>
                  <a:srgbClr val="000000"/>
                </a:solidFill>
              </a:rPr>
              <a:t>glikoprotein</a:t>
            </a:r>
            <a:endParaRPr lang="tr-T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Aktivasyon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>
                <a:solidFill>
                  <a:srgbClr val="000000"/>
                </a:solidFill>
              </a:rPr>
              <a:t>Tromboxan</a:t>
            </a:r>
            <a:r>
              <a:rPr lang="tr-TR" dirty="0">
                <a:solidFill>
                  <a:srgbClr val="000000"/>
                </a:solidFill>
              </a:rPr>
              <a:t> A2 oluşumu</a:t>
            </a:r>
          </a:p>
          <a:p>
            <a:r>
              <a:rPr lang="tr-TR" dirty="0">
                <a:solidFill>
                  <a:srgbClr val="000000"/>
                </a:solidFill>
              </a:rPr>
              <a:t>Şekil değişikliği</a:t>
            </a:r>
          </a:p>
          <a:p>
            <a:r>
              <a:rPr lang="tr-TR" dirty="0">
                <a:solidFill>
                  <a:srgbClr val="000000"/>
                </a:solidFill>
              </a:rPr>
              <a:t>Granüllerden (</a:t>
            </a:r>
            <a:r>
              <a:rPr lang="tr-TR" dirty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tr-TR" dirty="0">
                <a:solidFill>
                  <a:srgbClr val="000000"/>
                </a:solidFill>
              </a:rPr>
              <a:t> granül, “dense” granül) salınım gerçekleşir </a:t>
            </a:r>
          </a:p>
          <a:p>
            <a:pPr lvl="1">
              <a:buFontTx/>
              <a:buNone/>
            </a:pPr>
            <a:r>
              <a:rPr lang="tr-TR" dirty="0">
                <a:solidFill>
                  <a:srgbClr val="000000"/>
                </a:solidFill>
              </a:rPr>
              <a:t>	ADP, </a:t>
            </a:r>
            <a:r>
              <a:rPr lang="tr-TR" dirty="0" err="1">
                <a:solidFill>
                  <a:srgbClr val="000000"/>
                </a:solidFill>
              </a:rPr>
              <a:t>vWF</a:t>
            </a:r>
            <a:r>
              <a:rPr lang="tr-TR" dirty="0">
                <a:solidFill>
                  <a:srgbClr val="000000"/>
                </a:solidFill>
              </a:rPr>
              <a:t>,  </a:t>
            </a:r>
            <a:r>
              <a:rPr lang="tr-TR" dirty="0" err="1">
                <a:solidFill>
                  <a:srgbClr val="000000"/>
                </a:solidFill>
              </a:rPr>
              <a:t>Tromboxan</a:t>
            </a:r>
            <a:r>
              <a:rPr lang="tr-TR" dirty="0">
                <a:solidFill>
                  <a:srgbClr val="000000"/>
                </a:solidFill>
              </a:rPr>
              <a:t> A2, </a:t>
            </a:r>
            <a:r>
              <a:rPr lang="tr-TR" dirty="0" err="1">
                <a:solidFill>
                  <a:srgbClr val="000000"/>
                </a:solidFill>
              </a:rPr>
              <a:t>Plt</a:t>
            </a:r>
            <a:r>
              <a:rPr lang="tr-TR" dirty="0">
                <a:solidFill>
                  <a:srgbClr val="000000"/>
                </a:solidFill>
              </a:rPr>
              <a:t> Faktör 3, 4,</a:t>
            </a:r>
          </a:p>
          <a:p>
            <a:pPr lvl="1">
              <a:buFontTx/>
              <a:buNone/>
            </a:pPr>
            <a:r>
              <a:rPr lang="tr-TR" dirty="0">
                <a:solidFill>
                  <a:srgbClr val="000000"/>
                </a:solidFill>
              </a:rPr>
              <a:t>	ve diğerleri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Amplifikasyon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565400"/>
            <a:ext cx="7693025" cy="3724275"/>
          </a:xfrm>
        </p:spPr>
        <p:txBody>
          <a:bodyPr/>
          <a:lstStyle/>
          <a:p>
            <a:r>
              <a:rPr lang="tr-TR" dirty="0" err="1">
                <a:solidFill>
                  <a:srgbClr val="000000"/>
                </a:solidFill>
              </a:rPr>
              <a:t>Fosfolipazlar</a:t>
            </a:r>
            <a:endParaRPr lang="tr-TR" dirty="0">
              <a:solidFill>
                <a:srgbClr val="000000"/>
              </a:solidFill>
            </a:endParaRPr>
          </a:p>
          <a:p>
            <a:r>
              <a:rPr lang="tr-TR" dirty="0">
                <a:solidFill>
                  <a:srgbClr val="000000"/>
                </a:solidFill>
              </a:rPr>
              <a:t>Protein </a:t>
            </a:r>
            <a:r>
              <a:rPr lang="tr-TR" dirty="0" err="1">
                <a:solidFill>
                  <a:srgbClr val="000000"/>
                </a:solidFill>
              </a:rPr>
              <a:t>Kinazlar</a:t>
            </a:r>
            <a:endParaRPr lang="tr-TR" dirty="0">
              <a:solidFill>
                <a:srgbClr val="000000"/>
              </a:solidFill>
            </a:endParaRPr>
          </a:p>
          <a:p>
            <a:r>
              <a:rPr lang="tr-TR" dirty="0" err="1" smtClean="0">
                <a:solidFill>
                  <a:srgbClr val="000000"/>
                </a:solidFill>
              </a:rPr>
              <a:t>cAMP</a:t>
            </a:r>
            <a:endParaRPr lang="tr-TR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000000"/>
                </a:solidFill>
              </a:rPr>
              <a:t>Ortamda artar </a:t>
            </a:r>
            <a:endParaRPr lang="tr-T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Agregasyon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565400"/>
            <a:ext cx="7693025" cy="3724275"/>
          </a:xfrm>
        </p:spPr>
        <p:txBody>
          <a:bodyPr/>
          <a:lstStyle/>
          <a:p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tr-TR" dirty="0" err="1" smtClean="0">
                <a:solidFill>
                  <a:srgbClr val="000000"/>
                </a:solidFill>
              </a:rPr>
              <a:t>Trombositlerden</a:t>
            </a:r>
            <a:r>
              <a:rPr lang="tr-TR" dirty="0" smtClean="0">
                <a:solidFill>
                  <a:srgbClr val="000000"/>
                </a:solidFill>
              </a:rPr>
              <a:t> salınan ADP</a:t>
            </a:r>
            <a:r>
              <a:rPr lang="tr-TR" dirty="0">
                <a:solidFill>
                  <a:srgbClr val="000000"/>
                </a:solidFill>
              </a:rPr>
              <a:t>, </a:t>
            </a:r>
            <a:r>
              <a:rPr lang="tr-TR" dirty="0" err="1">
                <a:solidFill>
                  <a:srgbClr val="000000"/>
                </a:solidFill>
              </a:rPr>
              <a:t>kollajen</a:t>
            </a:r>
            <a:r>
              <a:rPr lang="tr-TR" dirty="0">
                <a:solidFill>
                  <a:srgbClr val="000000"/>
                </a:solidFill>
              </a:rPr>
              <a:t>, </a:t>
            </a:r>
            <a:r>
              <a:rPr lang="tr-TR" dirty="0" smtClean="0">
                <a:solidFill>
                  <a:srgbClr val="000000"/>
                </a:solidFill>
              </a:rPr>
              <a:t>epinefrin birlikte   </a:t>
            </a:r>
            <a:r>
              <a:rPr lang="tr-TR" i="1" u="sng" dirty="0" err="1">
                <a:solidFill>
                  <a:srgbClr val="000000"/>
                </a:solidFill>
              </a:rPr>
              <a:t>agonist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smtClean="0">
                <a:solidFill>
                  <a:srgbClr val="000000"/>
                </a:solidFill>
              </a:rPr>
              <a:t>etki (</a:t>
            </a:r>
            <a:r>
              <a:rPr lang="tr-TR" dirty="0">
                <a:solidFill>
                  <a:srgbClr val="000000"/>
                </a:solidFill>
              </a:rPr>
              <a:t>birbirlerinin etkisini </a:t>
            </a:r>
            <a:r>
              <a:rPr lang="tr-TR" dirty="0" smtClean="0">
                <a:solidFill>
                  <a:srgbClr val="000000"/>
                </a:solidFill>
              </a:rPr>
              <a:t>arttırıcı etki) gösterir </a:t>
            </a:r>
            <a:endParaRPr lang="tr-TR" dirty="0">
              <a:solidFill>
                <a:srgbClr val="000000"/>
              </a:solidFill>
            </a:endParaRPr>
          </a:p>
          <a:p>
            <a:r>
              <a:rPr lang="tr-TR" dirty="0" smtClean="0">
                <a:solidFill>
                  <a:srgbClr val="000000"/>
                </a:solidFill>
              </a:rPr>
              <a:t>Reseptörlerde, </a:t>
            </a:r>
            <a:r>
              <a:rPr lang="tr-TR" dirty="0" err="1">
                <a:solidFill>
                  <a:srgbClr val="000000"/>
                </a:solidFill>
              </a:rPr>
              <a:t>agragasyonu</a:t>
            </a:r>
            <a:r>
              <a:rPr lang="tr-TR" dirty="0">
                <a:solidFill>
                  <a:srgbClr val="000000"/>
                </a:solidFill>
              </a:rPr>
              <a:t> kolaylaştıran şekil değişiklikleri meydana gelir </a:t>
            </a:r>
          </a:p>
          <a:p>
            <a:r>
              <a:rPr lang="tr-TR" dirty="0" err="1">
                <a:solidFill>
                  <a:srgbClr val="000000"/>
                </a:solidFill>
              </a:rPr>
              <a:t>Trombosit</a:t>
            </a:r>
            <a:r>
              <a:rPr lang="tr-TR" dirty="0">
                <a:solidFill>
                  <a:srgbClr val="000000"/>
                </a:solidFill>
              </a:rPr>
              <a:t> plağı ve fibrin ağı oluşur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tr-TR" sz="2800">
                <a:solidFill>
                  <a:schemeClr val="bg2"/>
                </a:solidFill>
              </a:rPr>
              <a:t>Aktif Trombositler 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635375" y="6453188"/>
            <a:ext cx="5349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sz="1200">
                <a:latin typeface="Verdana" pitchFamily="34" charset="0"/>
              </a:rPr>
              <a:t>Alan D Michelson, Methods21,259-270(2000) den tercüme edilerek</a:t>
            </a:r>
          </a:p>
        </p:txBody>
      </p:sp>
      <p:grpSp>
        <p:nvGrpSpPr>
          <p:cNvPr id="90116" name="Group 4"/>
          <p:cNvGrpSpPr>
            <a:grpSpLocks/>
          </p:cNvGrpSpPr>
          <p:nvPr/>
        </p:nvGrpSpPr>
        <p:grpSpPr bwMode="auto">
          <a:xfrm>
            <a:off x="323528" y="1484784"/>
            <a:ext cx="8616950" cy="4759325"/>
            <a:chOff x="158" y="981"/>
            <a:chExt cx="5428" cy="2998"/>
          </a:xfrm>
        </p:grpSpPr>
        <p:sp>
          <p:nvSpPr>
            <p:cNvPr id="90117" name="Rectangle 5"/>
            <p:cNvSpPr>
              <a:spLocks noChangeArrowheads="1"/>
            </p:cNvSpPr>
            <p:nvPr/>
          </p:nvSpPr>
          <p:spPr bwMode="auto">
            <a:xfrm>
              <a:off x="657" y="2659"/>
              <a:ext cx="318" cy="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90118" name="Text Box 6"/>
            <p:cNvSpPr txBox="1">
              <a:spLocks noChangeArrowheads="1"/>
            </p:cNvSpPr>
            <p:nvPr/>
          </p:nvSpPr>
          <p:spPr bwMode="auto">
            <a:xfrm>
              <a:off x="2495" y="1752"/>
              <a:ext cx="12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tr-TR" b="1">
                  <a:solidFill>
                    <a:srgbClr val="000000"/>
                  </a:solidFill>
                  <a:latin typeface="Verdana" pitchFamily="34" charset="0"/>
                </a:rPr>
                <a:t>Hızla kaybolur</a:t>
              </a:r>
            </a:p>
          </p:txBody>
        </p:sp>
        <p:sp>
          <p:nvSpPr>
            <p:cNvPr id="90119" name="Text Box 7"/>
            <p:cNvSpPr txBox="1">
              <a:spLocks noChangeArrowheads="1"/>
            </p:cNvSpPr>
            <p:nvPr/>
          </p:nvSpPr>
          <p:spPr bwMode="auto">
            <a:xfrm>
              <a:off x="4558" y="3748"/>
              <a:ext cx="10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tr-TR" b="1">
                  <a:solidFill>
                    <a:srgbClr val="000000"/>
                  </a:solidFill>
                  <a:latin typeface="Verdana" pitchFamily="34" charset="0"/>
                </a:rPr>
                <a:t>30sn-45 dk</a:t>
              </a:r>
            </a:p>
          </p:txBody>
        </p:sp>
        <p:sp>
          <p:nvSpPr>
            <p:cNvPr id="90120" name="Rectangle 8"/>
            <p:cNvSpPr>
              <a:spLocks noChangeArrowheads="1"/>
            </p:cNvSpPr>
            <p:nvPr/>
          </p:nvSpPr>
          <p:spPr bwMode="auto">
            <a:xfrm>
              <a:off x="1020" y="2115"/>
              <a:ext cx="454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1400" b="1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r>
                <a:rPr lang="tr-TR" sz="1400" b="1">
                  <a:solidFill>
                    <a:srgbClr val="000000"/>
                  </a:solidFill>
                </a:rPr>
                <a:t>granül</a:t>
              </a:r>
            </a:p>
          </p:txBody>
        </p:sp>
        <p:sp>
          <p:nvSpPr>
            <p:cNvPr id="90121" name="Rectangle 9"/>
            <p:cNvSpPr>
              <a:spLocks noChangeArrowheads="1"/>
            </p:cNvSpPr>
            <p:nvPr/>
          </p:nvSpPr>
          <p:spPr bwMode="auto">
            <a:xfrm>
              <a:off x="567" y="2432"/>
              <a:ext cx="499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1400" b="1">
                  <a:solidFill>
                    <a:srgbClr val="000000"/>
                  </a:solidFill>
                </a:rPr>
                <a:t>P selektin</a:t>
              </a:r>
            </a:p>
          </p:txBody>
        </p:sp>
        <p:sp>
          <p:nvSpPr>
            <p:cNvPr id="90122" name="Rectangle 10"/>
            <p:cNvSpPr>
              <a:spLocks noChangeArrowheads="1"/>
            </p:cNvSpPr>
            <p:nvPr/>
          </p:nvSpPr>
          <p:spPr bwMode="auto">
            <a:xfrm>
              <a:off x="1474" y="2205"/>
              <a:ext cx="453" cy="2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1400" b="1">
                  <a:solidFill>
                    <a:srgbClr val="000000"/>
                  </a:solidFill>
                  <a:latin typeface="Verdana" pitchFamily="34" charset="0"/>
                </a:rPr>
                <a:t>gp IIb-</a:t>
              </a:r>
            </a:p>
            <a:p>
              <a:pPr algn="ctr"/>
              <a:r>
                <a:rPr lang="tr-TR" sz="1400" b="1">
                  <a:solidFill>
                    <a:srgbClr val="000000"/>
                  </a:solidFill>
                  <a:latin typeface="Verdana" pitchFamily="34" charset="0"/>
                </a:rPr>
                <a:t>IIIa</a:t>
              </a:r>
            </a:p>
          </p:txBody>
        </p:sp>
        <p:sp>
          <p:nvSpPr>
            <p:cNvPr id="90123" name="Rectangle 11"/>
            <p:cNvSpPr>
              <a:spLocks noChangeArrowheads="1"/>
            </p:cNvSpPr>
            <p:nvPr/>
          </p:nvSpPr>
          <p:spPr bwMode="auto">
            <a:xfrm>
              <a:off x="1519" y="2659"/>
              <a:ext cx="408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1400" b="1">
                  <a:solidFill>
                    <a:srgbClr val="000000"/>
                  </a:solidFill>
                  <a:latin typeface="Verdana" pitchFamily="34" charset="0"/>
                </a:rPr>
                <a:t>gp Ib-</a:t>
              </a:r>
            </a:p>
            <a:p>
              <a:pPr algn="ctr"/>
              <a:r>
                <a:rPr lang="tr-TR" sz="1400" b="1">
                  <a:solidFill>
                    <a:srgbClr val="000000"/>
                  </a:solidFill>
                  <a:latin typeface="Verdana" pitchFamily="34" charset="0"/>
                </a:rPr>
                <a:t>IX</a:t>
              </a:r>
            </a:p>
          </p:txBody>
        </p:sp>
        <p:sp>
          <p:nvSpPr>
            <p:cNvPr id="90124" name="Rectangle 12"/>
            <p:cNvSpPr>
              <a:spLocks noChangeArrowheads="1"/>
            </p:cNvSpPr>
            <p:nvPr/>
          </p:nvSpPr>
          <p:spPr bwMode="auto">
            <a:xfrm>
              <a:off x="3560" y="2160"/>
              <a:ext cx="499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1400" b="1">
                  <a:solidFill>
                    <a:srgbClr val="000000"/>
                  </a:solidFill>
                </a:rPr>
                <a:t>P selektin</a:t>
              </a:r>
            </a:p>
          </p:txBody>
        </p:sp>
        <p:sp>
          <p:nvSpPr>
            <p:cNvPr id="90125" name="Rectangle 13"/>
            <p:cNvSpPr>
              <a:spLocks noChangeArrowheads="1"/>
            </p:cNvSpPr>
            <p:nvPr/>
          </p:nvSpPr>
          <p:spPr bwMode="auto">
            <a:xfrm>
              <a:off x="4332" y="2205"/>
              <a:ext cx="453" cy="2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1400" b="1">
                  <a:solidFill>
                    <a:srgbClr val="000000"/>
                  </a:solidFill>
                  <a:latin typeface="Verdana" pitchFamily="34" charset="0"/>
                </a:rPr>
                <a:t>gp IIb-</a:t>
              </a:r>
            </a:p>
            <a:p>
              <a:pPr algn="ctr"/>
              <a:r>
                <a:rPr lang="tr-TR" sz="1400" b="1">
                  <a:solidFill>
                    <a:srgbClr val="000000"/>
                  </a:solidFill>
                  <a:latin typeface="Verdana" pitchFamily="34" charset="0"/>
                </a:rPr>
                <a:t>IIIa</a:t>
              </a:r>
            </a:p>
          </p:txBody>
        </p:sp>
        <p:sp>
          <p:nvSpPr>
            <p:cNvPr id="90126" name="Rectangle 14"/>
            <p:cNvSpPr>
              <a:spLocks noChangeArrowheads="1"/>
            </p:cNvSpPr>
            <p:nvPr/>
          </p:nvSpPr>
          <p:spPr bwMode="auto">
            <a:xfrm>
              <a:off x="793" y="2704"/>
              <a:ext cx="318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1400" b="1">
                  <a:solidFill>
                    <a:srgbClr val="000000"/>
                  </a:solidFill>
                  <a:latin typeface="Verdana" pitchFamily="34" charset="0"/>
                </a:rPr>
                <a:t>gpIV</a:t>
              </a:r>
            </a:p>
          </p:txBody>
        </p:sp>
        <p:sp>
          <p:nvSpPr>
            <p:cNvPr id="90127" name="Rectangle 15"/>
            <p:cNvSpPr>
              <a:spLocks noChangeArrowheads="1"/>
            </p:cNvSpPr>
            <p:nvPr/>
          </p:nvSpPr>
          <p:spPr bwMode="auto">
            <a:xfrm>
              <a:off x="3606" y="2795"/>
              <a:ext cx="317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1400" b="1">
                  <a:solidFill>
                    <a:srgbClr val="000000"/>
                  </a:solidFill>
                  <a:latin typeface="Verdana" pitchFamily="34" charset="0"/>
                </a:rPr>
                <a:t>gpIV</a:t>
              </a:r>
            </a:p>
          </p:txBody>
        </p:sp>
        <p:sp>
          <p:nvSpPr>
            <p:cNvPr id="90128" name="Rectangle 16"/>
            <p:cNvSpPr>
              <a:spLocks noChangeArrowheads="1"/>
            </p:cNvSpPr>
            <p:nvPr/>
          </p:nvSpPr>
          <p:spPr bwMode="auto">
            <a:xfrm>
              <a:off x="4332" y="2704"/>
              <a:ext cx="408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1400" b="1">
                  <a:solidFill>
                    <a:srgbClr val="000000"/>
                  </a:solidFill>
                  <a:latin typeface="Verdana" pitchFamily="34" charset="0"/>
                </a:rPr>
                <a:t>gp Ib-</a:t>
              </a:r>
            </a:p>
            <a:p>
              <a:pPr algn="ctr"/>
              <a:r>
                <a:rPr lang="tr-TR" sz="1400" b="1">
                  <a:solidFill>
                    <a:srgbClr val="000000"/>
                  </a:solidFill>
                  <a:latin typeface="Verdana" pitchFamily="34" charset="0"/>
                </a:rPr>
                <a:t>IX</a:t>
              </a:r>
            </a:p>
          </p:txBody>
        </p:sp>
        <p:pic>
          <p:nvPicPr>
            <p:cNvPr id="90129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981"/>
              <a:ext cx="5352" cy="2705"/>
            </a:xfrm>
            <a:prstGeom prst="rect">
              <a:avLst/>
            </a:prstGeom>
            <a:noFill/>
          </p:spPr>
        </p:pic>
        <p:sp>
          <p:nvSpPr>
            <p:cNvPr id="90130" name="Rectangle 18"/>
            <p:cNvSpPr>
              <a:spLocks noChangeArrowheads="1"/>
            </p:cNvSpPr>
            <p:nvPr/>
          </p:nvSpPr>
          <p:spPr bwMode="auto">
            <a:xfrm>
              <a:off x="158" y="1162"/>
              <a:ext cx="240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b="1">
                  <a:solidFill>
                    <a:srgbClr val="000000"/>
                  </a:solidFill>
                  <a:latin typeface="Verdana" pitchFamily="34" charset="0"/>
                </a:rPr>
                <a:t>Aktifleşmemiş trombosit </a:t>
              </a:r>
            </a:p>
          </p:txBody>
        </p:sp>
        <p:sp>
          <p:nvSpPr>
            <p:cNvPr id="90131" name="Rectangle 19"/>
            <p:cNvSpPr>
              <a:spLocks noChangeArrowheads="1"/>
            </p:cNvSpPr>
            <p:nvPr/>
          </p:nvSpPr>
          <p:spPr bwMode="auto">
            <a:xfrm>
              <a:off x="3379" y="1207"/>
              <a:ext cx="1451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b="1">
                  <a:solidFill>
                    <a:srgbClr val="000000"/>
                  </a:solidFill>
                  <a:latin typeface="Verdana" pitchFamily="34" charset="0"/>
                </a:rPr>
                <a:t>Aktif Trombosit</a:t>
              </a:r>
            </a:p>
          </p:txBody>
        </p:sp>
      </p:grp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7675563" y="2781300"/>
            <a:ext cx="153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b="1">
                <a:latin typeface="Verdana" pitchFamily="34" charset="0"/>
              </a:rPr>
              <a:t>Geri döner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Hemostatik</a:t>
            </a:r>
            <a:r>
              <a:rPr lang="tr-TR" dirty="0"/>
              <a:t> </a:t>
            </a:r>
            <a:r>
              <a:rPr lang="tr-TR" dirty="0" smtClean="0"/>
              <a:t>dengede bozulma</a:t>
            </a:r>
            <a:endParaRPr lang="tr-TR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0000"/>
                </a:solidFill>
              </a:rPr>
              <a:t>Pıhtılaşma bozuklukları (</a:t>
            </a:r>
            <a:r>
              <a:rPr lang="tr-TR" dirty="0" err="1" smtClean="0">
                <a:solidFill>
                  <a:srgbClr val="000000"/>
                </a:solidFill>
              </a:rPr>
              <a:t>tromoz</a:t>
            </a:r>
            <a:r>
              <a:rPr lang="tr-TR" dirty="0" smtClean="0">
                <a:solidFill>
                  <a:srgbClr val="000000"/>
                </a:solidFill>
              </a:rPr>
              <a:t>)</a:t>
            </a:r>
            <a:endParaRPr lang="tr-TR" dirty="0">
              <a:solidFill>
                <a:srgbClr val="000000"/>
              </a:solidFill>
            </a:endParaRPr>
          </a:p>
          <a:p>
            <a:r>
              <a:rPr lang="tr-TR" dirty="0">
                <a:solidFill>
                  <a:srgbClr val="000000"/>
                </a:solidFill>
              </a:rPr>
              <a:t>Kanama hastalıkları</a:t>
            </a:r>
          </a:p>
          <a:p>
            <a:pPr>
              <a:buFont typeface="Wingdings" pitchFamily="2" charset="2"/>
              <a:buNone/>
            </a:pPr>
            <a:endParaRPr lang="tr-TR" dirty="0">
              <a:solidFill>
                <a:srgbClr val="000000"/>
              </a:solidFill>
              <a:cs typeface="Arial" charset="0"/>
            </a:endParaRPr>
          </a:p>
          <a:p>
            <a:endParaRPr lang="tr-TR" dirty="0">
              <a:solidFill>
                <a:srgbClr val="000000"/>
              </a:solidFill>
            </a:endParaRPr>
          </a:p>
          <a:p>
            <a:endParaRPr lang="tr-T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8194" name="Slide" r:id="rId3" imgW="4533840" imgH="339084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38200" y="2362200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Pıhtılaşma</a:t>
            </a:r>
            <a:r>
              <a:rPr kumimoji="0" lang="tr-TR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Faktörleri ve </a:t>
            </a:r>
            <a:r>
              <a:rPr kumimoji="0" lang="tr-TR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kofaktörleri</a:t>
            </a:r>
            <a:endParaRPr kumimoji="0" lang="tr-TR" sz="28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Trombositler</a:t>
            </a: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Char char="–"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Yüzeyindeki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fosfolipidler</a:t>
            </a: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Char char="–"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Salgıladıkları faktörler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Char char="–"/>
              <a:tabLst/>
              <a:defRPr/>
            </a:pPr>
            <a:r>
              <a:rPr lang="tr-TR" sz="2400" kern="0" dirty="0" smtClean="0">
                <a:solidFill>
                  <a:srgbClr val="000000"/>
                </a:solidFill>
                <a:latin typeface="+mn-lt"/>
              </a:rPr>
              <a:t>Yüzeylerindeki bazı moleküller</a:t>
            </a: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Kalsiyum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vWF</a:t>
            </a: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de rol alır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SONUÇ:  Fibrin tıkacının oluşması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tr-T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5576" y="692696"/>
            <a:ext cx="7924800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Sekonder</a:t>
            </a:r>
            <a:r>
              <a:rPr kumimoji="0" lang="tr-T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Mekanizma</a:t>
            </a:r>
            <a:endParaRPr kumimoji="0" lang="tr-TR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/>
              <a:t>Hemostazın değerlendirilmesinde kullanılan testler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dirty="0" err="1">
                <a:solidFill>
                  <a:srgbClr val="000000"/>
                </a:solidFill>
              </a:rPr>
              <a:t>Trombosit</a:t>
            </a:r>
            <a:r>
              <a:rPr lang="tr-TR" dirty="0">
                <a:solidFill>
                  <a:srgbClr val="000000"/>
                </a:solidFill>
              </a:rPr>
              <a:t> sayımı </a:t>
            </a:r>
          </a:p>
          <a:p>
            <a:pPr>
              <a:lnSpc>
                <a:spcPct val="90000"/>
              </a:lnSpc>
            </a:pPr>
            <a:r>
              <a:rPr lang="tr-TR" dirty="0" err="1">
                <a:solidFill>
                  <a:srgbClr val="000000"/>
                </a:solidFill>
              </a:rPr>
              <a:t>Protrombin</a:t>
            </a:r>
            <a:r>
              <a:rPr lang="tr-TR" dirty="0">
                <a:solidFill>
                  <a:srgbClr val="000000"/>
                </a:solidFill>
              </a:rPr>
              <a:t> Zamanı(PZ, PT)</a:t>
            </a:r>
          </a:p>
          <a:p>
            <a:pPr>
              <a:lnSpc>
                <a:spcPct val="90000"/>
              </a:lnSpc>
            </a:pPr>
            <a:r>
              <a:rPr lang="tr-TR" dirty="0" err="1">
                <a:solidFill>
                  <a:srgbClr val="000000"/>
                </a:solidFill>
              </a:rPr>
              <a:t>Parsiyel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Tromboplastin</a:t>
            </a:r>
            <a:r>
              <a:rPr lang="tr-TR" dirty="0">
                <a:solidFill>
                  <a:srgbClr val="000000"/>
                </a:solidFill>
              </a:rPr>
              <a:t> Zamanı(PTZ, APTT)</a:t>
            </a:r>
          </a:p>
          <a:p>
            <a:pPr>
              <a:lnSpc>
                <a:spcPct val="90000"/>
              </a:lnSpc>
            </a:pPr>
            <a:r>
              <a:rPr lang="tr-TR" dirty="0">
                <a:solidFill>
                  <a:srgbClr val="000000"/>
                </a:solidFill>
              </a:rPr>
              <a:t>Kanama Zamanı(KZ)	</a:t>
            </a:r>
          </a:p>
          <a:p>
            <a:pPr>
              <a:lnSpc>
                <a:spcPct val="90000"/>
              </a:lnSpc>
            </a:pPr>
            <a:r>
              <a:rPr lang="tr-TR" dirty="0" err="1">
                <a:solidFill>
                  <a:srgbClr val="000000"/>
                </a:solidFill>
              </a:rPr>
              <a:t>Trombin</a:t>
            </a:r>
            <a:r>
              <a:rPr lang="tr-TR" dirty="0">
                <a:solidFill>
                  <a:srgbClr val="000000"/>
                </a:solidFill>
              </a:rPr>
              <a:t> Zamanı(TZ, TT)</a:t>
            </a:r>
          </a:p>
          <a:p>
            <a:pPr>
              <a:lnSpc>
                <a:spcPct val="90000"/>
              </a:lnSpc>
            </a:pPr>
            <a:r>
              <a:rPr lang="tr-TR" dirty="0">
                <a:solidFill>
                  <a:srgbClr val="000000"/>
                </a:solidFill>
              </a:rPr>
              <a:t>Fibrinojen düzeyi ve fibrin/fibrinojen yıkım ürünleri (FDP, D-</a:t>
            </a:r>
            <a:r>
              <a:rPr lang="tr-TR" dirty="0" err="1">
                <a:solidFill>
                  <a:srgbClr val="000000"/>
                </a:solidFill>
              </a:rPr>
              <a:t>Dimer</a:t>
            </a:r>
            <a:r>
              <a:rPr lang="tr-TR" dirty="0">
                <a:solidFill>
                  <a:srgbClr val="000000"/>
                </a:solidFill>
              </a:rPr>
              <a:t>)(</a:t>
            </a:r>
            <a:r>
              <a:rPr lang="tr-TR" dirty="0" err="1">
                <a:solidFill>
                  <a:srgbClr val="000000"/>
                </a:solidFill>
              </a:rPr>
              <a:t>fibrinolitik</a:t>
            </a:r>
            <a:r>
              <a:rPr lang="tr-TR" dirty="0">
                <a:solidFill>
                  <a:srgbClr val="000000"/>
                </a:solidFill>
              </a:rPr>
              <a:t> sistem)</a:t>
            </a:r>
          </a:p>
          <a:p>
            <a:pPr>
              <a:lnSpc>
                <a:spcPct val="90000"/>
              </a:lnSpc>
            </a:pPr>
            <a:r>
              <a:rPr lang="tr-TR" dirty="0">
                <a:solidFill>
                  <a:srgbClr val="000000"/>
                </a:solidFill>
              </a:rPr>
              <a:t>Faktör düzeylerinin tayini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r>
              <a:rPr lang="tr-TR" sz="4400" dirty="0"/>
              <a:t>“</a:t>
            </a:r>
            <a:r>
              <a:rPr lang="en-US" sz="4400" dirty="0" err="1" smtClean="0"/>
              <a:t>Hemosta</a:t>
            </a:r>
            <a:r>
              <a:rPr lang="tr-TR" sz="4400" dirty="0" smtClean="0"/>
              <a:t>z”</a:t>
            </a:r>
            <a:endParaRPr lang="tr-TR" sz="4400" dirty="0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179513" y="1340769"/>
            <a:ext cx="8964488" cy="619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tr-TR" sz="2400" dirty="0"/>
              <a:t>Damarsal bir hasar olduğunda hasar bölgesinde pıhtı oluşturularak aşırı kanamanın önlenmesi</a:t>
            </a:r>
          </a:p>
          <a:p>
            <a:pPr marL="990600" lvl="1" indent="-533400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SzPct val="75000"/>
              <a:buFontTx/>
              <a:buAutoNum type="arabicPeriod"/>
            </a:pPr>
            <a:r>
              <a:rPr lang="tr-TR" sz="2400" dirty="0" err="1">
                <a:solidFill>
                  <a:srgbClr val="000066"/>
                </a:solidFill>
              </a:rPr>
              <a:t>Vazokonstriksiyon</a:t>
            </a:r>
            <a:r>
              <a:rPr lang="tr-TR" sz="2400" dirty="0">
                <a:solidFill>
                  <a:srgbClr val="000066"/>
                </a:solidFill>
              </a:rPr>
              <a:t>- </a:t>
            </a:r>
            <a:r>
              <a:rPr lang="tr-TR" sz="2400" dirty="0">
                <a:solidFill>
                  <a:srgbClr val="B2101F"/>
                </a:solidFill>
              </a:rPr>
              <a:t>DAMARSAL YAPILAR</a:t>
            </a:r>
            <a:r>
              <a:rPr lang="tr-TR" sz="2400" dirty="0">
                <a:solidFill>
                  <a:srgbClr val="000066"/>
                </a:solidFill>
              </a:rPr>
              <a:t> </a:t>
            </a:r>
          </a:p>
          <a:p>
            <a:pPr marL="990600" lvl="1" indent="-533400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SzPct val="75000"/>
              <a:buFontTx/>
              <a:buAutoNum type="arabicPeriod"/>
            </a:pPr>
            <a:r>
              <a:rPr lang="tr-TR" sz="2400" dirty="0" err="1">
                <a:solidFill>
                  <a:srgbClr val="000066"/>
                </a:solidFill>
              </a:rPr>
              <a:t>Trombosit</a:t>
            </a:r>
            <a:r>
              <a:rPr lang="tr-TR" sz="2400" dirty="0">
                <a:solidFill>
                  <a:srgbClr val="000066"/>
                </a:solidFill>
              </a:rPr>
              <a:t> tıkacı (pıhtı) oluşumu- </a:t>
            </a:r>
            <a:r>
              <a:rPr lang="tr-TR" sz="2400" dirty="0">
                <a:solidFill>
                  <a:srgbClr val="B2101F"/>
                </a:solidFill>
              </a:rPr>
              <a:t>TROMBOSİTLER</a:t>
            </a:r>
          </a:p>
          <a:p>
            <a:pPr marL="990600" lvl="1" indent="-533400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SzPct val="75000"/>
              <a:buFontTx/>
              <a:buAutoNum type="arabicPeriod"/>
            </a:pPr>
            <a:r>
              <a:rPr lang="tr-TR" sz="2400" dirty="0">
                <a:solidFill>
                  <a:srgbClr val="000066"/>
                </a:solidFill>
              </a:rPr>
              <a:t>Pıhtının daha sağlam ve kalıcı hale getirilmesi- </a:t>
            </a:r>
            <a:r>
              <a:rPr lang="tr-TR" sz="2400" dirty="0">
                <a:solidFill>
                  <a:srgbClr val="B2101F"/>
                </a:solidFill>
              </a:rPr>
              <a:t>KOAGULASYON FAKTÖRLERİ </a:t>
            </a:r>
          </a:p>
          <a:p>
            <a:pPr marL="609600" indent="-609600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tr-TR" sz="2400" dirty="0" smtClean="0"/>
              <a:t>Hasar </a:t>
            </a:r>
            <a:r>
              <a:rPr lang="tr-TR" sz="2400" dirty="0"/>
              <a:t>bölgesindeki pıhtının büyümesi engellendikten sonra eritilmesi ve damardaki hasarın iyileşmesi sağlandıktan sonra tekrar damar içerisinde düzenli kan akımının devam ettirilmesi </a:t>
            </a:r>
          </a:p>
          <a:p>
            <a:pPr marL="990600" lvl="1" indent="-533400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SzPct val="75000"/>
              <a:buFontTx/>
              <a:buAutoNum type="arabicPeriod"/>
            </a:pPr>
            <a:r>
              <a:rPr lang="tr-TR" sz="2400" dirty="0">
                <a:solidFill>
                  <a:srgbClr val="000066"/>
                </a:solidFill>
              </a:rPr>
              <a:t>Pıhtının büyümesinin engellenmesi- </a:t>
            </a:r>
            <a:r>
              <a:rPr lang="tr-TR" sz="2400" dirty="0">
                <a:solidFill>
                  <a:srgbClr val="B2101F"/>
                </a:solidFill>
              </a:rPr>
              <a:t>ANTİKOAGULAN FAKTÖRLER</a:t>
            </a:r>
          </a:p>
          <a:p>
            <a:pPr marL="990600" lvl="1" indent="-533400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SzPct val="75000"/>
              <a:buFontTx/>
              <a:buAutoNum type="arabicPeriod"/>
            </a:pPr>
            <a:r>
              <a:rPr lang="tr-TR" sz="2400" dirty="0">
                <a:solidFill>
                  <a:srgbClr val="000066"/>
                </a:solidFill>
              </a:rPr>
              <a:t>Pıhtının eritilmesi- </a:t>
            </a:r>
            <a:r>
              <a:rPr lang="tr-TR" sz="2400" dirty="0">
                <a:solidFill>
                  <a:srgbClr val="B2101F"/>
                </a:solidFill>
              </a:rPr>
              <a:t>FİBRİNOLİTİK MEKANİZMA</a:t>
            </a:r>
            <a:endParaRPr lang="en-US" sz="2400" dirty="0">
              <a:solidFill>
                <a:srgbClr val="B2101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576064"/>
          </a:xfrm>
        </p:spPr>
        <p:txBody>
          <a:bodyPr/>
          <a:lstStyle/>
          <a:p>
            <a:r>
              <a:rPr lang="tr-TR" dirty="0" err="1" smtClean="0"/>
              <a:t>Hemostazın</a:t>
            </a:r>
            <a:r>
              <a:rPr lang="tr-TR" dirty="0" smtClean="0"/>
              <a:t> temel özellikleri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8579296" cy="5616624"/>
          </a:xfrm>
        </p:spPr>
        <p:txBody>
          <a:bodyPr>
            <a:normAutofit fontScale="92500" lnSpcReduction="20000"/>
          </a:bodyPr>
          <a:lstStyle/>
          <a:p>
            <a:endParaRPr lang="tr-TR" dirty="0" smtClean="0">
              <a:solidFill>
                <a:srgbClr val="002060"/>
              </a:solidFill>
            </a:endParaRPr>
          </a:p>
          <a:p>
            <a:r>
              <a:rPr lang="tr-TR" dirty="0" smtClean="0">
                <a:solidFill>
                  <a:srgbClr val="002060"/>
                </a:solidFill>
              </a:rPr>
              <a:t>Normal </a:t>
            </a:r>
            <a:r>
              <a:rPr lang="tr-TR" dirty="0" err="1" smtClean="0">
                <a:solidFill>
                  <a:srgbClr val="002060"/>
                </a:solidFill>
              </a:rPr>
              <a:t>hemostazda</a:t>
            </a:r>
            <a:r>
              <a:rPr lang="tr-TR" dirty="0" smtClean="0">
                <a:solidFill>
                  <a:srgbClr val="002060"/>
                </a:solidFill>
              </a:rPr>
              <a:t>  ve </a:t>
            </a:r>
            <a:r>
              <a:rPr lang="tr-TR" dirty="0" err="1" smtClean="0">
                <a:solidFill>
                  <a:srgbClr val="002060"/>
                </a:solidFill>
              </a:rPr>
              <a:t>tromboz</a:t>
            </a:r>
            <a:r>
              <a:rPr lang="tr-TR" dirty="0" smtClean="0">
                <a:solidFill>
                  <a:srgbClr val="002060"/>
                </a:solidFill>
              </a:rPr>
              <a:t> oluşumunda etkili olan bir dizi faktör vardır </a:t>
            </a:r>
          </a:p>
          <a:p>
            <a:endParaRPr lang="tr-TR" dirty="0" smtClean="0">
              <a:solidFill>
                <a:srgbClr val="002060"/>
              </a:solidFill>
            </a:endParaRPr>
          </a:p>
          <a:p>
            <a:r>
              <a:rPr lang="tr-TR" dirty="0" err="1" smtClean="0">
                <a:solidFill>
                  <a:srgbClr val="002060"/>
                </a:solidFill>
              </a:rPr>
              <a:t>Hemostatik</a:t>
            </a:r>
            <a:r>
              <a:rPr lang="tr-TR" dirty="0" smtClean="0">
                <a:solidFill>
                  <a:srgbClr val="002060"/>
                </a:solidFill>
              </a:rPr>
              <a:t> sistem, mükemmel olarak kontrol edilmekte ve düzenlenmektedir</a:t>
            </a:r>
          </a:p>
          <a:p>
            <a:pPr lvl="1"/>
            <a:r>
              <a:rPr lang="tr-TR" dirty="0" smtClean="0">
                <a:solidFill>
                  <a:srgbClr val="002060"/>
                </a:solidFill>
              </a:rPr>
              <a:t>Her sistem, onu kontrol/</a:t>
            </a:r>
            <a:r>
              <a:rPr lang="tr-TR" dirty="0" err="1" smtClean="0">
                <a:solidFill>
                  <a:srgbClr val="002060"/>
                </a:solidFill>
              </a:rPr>
              <a:t>inhibe</a:t>
            </a:r>
            <a:r>
              <a:rPr lang="tr-TR" dirty="0" smtClean="0">
                <a:solidFill>
                  <a:srgbClr val="002060"/>
                </a:solidFill>
              </a:rPr>
              <a:t>  eden bir başka sistem ile dengede kalır ve bu  sistemler genellikle birlikte aktive olur</a:t>
            </a:r>
          </a:p>
          <a:p>
            <a:pPr lvl="1"/>
            <a:endParaRPr lang="tr-TR" dirty="0" smtClean="0">
              <a:solidFill>
                <a:srgbClr val="002060"/>
              </a:solidFill>
            </a:endParaRPr>
          </a:p>
          <a:p>
            <a:r>
              <a:rPr lang="tr-TR" dirty="0" smtClean="0">
                <a:solidFill>
                  <a:srgbClr val="002060"/>
                </a:solidFill>
              </a:rPr>
              <a:t>Yüzeye bağımlı olma özeliği vardır</a:t>
            </a:r>
          </a:p>
          <a:p>
            <a:pPr lvl="1"/>
            <a:r>
              <a:rPr lang="tr-TR" dirty="0" err="1" smtClean="0">
                <a:solidFill>
                  <a:srgbClr val="002060"/>
                </a:solidFill>
              </a:rPr>
              <a:t>Hemostaz</a:t>
            </a:r>
            <a:r>
              <a:rPr lang="tr-TR" dirty="0" smtClean="0">
                <a:solidFill>
                  <a:srgbClr val="002060"/>
                </a:solidFill>
              </a:rPr>
              <a:t>, </a:t>
            </a:r>
            <a:r>
              <a:rPr lang="tr-TR" u="sng" dirty="0" err="1" smtClean="0">
                <a:solidFill>
                  <a:srgbClr val="002060"/>
                </a:solidFill>
              </a:rPr>
              <a:t>fosfolipid</a:t>
            </a:r>
            <a:r>
              <a:rPr lang="tr-TR" u="sng" dirty="0" smtClean="0">
                <a:solidFill>
                  <a:srgbClr val="002060"/>
                </a:solidFill>
              </a:rPr>
              <a:t> yüzeyler </a:t>
            </a:r>
            <a:r>
              <a:rPr lang="tr-TR" dirty="0" smtClean="0">
                <a:solidFill>
                  <a:srgbClr val="002060"/>
                </a:solidFill>
              </a:rPr>
              <a:t>üzerinde gerçekleşir, </a:t>
            </a:r>
            <a:r>
              <a:rPr lang="tr-TR" dirty="0" err="1" smtClean="0">
                <a:solidFill>
                  <a:srgbClr val="002060"/>
                </a:solidFill>
              </a:rPr>
              <a:t>fosflipidler</a:t>
            </a:r>
            <a:r>
              <a:rPr lang="tr-TR" dirty="0" smtClean="0">
                <a:solidFill>
                  <a:srgbClr val="002060"/>
                </a:solidFill>
              </a:rPr>
              <a:t>, </a:t>
            </a:r>
            <a:r>
              <a:rPr lang="tr-TR" dirty="0" err="1" smtClean="0">
                <a:solidFill>
                  <a:srgbClr val="FF0000"/>
                </a:solidFill>
              </a:rPr>
              <a:t>trombosit</a:t>
            </a:r>
            <a:r>
              <a:rPr lang="tr-TR" dirty="0" smtClean="0">
                <a:solidFill>
                  <a:srgbClr val="FF0000"/>
                </a:solidFill>
              </a:rPr>
              <a:t>  </a:t>
            </a:r>
            <a:r>
              <a:rPr lang="tr-TR" dirty="0" err="1" smtClean="0">
                <a:solidFill>
                  <a:srgbClr val="FF0000"/>
                </a:solidFill>
              </a:rPr>
              <a:t>membranındadır</a:t>
            </a:r>
            <a:r>
              <a:rPr lang="tr-TR" dirty="0" smtClean="0">
                <a:solidFill>
                  <a:srgbClr val="FF0000"/>
                </a:solidFill>
              </a:rPr>
              <a:t>     </a:t>
            </a:r>
            <a:r>
              <a:rPr lang="tr-TR" dirty="0" smtClean="0">
                <a:solidFill>
                  <a:srgbClr val="002060"/>
                </a:solidFill>
              </a:rPr>
              <a:t>böylece     olay,</a:t>
            </a:r>
          </a:p>
          <a:p>
            <a:pPr lvl="1">
              <a:buNone/>
            </a:pPr>
            <a:r>
              <a:rPr lang="tr-TR" dirty="0" smtClean="0">
                <a:solidFill>
                  <a:srgbClr val="002060"/>
                </a:solidFill>
              </a:rPr>
              <a:t>    hasar yerinde sınırlı kalır</a:t>
            </a:r>
          </a:p>
          <a:p>
            <a:pPr lvl="1"/>
            <a:r>
              <a:rPr lang="tr-TR" u="sng" dirty="0" smtClean="0">
                <a:solidFill>
                  <a:srgbClr val="002060"/>
                </a:solidFill>
              </a:rPr>
              <a:t>Kalsiyum,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trombosit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fosfolipidleri</a:t>
            </a:r>
            <a:r>
              <a:rPr lang="tr-TR" dirty="0" smtClean="0">
                <a:solidFill>
                  <a:srgbClr val="002060"/>
                </a:solidFill>
              </a:rPr>
              <a:t> arasında bağ kurduğu için </a:t>
            </a:r>
            <a:r>
              <a:rPr lang="tr-TR" dirty="0" err="1" smtClean="0">
                <a:solidFill>
                  <a:srgbClr val="002060"/>
                </a:solidFill>
              </a:rPr>
              <a:t>hemostazın</a:t>
            </a:r>
            <a:r>
              <a:rPr lang="tr-TR" dirty="0" smtClean="0">
                <a:solidFill>
                  <a:srgbClr val="002060"/>
                </a:solidFill>
              </a:rPr>
              <a:t> vazgeçilmez bir elemanıdır, </a:t>
            </a:r>
            <a:r>
              <a:rPr lang="tr-TR" dirty="0" err="1" smtClean="0">
                <a:solidFill>
                  <a:srgbClr val="002060"/>
                </a:solidFill>
              </a:rPr>
              <a:t>trombosit</a:t>
            </a:r>
            <a:r>
              <a:rPr lang="tr-TR" dirty="0" smtClean="0">
                <a:solidFill>
                  <a:srgbClr val="002060"/>
                </a:solidFill>
              </a:rPr>
              <a:t> aktivasyon ve </a:t>
            </a:r>
            <a:r>
              <a:rPr lang="tr-TR" dirty="0" err="1" smtClean="0">
                <a:solidFill>
                  <a:srgbClr val="002060"/>
                </a:solidFill>
              </a:rPr>
              <a:t>agregasyonu</a:t>
            </a:r>
            <a:r>
              <a:rPr lang="tr-TR" dirty="0" smtClean="0">
                <a:solidFill>
                  <a:srgbClr val="002060"/>
                </a:solidFill>
              </a:rPr>
              <a:t> için de gerekli bir elemandır    </a:t>
            </a:r>
          </a:p>
          <a:p>
            <a:endParaRPr lang="tr-T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40296"/>
          </a:xfrm>
        </p:spPr>
        <p:txBody>
          <a:bodyPr>
            <a:noAutofit/>
          </a:bodyPr>
          <a:lstStyle/>
          <a:p>
            <a:r>
              <a:rPr lang="tr-TR" sz="2800" dirty="0" smtClean="0"/>
              <a:t>Normal </a:t>
            </a:r>
            <a:r>
              <a:rPr lang="tr-TR" sz="2800" dirty="0" err="1" smtClean="0"/>
              <a:t>hemostaz</a:t>
            </a:r>
            <a:r>
              <a:rPr lang="tr-TR" sz="2800" dirty="0" smtClean="0"/>
              <a:t>/</a:t>
            </a:r>
            <a:r>
              <a:rPr lang="tr-TR" sz="2800" dirty="0" err="1" smtClean="0"/>
              <a:t>trombozda</a:t>
            </a:r>
            <a:r>
              <a:rPr lang="tr-TR" sz="2800" dirty="0" smtClean="0"/>
              <a:t> etkili olan  faktörler 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836712"/>
            <a:ext cx="9144000" cy="5733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200" dirty="0" smtClean="0">
                <a:solidFill>
                  <a:srgbClr val="FF0000"/>
                </a:solidFill>
              </a:rPr>
              <a:t>Hücresel elemanlar</a:t>
            </a:r>
          </a:p>
          <a:p>
            <a:r>
              <a:rPr lang="tr-TR" sz="2000" dirty="0" err="1" smtClean="0">
                <a:solidFill>
                  <a:srgbClr val="002060"/>
                </a:solidFill>
              </a:rPr>
              <a:t>Trombositler</a:t>
            </a:r>
            <a:endParaRPr lang="tr-TR" sz="2000" dirty="0" smtClean="0">
              <a:solidFill>
                <a:srgbClr val="002060"/>
              </a:solidFill>
            </a:endParaRPr>
          </a:p>
          <a:p>
            <a:r>
              <a:rPr lang="tr-TR" sz="2000" dirty="0" smtClean="0">
                <a:solidFill>
                  <a:srgbClr val="002060"/>
                </a:solidFill>
              </a:rPr>
              <a:t>Damar duvarını döşeyen </a:t>
            </a:r>
            <a:r>
              <a:rPr lang="tr-TR" sz="2000" dirty="0" err="1" smtClean="0">
                <a:solidFill>
                  <a:srgbClr val="002060"/>
                </a:solidFill>
              </a:rPr>
              <a:t>endotel</a:t>
            </a:r>
            <a:r>
              <a:rPr lang="tr-TR" sz="2000" dirty="0" smtClean="0">
                <a:solidFill>
                  <a:srgbClr val="002060"/>
                </a:solidFill>
              </a:rPr>
              <a:t>(</a:t>
            </a:r>
            <a:r>
              <a:rPr lang="tr-TR" sz="1800" dirty="0" smtClean="0">
                <a:solidFill>
                  <a:srgbClr val="002060"/>
                </a:solidFill>
              </a:rPr>
              <a:t>Özellikle </a:t>
            </a:r>
            <a:r>
              <a:rPr lang="tr-TR" sz="1800" dirty="0" err="1" smtClean="0">
                <a:solidFill>
                  <a:srgbClr val="002060"/>
                </a:solidFill>
              </a:rPr>
              <a:t>trombozu</a:t>
            </a:r>
            <a:r>
              <a:rPr lang="tr-TR" sz="1800" dirty="0" smtClean="0">
                <a:solidFill>
                  <a:srgbClr val="002060"/>
                </a:solidFill>
              </a:rPr>
              <a:t> engellemede etkili)</a:t>
            </a:r>
          </a:p>
          <a:p>
            <a:r>
              <a:rPr lang="tr-TR" sz="2000" dirty="0" smtClean="0">
                <a:solidFill>
                  <a:srgbClr val="002060"/>
                </a:solidFill>
              </a:rPr>
              <a:t>Diğer hücreler </a:t>
            </a:r>
            <a:r>
              <a:rPr lang="tr-TR" sz="1800" dirty="0" smtClean="0">
                <a:solidFill>
                  <a:srgbClr val="002060"/>
                </a:solidFill>
              </a:rPr>
              <a:t>(</a:t>
            </a:r>
            <a:r>
              <a:rPr lang="tr-TR" sz="1800" dirty="0" err="1" smtClean="0">
                <a:solidFill>
                  <a:srgbClr val="002060"/>
                </a:solidFill>
              </a:rPr>
              <a:t>Granulosit</a:t>
            </a:r>
            <a:r>
              <a:rPr lang="tr-TR" sz="1800" dirty="0" smtClean="0">
                <a:solidFill>
                  <a:srgbClr val="002060"/>
                </a:solidFill>
              </a:rPr>
              <a:t> ve </a:t>
            </a:r>
            <a:r>
              <a:rPr lang="tr-TR" sz="1800" dirty="0" err="1" smtClean="0">
                <a:solidFill>
                  <a:srgbClr val="002060"/>
                </a:solidFill>
              </a:rPr>
              <a:t>monositler</a:t>
            </a:r>
            <a:r>
              <a:rPr lang="tr-TR" sz="1800" dirty="0" smtClean="0">
                <a:solidFill>
                  <a:srgbClr val="002060"/>
                </a:solidFill>
              </a:rPr>
              <a:t>, özellikle </a:t>
            </a:r>
            <a:r>
              <a:rPr lang="tr-TR" sz="1800" dirty="0" err="1" smtClean="0">
                <a:solidFill>
                  <a:srgbClr val="002060"/>
                </a:solidFill>
              </a:rPr>
              <a:t>fibrinolizde</a:t>
            </a:r>
            <a:r>
              <a:rPr lang="tr-TR" sz="1800" dirty="0" smtClean="0">
                <a:solidFill>
                  <a:srgbClr val="002060"/>
                </a:solidFill>
              </a:rPr>
              <a:t> etkili)</a:t>
            </a:r>
          </a:p>
          <a:p>
            <a:pPr>
              <a:buNone/>
            </a:pPr>
            <a:r>
              <a:rPr lang="tr-TR" sz="2200" dirty="0" smtClean="0">
                <a:solidFill>
                  <a:srgbClr val="FF0000"/>
                </a:solidFill>
              </a:rPr>
              <a:t>Faktörler</a:t>
            </a:r>
          </a:p>
          <a:p>
            <a:r>
              <a:rPr lang="tr-TR" sz="2200" dirty="0" smtClean="0">
                <a:solidFill>
                  <a:srgbClr val="002060"/>
                </a:solidFill>
              </a:rPr>
              <a:t>Pıhtılaşma Faktörleri </a:t>
            </a:r>
            <a:r>
              <a:rPr lang="tr-TR" sz="1800" b="1" dirty="0" smtClean="0">
                <a:solidFill>
                  <a:srgbClr val="002060"/>
                </a:solidFill>
              </a:rPr>
              <a:t>(Pıhtı oluşumunda </a:t>
            </a:r>
            <a:r>
              <a:rPr lang="tr-TR" sz="1800" dirty="0" smtClean="0">
                <a:solidFill>
                  <a:srgbClr val="002060"/>
                </a:solidFill>
              </a:rPr>
              <a:t>rol alırlar)</a:t>
            </a:r>
          </a:p>
          <a:p>
            <a:pPr lvl="1"/>
            <a:r>
              <a:rPr lang="tr-TR" sz="2000" dirty="0" err="1" smtClean="0">
                <a:solidFill>
                  <a:srgbClr val="002060"/>
                </a:solidFill>
              </a:rPr>
              <a:t>von</a:t>
            </a:r>
            <a:r>
              <a:rPr lang="tr-TR" sz="1900" dirty="0" smtClean="0">
                <a:solidFill>
                  <a:srgbClr val="002060"/>
                </a:solidFill>
              </a:rPr>
              <a:t> </a:t>
            </a:r>
            <a:r>
              <a:rPr lang="tr-TR" sz="1900" dirty="0" err="1" smtClean="0">
                <a:solidFill>
                  <a:srgbClr val="002060"/>
                </a:solidFill>
              </a:rPr>
              <a:t>Willebrand</a:t>
            </a:r>
            <a:r>
              <a:rPr lang="tr-TR" sz="1900" dirty="0" smtClean="0">
                <a:solidFill>
                  <a:srgbClr val="002060"/>
                </a:solidFill>
              </a:rPr>
              <a:t> Faktör(</a:t>
            </a:r>
            <a:r>
              <a:rPr lang="tr-TR" sz="1900" dirty="0" err="1" smtClean="0">
                <a:solidFill>
                  <a:srgbClr val="002060"/>
                </a:solidFill>
              </a:rPr>
              <a:t>vWF</a:t>
            </a:r>
            <a:r>
              <a:rPr lang="tr-TR" sz="1900" dirty="0" smtClean="0">
                <a:solidFill>
                  <a:srgbClr val="002060"/>
                </a:solidFill>
              </a:rPr>
              <a:t>)*</a:t>
            </a:r>
          </a:p>
          <a:p>
            <a:pPr lvl="1"/>
            <a:r>
              <a:rPr lang="tr-TR" sz="1900" dirty="0" smtClean="0">
                <a:solidFill>
                  <a:srgbClr val="002060"/>
                </a:solidFill>
              </a:rPr>
              <a:t>Doku Faktörü (</a:t>
            </a:r>
            <a:r>
              <a:rPr lang="tr-TR" sz="1500" dirty="0" smtClean="0">
                <a:solidFill>
                  <a:srgbClr val="002060"/>
                </a:solidFill>
              </a:rPr>
              <a:t>Tetiği çeken faktör)</a:t>
            </a:r>
          </a:p>
          <a:p>
            <a:pPr lvl="1"/>
            <a:r>
              <a:rPr lang="tr-TR" sz="1500" dirty="0" smtClean="0">
                <a:solidFill>
                  <a:srgbClr val="002060"/>
                </a:solidFill>
              </a:rPr>
              <a:t>Diğer pıhtılaşma </a:t>
            </a:r>
            <a:r>
              <a:rPr lang="tr-TR" sz="1500" dirty="0" err="1" smtClean="0">
                <a:solidFill>
                  <a:srgbClr val="002060"/>
                </a:solidFill>
              </a:rPr>
              <a:t>FAktörleri</a:t>
            </a:r>
            <a:endParaRPr lang="tr-TR" sz="1500" dirty="0" smtClean="0">
              <a:solidFill>
                <a:srgbClr val="002060"/>
              </a:solidFill>
            </a:endParaRPr>
          </a:p>
          <a:p>
            <a:r>
              <a:rPr lang="tr-TR" sz="2200" dirty="0" err="1" smtClean="0">
                <a:solidFill>
                  <a:srgbClr val="002060"/>
                </a:solidFill>
              </a:rPr>
              <a:t>Fibrinolitik</a:t>
            </a:r>
            <a:r>
              <a:rPr lang="tr-TR" sz="2200" dirty="0" smtClean="0">
                <a:solidFill>
                  <a:srgbClr val="002060"/>
                </a:solidFill>
              </a:rPr>
              <a:t> protein </a:t>
            </a:r>
            <a:r>
              <a:rPr lang="tr-TR" sz="2200" dirty="0" err="1" smtClean="0">
                <a:solidFill>
                  <a:srgbClr val="002060"/>
                </a:solidFill>
              </a:rPr>
              <a:t>sist</a:t>
            </a:r>
            <a:r>
              <a:rPr lang="tr-TR" sz="2200" dirty="0" smtClean="0">
                <a:solidFill>
                  <a:srgbClr val="002060"/>
                </a:solidFill>
              </a:rPr>
              <a:t>.</a:t>
            </a:r>
            <a:r>
              <a:rPr lang="tr-TR" sz="1800" dirty="0" smtClean="0">
                <a:solidFill>
                  <a:srgbClr val="002060"/>
                </a:solidFill>
              </a:rPr>
              <a:t>(</a:t>
            </a:r>
            <a:r>
              <a:rPr lang="tr-TR" sz="1800" dirty="0" err="1" smtClean="0">
                <a:solidFill>
                  <a:srgbClr val="002060"/>
                </a:solidFill>
              </a:rPr>
              <a:t>Trombin</a:t>
            </a:r>
            <a:r>
              <a:rPr lang="tr-TR" sz="1800" dirty="0" smtClean="0">
                <a:solidFill>
                  <a:srgbClr val="002060"/>
                </a:solidFill>
              </a:rPr>
              <a:t> aracılığı ile oluşan </a:t>
            </a:r>
            <a:r>
              <a:rPr lang="tr-TR" sz="1800" b="1" u="sng" dirty="0" smtClean="0">
                <a:solidFill>
                  <a:srgbClr val="002060"/>
                </a:solidFill>
              </a:rPr>
              <a:t>pıhtının  eritilmesinde</a:t>
            </a:r>
            <a:r>
              <a:rPr lang="tr-TR" sz="18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tr-TR" sz="2200" dirty="0" smtClean="0">
                <a:solidFill>
                  <a:srgbClr val="002060"/>
                </a:solidFill>
              </a:rPr>
              <a:t>Anti-</a:t>
            </a:r>
            <a:r>
              <a:rPr lang="tr-TR" sz="2200" dirty="0" err="1" smtClean="0">
                <a:solidFill>
                  <a:srgbClr val="002060"/>
                </a:solidFill>
              </a:rPr>
              <a:t>koagülan</a:t>
            </a:r>
            <a:r>
              <a:rPr lang="tr-TR" sz="2200" dirty="0" smtClean="0">
                <a:solidFill>
                  <a:srgbClr val="002060"/>
                </a:solidFill>
              </a:rPr>
              <a:t> protein sistemi</a:t>
            </a:r>
          </a:p>
          <a:p>
            <a:pPr lvl="1"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</a:t>
            </a:r>
            <a:r>
              <a:rPr lang="tr-TR" sz="1800" dirty="0" err="1" smtClean="0">
                <a:solidFill>
                  <a:srgbClr val="002060"/>
                </a:solidFill>
              </a:rPr>
              <a:t>Koagülasyon</a:t>
            </a:r>
            <a:r>
              <a:rPr lang="tr-TR" sz="1800" dirty="0" smtClean="0">
                <a:solidFill>
                  <a:srgbClr val="002060"/>
                </a:solidFill>
              </a:rPr>
              <a:t> ve </a:t>
            </a:r>
            <a:r>
              <a:rPr lang="tr-TR" sz="1800" dirty="0" err="1" smtClean="0">
                <a:solidFill>
                  <a:srgbClr val="002060"/>
                </a:solidFill>
              </a:rPr>
              <a:t>fibrinolizde</a:t>
            </a:r>
            <a:r>
              <a:rPr lang="tr-TR" sz="1800" dirty="0" smtClean="0">
                <a:solidFill>
                  <a:srgbClr val="002060"/>
                </a:solidFill>
              </a:rPr>
              <a:t> rol alan  tüm enzimlerin  kontrolü</a:t>
            </a:r>
          </a:p>
          <a:p>
            <a:r>
              <a:rPr lang="tr-TR" sz="2200" dirty="0" smtClean="0">
                <a:solidFill>
                  <a:srgbClr val="002060"/>
                </a:solidFill>
              </a:rPr>
              <a:t>Diğer</a:t>
            </a:r>
          </a:p>
          <a:p>
            <a:r>
              <a:rPr lang="tr-TR" sz="2400" dirty="0" smtClean="0">
                <a:solidFill>
                  <a:srgbClr val="002060"/>
                </a:solidFill>
              </a:rPr>
              <a:t> </a:t>
            </a:r>
            <a:r>
              <a:rPr lang="tr-TR" sz="2200" dirty="0" err="1" smtClean="0">
                <a:solidFill>
                  <a:srgbClr val="002060"/>
                </a:solidFill>
              </a:rPr>
              <a:t>Vazokonstriksyon</a:t>
            </a:r>
            <a:r>
              <a:rPr lang="tr-TR" sz="2200" dirty="0" smtClean="0">
                <a:solidFill>
                  <a:srgbClr val="002060"/>
                </a:solidFill>
              </a:rPr>
              <a:t>(damarın kasılıp daralması) ve Kan akımı* </a:t>
            </a:r>
          </a:p>
          <a:p>
            <a:pPr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*: </a:t>
            </a:r>
            <a:r>
              <a:rPr lang="tr-TR" sz="2000" dirty="0" err="1" smtClean="0">
                <a:solidFill>
                  <a:srgbClr val="002060"/>
                </a:solidFill>
              </a:rPr>
              <a:t>Trombosit</a:t>
            </a:r>
            <a:r>
              <a:rPr lang="tr-TR" sz="2000" dirty="0" smtClean="0">
                <a:solidFill>
                  <a:srgbClr val="002060"/>
                </a:solidFill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</a:rPr>
              <a:t>adezyonunda</a:t>
            </a:r>
            <a:r>
              <a:rPr lang="tr-TR" sz="2000" dirty="0" smtClean="0">
                <a:solidFill>
                  <a:srgbClr val="002060"/>
                </a:solidFill>
              </a:rPr>
              <a:t> da önemli</a:t>
            </a:r>
          </a:p>
          <a:p>
            <a:endParaRPr lang="tr-TR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832648" cy="674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7356267" y="587727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Dr. Sefer Gezer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7524328" y="6211669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HematoLog</a:t>
            </a:r>
            <a:endParaRPr lang="tr-TR" dirty="0" smtClean="0"/>
          </a:p>
          <a:p>
            <a:r>
              <a:rPr lang="tr-TR" dirty="0" smtClean="0"/>
              <a:t>2012: 2 ■ 2</a:t>
            </a:r>
            <a:endParaRPr lang="tr-TR" dirty="0"/>
          </a:p>
        </p:txBody>
      </p:sp>
      <p:cxnSp>
        <p:nvCxnSpPr>
          <p:cNvPr id="8" name="7 Düz Bağlayıcı"/>
          <p:cNvCxnSpPr/>
          <p:nvPr/>
        </p:nvCxnSpPr>
        <p:spPr>
          <a:xfrm>
            <a:off x="539552" y="5301208"/>
            <a:ext cx="80648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-27384"/>
            <a:ext cx="8676456" cy="864096"/>
          </a:xfrm>
        </p:spPr>
        <p:txBody>
          <a:bodyPr/>
          <a:lstStyle/>
          <a:p>
            <a:pPr algn="ctr"/>
            <a:r>
              <a:rPr lang="tr-TR" sz="3200" dirty="0" err="1" smtClean="0"/>
              <a:t>Koagülasyon</a:t>
            </a:r>
            <a:r>
              <a:rPr lang="tr-TR" sz="3200" dirty="0" smtClean="0"/>
              <a:t> </a:t>
            </a:r>
            <a:r>
              <a:rPr lang="tr-TR" sz="3200" dirty="0" err="1" smtClean="0"/>
              <a:t>Kaskadı</a:t>
            </a:r>
            <a:r>
              <a:rPr lang="tr-TR" sz="3200" dirty="0" smtClean="0"/>
              <a:t>  ve Alt Birimleri</a:t>
            </a:r>
            <a:endParaRPr lang="tr-TR" sz="3200" dirty="0"/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73594"/>
            <a:ext cx="5616624" cy="586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7356267" y="587727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Dr. Sefer Gezer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7524328" y="6211669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HematoLog</a:t>
            </a:r>
            <a:endParaRPr lang="tr-TR" dirty="0" smtClean="0"/>
          </a:p>
          <a:p>
            <a:r>
              <a:rPr lang="tr-TR" dirty="0" smtClean="0"/>
              <a:t>2012: 2 ■ 2</a:t>
            </a:r>
            <a:endParaRPr lang="tr-TR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4716016" y="2780928"/>
            <a:ext cx="122413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Yuvarlatılmış Dikdörtgen"/>
          <p:cNvSpPr/>
          <p:nvPr/>
        </p:nvSpPr>
        <p:spPr>
          <a:xfrm>
            <a:off x="1619672" y="2780928"/>
            <a:ext cx="122413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"/>
          <p:cNvGrpSpPr/>
          <p:nvPr/>
        </p:nvGrpSpPr>
        <p:grpSpPr>
          <a:xfrm>
            <a:off x="0" y="0"/>
            <a:ext cx="8999984" cy="6872016"/>
            <a:chOff x="-251520" y="-99392"/>
            <a:chExt cx="8999984" cy="687201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-99392"/>
              <a:ext cx="7128792" cy="2367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Metin kutusu"/>
            <p:cNvSpPr txBox="1"/>
            <p:nvPr/>
          </p:nvSpPr>
          <p:spPr>
            <a:xfrm>
              <a:off x="-251520" y="0"/>
              <a:ext cx="4788024" cy="1477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rgbClr val="000000"/>
                  </a:solidFill>
                </a:rPr>
                <a:t> </a:t>
              </a:r>
              <a:r>
                <a:rPr lang="tr-TR" u="sng" dirty="0" smtClean="0">
                  <a:solidFill>
                    <a:srgbClr val="FF0000"/>
                  </a:solidFill>
                </a:rPr>
                <a:t>Başlangıç fazı:</a:t>
              </a:r>
            </a:p>
            <a:p>
              <a:r>
                <a:rPr lang="tr-TR" dirty="0" smtClean="0">
                  <a:solidFill>
                    <a:srgbClr val="000000"/>
                  </a:solidFill>
                </a:rPr>
                <a:t>Hasarla açığa çıkan Doku faktörü(TF) Faktör,  </a:t>
              </a:r>
              <a:r>
                <a:rPr lang="tr-TR" dirty="0" err="1" smtClean="0">
                  <a:solidFill>
                    <a:srgbClr val="000000"/>
                  </a:solidFill>
                </a:rPr>
                <a:t>VIIa</a:t>
              </a:r>
              <a:r>
                <a:rPr lang="tr-TR" dirty="0" smtClean="0">
                  <a:solidFill>
                    <a:srgbClr val="000000"/>
                  </a:solidFill>
                </a:rPr>
                <a:t>  ile bir kompleks oluşturur, takiben faktör X,  faktör IX ile  aktive olarak  </a:t>
              </a:r>
              <a:r>
                <a:rPr lang="tr-TR" dirty="0" err="1" smtClean="0">
                  <a:solidFill>
                    <a:srgbClr val="000000"/>
                  </a:solidFill>
                </a:rPr>
                <a:t>protrombinden</a:t>
              </a:r>
              <a:r>
                <a:rPr lang="tr-TR" dirty="0" smtClean="0">
                  <a:solidFill>
                    <a:srgbClr val="000000"/>
                  </a:solidFill>
                </a:rPr>
                <a:t> az miktarda </a:t>
              </a:r>
              <a:r>
                <a:rPr lang="tr-TR" dirty="0" err="1" smtClean="0">
                  <a:solidFill>
                    <a:srgbClr val="000000"/>
                  </a:solidFill>
                </a:rPr>
                <a:t>trombin</a:t>
              </a:r>
              <a:r>
                <a:rPr lang="tr-TR" dirty="0" smtClean="0">
                  <a:solidFill>
                    <a:srgbClr val="000000"/>
                  </a:solidFill>
                </a:rPr>
                <a:t> oluşumuna sebep olur</a:t>
              </a:r>
              <a:endParaRPr lang="tr-TR" dirty="0">
                <a:solidFill>
                  <a:srgbClr val="000000"/>
                </a:solidFill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3438" y="2132857"/>
              <a:ext cx="7771010" cy="2306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Metin kutusu"/>
            <p:cNvSpPr txBox="1"/>
            <p:nvPr/>
          </p:nvSpPr>
          <p:spPr>
            <a:xfrm>
              <a:off x="-144016" y="1961456"/>
              <a:ext cx="4283968" cy="20313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u="sng" dirty="0" err="1" smtClean="0">
                  <a:solidFill>
                    <a:srgbClr val="FF0000"/>
                  </a:solidFill>
                </a:rPr>
                <a:t>Amplifikasyon</a:t>
              </a:r>
              <a:r>
                <a:rPr lang="tr-TR" u="sng" dirty="0" smtClean="0">
                  <a:solidFill>
                    <a:srgbClr val="FF0000"/>
                  </a:solidFill>
                </a:rPr>
                <a:t> (çoğalma )fazı</a:t>
              </a:r>
            </a:p>
            <a:p>
              <a:r>
                <a:rPr lang="tr-TR" dirty="0" err="1" smtClean="0">
                  <a:solidFill>
                    <a:srgbClr val="000000"/>
                  </a:solidFill>
                </a:rPr>
                <a:t>Trombin</a:t>
              </a:r>
              <a:r>
                <a:rPr lang="tr-TR" dirty="0" smtClean="0">
                  <a:solidFill>
                    <a:srgbClr val="000000"/>
                  </a:solidFill>
                </a:rPr>
                <a:t>,  </a:t>
              </a:r>
              <a:r>
                <a:rPr lang="tr-TR" dirty="0" err="1" smtClean="0">
                  <a:solidFill>
                    <a:srgbClr val="000000"/>
                  </a:solidFill>
                </a:rPr>
                <a:t>trombositleri</a:t>
              </a:r>
              <a:r>
                <a:rPr lang="tr-TR" dirty="0" smtClean="0">
                  <a:solidFill>
                    <a:srgbClr val="000000"/>
                  </a:solidFill>
                </a:rPr>
                <a:t> ve </a:t>
              </a:r>
              <a:r>
                <a:rPr lang="tr-TR" dirty="0" err="1" smtClean="0">
                  <a:solidFill>
                    <a:srgbClr val="000000"/>
                  </a:solidFill>
                </a:rPr>
                <a:t>kofaktörleri</a:t>
              </a:r>
              <a:r>
                <a:rPr lang="tr-TR" dirty="0" smtClean="0">
                  <a:solidFill>
                    <a:srgbClr val="000000"/>
                  </a:solidFill>
                </a:rPr>
                <a:t> (faktör V ve VIII)  aktive eder.</a:t>
              </a:r>
            </a:p>
            <a:p>
              <a:r>
                <a:rPr lang="tr-TR" dirty="0" err="1" smtClean="0">
                  <a:solidFill>
                    <a:srgbClr val="000000"/>
                  </a:solidFill>
                </a:rPr>
                <a:t>Kofaktörler</a:t>
              </a:r>
              <a:r>
                <a:rPr lang="tr-TR" dirty="0" smtClean="0">
                  <a:solidFill>
                    <a:srgbClr val="000000"/>
                  </a:solidFill>
                </a:rPr>
                <a:t> aktive olmuş </a:t>
              </a:r>
              <a:r>
                <a:rPr lang="tr-TR" dirty="0" err="1" smtClean="0">
                  <a:solidFill>
                    <a:srgbClr val="000000"/>
                  </a:solidFill>
                </a:rPr>
                <a:t>trombositlerin</a:t>
              </a:r>
              <a:r>
                <a:rPr lang="tr-TR" dirty="0" smtClean="0">
                  <a:solidFill>
                    <a:srgbClr val="000000"/>
                  </a:solidFill>
                </a:rPr>
                <a:t> yüzeyinde buluşur</a:t>
              </a:r>
            </a:p>
            <a:p>
              <a:r>
                <a:rPr lang="tr-TR" dirty="0" smtClean="0">
                  <a:solidFill>
                    <a:srgbClr val="000000"/>
                  </a:solidFill>
                </a:rPr>
                <a:t>Çeşitli  mekanizmalar  bu olayın  çoğalarak devamını sağlar</a:t>
              </a:r>
              <a:endParaRPr lang="tr-TR" dirty="0">
                <a:solidFill>
                  <a:srgbClr val="000000"/>
                </a:solidFill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4365104"/>
              <a:ext cx="6912768" cy="240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9 Metin kutusu"/>
            <p:cNvSpPr txBox="1"/>
            <p:nvPr/>
          </p:nvSpPr>
          <p:spPr>
            <a:xfrm>
              <a:off x="-251520" y="4293096"/>
              <a:ext cx="5111552" cy="23083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u="sng" dirty="0" smtClean="0">
                  <a:solidFill>
                    <a:srgbClr val="FF0000"/>
                  </a:solidFill>
                </a:rPr>
                <a:t>İlerleme fazı </a:t>
              </a:r>
            </a:p>
            <a:p>
              <a:r>
                <a:rPr lang="tr-TR" dirty="0" smtClean="0">
                  <a:solidFill>
                    <a:srgbClr val="000000"/>
                  </a:solidFill>
                </a:rPr>
                <a:t>Bir araya gelen kompleksler  ile </a:t>
              </a:r>
              <a:r>
                <a:rPr lang="tr-TR" u="sng" dirty="0" smtClean="0">
                  <a:solidFill>
                    <a:srgbClr val="000000"/>
                  </a:solidFill>
                </a:rPr>
                <a:t>olaylar zinciri </a:t>
              </a:r>
              <a:r>
                <a:rPr lang="tr-TR" b="1" u="sng" dirty="0" err="1" smtClean="0">
                  <a:solidFill>
                    <a:srgbClr val="000000"/>
                  </a:solidFill>
                </a:rPr>
                <a:t>trombositler</a:t>
              </a:r>
              <a:r>
                <a:rPr lang="tr-TR" b="1" u="sng" dirty="0" smtClean="0">
                  <a:solidFill>
                    <a:srgbClr val="000000"/>
                  </a:solidFill>
                </a:rPr>
                <a:t> </a:t>
              </a:r>
              <a:r>
                <a:rPr lang="tr-TR" u="sng" dirty="0" smtClean="0">
                  <a:solidFill>
                    <a:srgbClr val="000000"/>
                  </a:solidFill>
                </a:rPr>
                <a:t>üzerinde devam eder</a:t>
              </a:r>
            </a:p>
            <a:p>
              <a:r>
                <a:rPr lang="tr-TR" dirty="0" err="1" smtClean="0">
                  <a:solidFill>
                    <a:srgbClr val="000000"/>
                  </a:solidFill>
                </a:rPr>
                <a:t>Protrombinaz</a:t>
              </a:r>
              <a:r>
                <a:rPr lang="tr-TR" dirty="0" smtClean="0">
                  <a:solidFill>
                    <a:srgbClr val="000000"/>
                  </a:solidFill>
                </a:rPr>
                <a:t>  kompleksi, </a:t>
              </a:r>
              <a:r>
                <a:rPr lang="tr-TR" dirty="0" err="1" smtClean="0">
                  <a:solidFill>
                    <a:srgbClr val="000000"/>
                  </a:solidFill>
                </a:rPr>
                <a:t>protrombinin</a:t>
              </a:r>
              <a:r>
                <a:rPr lang="tr-TR" dirty="0" smtClean="0">
                  <a:solidFill>
                    <a:srgbClr val="000000"/>
                  </a:solidFill>
                </a:rPr>
                <a:t> </a:t>
              </a:r>
              <a:r>
                <a:rPr lang="tr-TR" dirty="0" err="1" smtClean="0">
                  <a:solidFill>
                    <a:srgbClr val="000000"/>
                  </a:solidFill>
                </a:rPr>
                <a:t>trombine</a:t>
              </a:r>
              <a:r>
                <a:rPr lang="tr-TR" dirty="0" smtClean="0">
                  <a:solidFill>
                    <a:srgbClr val="000000"/>
                  </a:solidFill>
                </a:rPr>
                <a:t> dönüşmesini sağlar. </a:t>
              </a:r>
              <a:r>
                <a:rPr lang="tr-TR" dirty="0" err="1" smtClean="0">
                  <a:solidFill>
                    <a:srgbClr val="000000"/>
                  </a:solidFill>
                </a:rPr>
                <a:t>Trombin</a:t>
              </a:r>
              <a:r>
                <a:rPr lang="tr-TR" dirty="0" smtClean="0">
                  <a:solidFill>
                    <a:srgbClr val="000000"/>
                  </a:solidFill>
                </a:rPr>
                <a:t> fibrinojenin fibrine dönüşmesini sağlar</a:t>
              </a:r>
            </a:p>
            <a:p>
              <a:r>
                <a:rPr lang="tr-TR" dirty="0" smtClean="0">
                  <a:solidFill>
                    <a:srgbClr val="000000"/>
                  </a:solidFill>
                </a:rPr>
                <a:t>Bu süreci, pıhtının stabilize olması</a:t>
              </a:r>
            </a:p>
            <a:p>
              <a:r>
                <a:rPr lang="tr-TR" dirty="0" smtClean="0">
                  <a:solidFill>
                    <a:srgbClr val="000000"/>
                  </a:solidFill>
                </a:rPr>
                <a:t> izler </a:t>
              </a:r>
              <a:endParaRPr lang="tr-TR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10 Dikdörtgen"/>
          <p:cNvSpPr/>
          <p:nvPr/>
        </p:nvSpPr>
        <p:spPr>
          <a:xfrm>
            <a:off x="4268070" y="3244334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latin typeface="Arial" charset="0"/>
                <a:ea typeface="ＭＳ Ｐゴシック" pitchFamily="1" charset="-128"/>
                <a:sym typeface="Symbol" pitchFamily="1" charset="-94"/>
              </a:rPr>
              <a:t>**** 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4268070" y="3244334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latin typeface="Arial" charset="0"/>
                <a:ea typeface="ＭＳ Ｐゴシック" pitchFamily="1" charset="-128"/>
                <a:sym typeface="Symbol" pitchFamily="1" charset="-94"/>
              </a:rPr>
              <a:t>**** </a:t>
            </a:r>
            <a:endParaRPr lang="tr-TR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6084168" y="1844824"/>
            <a:ext cx="16561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200" b="1" dirty="0" smtClean="0"/>
              <a:t>Hasarlı dokudaki hücre </a:t>
            </a:r>
            <a:endParaRPr lang="tr-TR" sz="1200" b="1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6084168" y="2996952"/>
            <a:ext cx="15121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200" b="1" dirty="0" smtClean="0"/>
              <a:t>Aktif </a:t>
            </a:r>
            <a:r>
              <a:rPr lang="tr-TR" sz="1200" b="1" dirty="0" err="1" smtClean="0"/>
              <a:t>trombositler</a:t>
            </a:r>
            <a:endParaRPr lang="tr-TR" sz="12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7452320" y="908720"/>
            <a:ext cx="102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Trombin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4139952" y="4005064"/>
            <a:ext cx="102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Trombin</a:t>
            </a:r>
            <a:endParaRPr lang="tr-TR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5940152" y="6525344"/>
            <a:ext cx="15121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200" b="1" dirty="0" smtClean="0"/>
              <a:t>Aktif </a:t>
            </a:r>
            <a:r>
              <a:rPr lang="tr-TR" sz="1200" b="1" dirty="0" err="1" smtClean="0"/>
              <a:t>trombositler</a:t>
            </a:r>
            <a:endParaRPr lang="tr-TR" sz="1200" b="1" dirty="0"/>
          </a:p>
        </p:txBody>
      </p:sp>
      <p:sp>
        <p:nvSpPr>
          <p:cNvPr id="19" name="18 5-Nokta Yıldız"/>
          <p:cNvSpPr/>
          <p:nvPr/>
        </p:nvSpPr>
        <p:spPr>
          <a:xfrm>
            <a:off x="7884368" y="4869160"/>
            <a:ext cx="1259632" cy="864096"/>
          </a:xfrm>
          <a:prstGeom prst="star5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7584" y="116632"/>
            <a:ext cx="7924800" cy="1143000"/>
          </a:xfrm>
        </p:spPr>
        <p:txBody>
          <a:bodyPr/>
          <a:lstStyle/>
          <a:p>
            <a:r>
              <a:rPr lang="tr-TR" dirty="0" err="1" smtClean="0"/>
              <a:t>Fibrinolitik</a:t>
            </a:r>
            <a:r>
              <a:rPr lang="tr-TR" dirty="0" smtClean="0"/>
              <a:t> Sistem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4365104"/>
            <a:ext cx="8280920" cy="1993776"/>
          </a:xfrm>
        </p:spPr>
        <p:txBody>
          <a:bodyPr>
            <a:normAutofit fontScale="92500" lnSpcReduction="10000"/>
          </a:bodyPr>
          <a:lstStyle/>
          <a:p>
            <a:r>
              <a:rPr lang="tr-TR" sz="2000" dirty="0" err="1" smtClean="0">
                <a:solidFill>
                  <a:srgbClr val="000000"/>
                </a:solidFill>
              </a:rPr>
              <a:t>tPA</a:t>
            </a:r>
            <a:r>
              <a:rPr lang="tr-TR" sz="2000" dirty="0" smtClean="0">
                <a:solidFill>
                  <a:srgbClr val="000000"/>
                </a:solidFill>
              </a:rPr>
              <a:t>: </a:t>
            </a:r>
            <a:r>
              <a:rPr lang="tr-TR" sz="2000" dirty="0" err="1" smtClean="0">
                <a:solidFill>
                  <a:srgbClr val="000000"/>
                </a:solidFill>
              </a:rPr>
              <a:t>tissue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Plasminojen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Activator</a:t>
            </a:r>
            <a:endParaRPr lang="tr-TR" sz="2000" dirty="0" smtClean="0">
              <a:solidFill>
                <a:srgbClr val="000000"/>
              </a:solidFill>
            </a:endParaRPr>
          </a:p>
          <a:p>
            <a:r>
              <a:rPr lang="tr-TR" sz="2000" dirty="0" err="1" smtClean="0">
                <a:solidFill>
                  <a:srgbClr val="000000"/>
                </a:solidFill>
              </a:rPr>
              <a:t>ScuPA</a:t>
            </a:r>
            <a:r>
              <a:rPr lang="tr-TR" sz="2000" dirty="0" smtClean="0">
                <a:solidFill>
                  <a:srgbClr val="000000"/>
                </a:solidFill>
              </a:rPr>
              <a:t>: </a:t>
            </a:r>
            <a:r>
              <a:rPr lang="tr-TR" sz="2000" dirty="0" err="1" smtClean="0">
                <a:solidFill>
                  <a:srgbClr val="000000"/>
                </a:solidFill>
              </a:rPr>
              <a:t>Single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chain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urokinase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Plasminojen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Activator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tr-TR" sz="2000" dirty="0" err="1" smtClean="0">
                <a:solidFill>
                  <a:srgbClr val="000000"/>
                </a:solidFill>
              </a:rPr>
              <a:t>TcuPA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Two</a:t>
            </a:r>
            <a:r>
              <a:rPr lang="tr-TR" sz="2000" dirty="0" smtClean="0">
                <a:solidFill>
                  <a:srgbClr val="000000"/>
                </a:solidFill>
              </a:rPr>
              <a:t>-</a:t>
            </a:r>
            <a:r>
              <a:rPr lang="tr-TR" sz="2000" dirty="0" err="1" smtClean="0">
                <a:solidFill>
                  <a:srgbClr val="000000"/>
                </a:solidFill>
              </a:rPr>
              <a:t>chain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urokinase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Plasminojen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Activator</a:t>
            </a:r>
            <a:endParaRPr lang="tr-TR" sz="2000" dirty="0" smtClean="0">
              <a:solidFill>
                <a:srgbClr val="000000"/>
              </a:solidFill>
            </a:endParaRPr>
          </a:p>
          <a:p>
            <a:endParaRPr lang="tr-TR" sz="2000" dirty="0" smtClean="0">
              <a:solidFill>
                <a:srgbClr val="000000"/>
              </a:solidFill>
            </a:endParaRPr>
          </a:p>
          <a:p>
            <a:r>
              <a:rPr lang="tr-TR" sz="2100" dirty="0" smtClean="0">
                <a:solidFill>
                  <a:srgbClr val="000000"/>
                </a:solidFill>
              </a:rPr>
              <a:t>Bu </a:t>
            </a:r>
            <a:r>
              <a:rPr lang="tr-TR" sz="2100" dirty="0" err="1" smtClean="0">
                <a:solidFill>
                  <a:srgbClr val="000000"/>
                </a:solidFill>
              </a:rPr>
              <a:t>aktivatörler</a:t>
            </a:r>
            <a:r>
              <a:rPr lang="tr-TR" sz="2100" dirty="0" smtClean="0">
                <a:solidFill>
                  <a:srgbClr val="000000"/>
                </a:solidFill>
              </a:rPr>
              <a:t> </a:t>
            </a:r>
            <a:r>
              <a:rPr lang="tr-TR" sz="2100" dirty="0" err="1" smtClean="0">
                <a:solidFill>
                  <a:srgbClr val="000000"/>
                </a:solidFill>
              </a:rPr>
              <a:t>endotelde</a:t>
            </a:r>
            <a:r>
              <a:rPr lang="tr-TR" sz="2100" dirty="0" smtClean="0">
                <a:solidFill>
                  <a:srgbClr val="000000"/>
                </a:solidFill>
              </a:rPr>
              <a:t> ve </a:t>
            </a:r>
            <a:r>
              <a:rPr lang="tr-TR" sz="2100" dirty="0" err="1" smtClean="0">
                <a:solidFill>
                  <a:srgbClr val="000000"/>
                </a:solidFill>
              </a:rPr>
              <a:t>granulosit</a:t>
            </a:r>
            <a:r>
              <a:rPr lang="tr-TR" sz="2100" dirty="0" smtClean="0">
                <a:solidFill>
                  <a:srgbClr val="000000"/>
                </a:solidFill>
              </a:rPr>
              <a:t>, </a:t>
            </a:r>
            <a:r>
              <a:rPr lang="tr-TR" sz="2100" dirty="0" err="1" smtClean="0">
                <a:solidFill>
                  <a:srgbClr val="000000"/>
                </a:solidFill>
              </a:rPr>
              <a:t>monosit</a:t>
            </a:r>
            <a:r>
              <a:rPr lang="tr-TR" sz="2100" dirty="0" smtClean="0">
                <a:solidFill>
                  <a:srgbClr val="000000"/>
                </a:solidFill>
              </a:rPr>
              <a:t> yüzeyindeler</a:t>
            </a:r>
          </a:p>
          <a:p>
            <a:r>
              <a:rPr lang="tr-TR" sz="1800" dirty="0" smtClean="0">
                <a:solidFill>
                  <a:srgbClr val="000000"/>
                </a:solidFill>
              </a:rPr>
              <a:t>Bu sistem PAI-1, a2-</a:t>
            </a:r>
            <a:r>
              <a:rPr lang="tr-TR" sz="1800" dirty="0" err="1" smtClean="0">
                <a:solidFill>
                  <a:srgbClr val="000000"/>
                </a:solidFill>
              </a:rPr>
              <a:t>antiplazmin</a:t>
            </a:r>
            <a:r>
              <a:rPr lang="tr-TR" sz="1800" dirty="0" smtClean="0">
                <a:solidFill>
                  <a:srgbClr val="000000"/>
                </a:solidFill>
              </a:rPr>
              <a:t> tarafından  </a:t>
            </a:r>
            <a:r>
              <a:rPr lang="tr-TR" sz="1800" dirty="0" err="1" smtClean="0">
                <a:solidFill>
                  <a:srgbClr val="000000"/>
                </a:solidFill>
              </a:rPr>
              <a:t>inhibe</a:t>
            </a:r>
            <a:r>
              <a:rPr lang="tr-TR" sz="1800" dirty="0" smtClean="0">
                <a:solidFill>
                  <a:srgbClr val="000000"/>
                </a:solidFill>
              </a:rPr>
              <a:t> edilir   </a:t>
            </a:r>
          </a:p>
          <a:p>
            <a:pPr>
              <a:buNone/>
            </a:pPr>
            <a:endParaRPr lang="tr-TR" sz="2000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15652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251520" y="1844824"/>
            <a:ext cx="22621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Endotel</a:t>
            </a:r>
            <a:endParaRPr lang="tr-TR" dirty="0" smtClean="0"/>
          </a:p>
          <a:p>
            <a:r>
              <a:rPr lang="tr-TR" dirty="0" smtClean="0"/>
              <a:t>hücrelerinden ve</a:t>
            </a:r>
          </a:p>
          <a:p>
            <a:r>
              <a:rPr lang="tr-TR" dirty="0" smtClean="0"/>
              <a:t>Olay yerine gelen 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granulosit</a:t>
            </a:r>
            <a:r>
              <a:rPr lang="tr-TR" dirty="0" smtClean="0"/>
              <a:t>, </a:t>
            </a:r>
          </a:p>
          <a:p>
            <a:r>
              <a:rPr lang="tr-TR" dirty="0" err="1" smtClean="0"/>
              <a:t>monositlerden</a:t>
            </a:r>
            <a:r>
              <a:rPr lang="tr-TR" dirty="0" smtClean="0"/>
              <a:t> </a:t>
            </a:r>
          </a:p>
          <a:p>
            <a:r>
              <a:rPr lang="tr-TR" dirty="0" smtClean="0"/>
              <a:t>salınırlar  ve fibrine </a:t>
            </a:r>
          </a:p>
          <a:p>
            <a:r>
              <a:rPr lang="tr-TR" dirty="0" smtClean="0"/>
              <a:t>bağlanırlar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2123728" y="1268760"/>
            <a:ext cx="483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Plazminojen</a:t>
            </a:r>
            <a:r>
              <a:rPr lang="tr-TR" dirty="0" smtClean="0"/>
              <a:t>  fibrin oluşur oluşmaz onu bağlar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süller">
  <a:themeElements>
    <a:clrScheme name="Kapsüller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Kapsüll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psüller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üller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üller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üller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üller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üller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üller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üller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881</TotalTime>
  <Words>889</Words>
  <Application>Microsoft Office PowerPoint</Application>
  <PresentationFormat>Ekran Gösterisi (4:3)</PresentationFormat>
  <Paragraphs>249</Paragraphs>
  <Slides>28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28</vt:i4>
      </vt:variant>
    </vt:vector>
  </HeadingPairs>
  <TitlesOfParts>
    <vt:vector size="31" baseType="lpstr">
      <vt:lpstr>Kapsüller</vt:lpstr>
      <vt:lpstr>Bit Eşlem Resmi</vt:lpstr>
      <vt:lpstr>Slide</vt:lpstr>
      <vt:lpstr>KOAGULASYON </vt:lpstr>
      <vt:lpstr>“Hemostasis”</vt:lpstr>
      <vt:lpstr>“Hemostaz”</vt:lpstr>
      <vt:lpstr>Hemostazın temel özellikleri</vt:lpstr>
      <vt:lpstr>Normal hemostaz/trombozda etkili olan  faktörler </vt:lpstr>
      <vt:lpstr>Slayt 6</vt:lpstr>
      <vt:lpstr>Koagülasyon Kaskadı  ve Alt Birimleri</vt:lpstr>
      <vt:lpstr>Slayt 8</vt:lpstr>
      <vt:lpstr>Fibrinolitik Sistem </vt:lpstr>
      <vt:lpstr>Fibrinolitik sistem ve Ana Bileşenleri</vt:lpstr>
      <vt:lpstr>Slayt 11</vt:lpstr>
      <vt:lpstr>Slayt 12</vt:lpstr>
      <vt:lpstr>Plazma  Koagülasyon Sistemindeki Proteinler </vt:lpstr>
      <vt:lpstr>Slayt 14</vt:lpstr>
      <vt:lpstr>Antikoagülan Protein Sistemi </vt:lpstr>
      <vt:lpstr>Hemostaz’da rol alan elemanlar</vt:lpstr>
      <vt:lpstr>Slayt 17</vt:lpstr>
      <vt:lpstr>Primer mekanizma </vt:lpstr>
      <vt:lpstr>Slayt 19</vt:lpstr>
      <vt:lpstr>Adezyon</vt:lpstr>
      <vt:lpstr>Aktivasyon</vt:lpstr>
      <vt:lpstr>Amplifikasyon</vt:lpstr>
      <vt:lpstr>Agregasyon </vt:lpstr>
      <vt:lpstr>Slayt 24</vt:lpstr>
      <vt:lpstr>Hemostatik dengede bozulma</vt:lpstr>
      <vt:lpstr>Slayt 26</vt:lpstr>
      <vt:lpstr>Slayt 27</vt:lpstr>
      <vt:lpstr>Hemostazın değerlendirilmesinde kullanılan testler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kd</dc:creator>
  <cp:lastModifiedBy>user</cp:lastModifiedBy>
  <cp:revision>90</cp:revision>
  <dcterms:created xsi:type="dcterms:W3CDTF">1601-01-01T00:00:00Z</dcterms:created>
  <dcterms:modified xsi:type="dcterms:W3CDTF">2020-03-10T12:00:43Z</dcterms:modified>
</cp:coreProperties>
</file>