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7252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60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2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39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910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11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01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54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09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452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913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6511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BAĞIMLILIKLA ÇALIŞMA: </a:t>
            </a:r>
            <a:br>
              <a:rPr lang="tr-TR" dirty="0" smtClean="0"/>
            </a:br>
            <a:r>
              <a:rPr lang="tr-TR" dirty="0" smtClean="0"/>
              <a:t>DEĞİŞİM YARATMA 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DEĞİŞİM AŞAMALARI MODELİ VE KRİTİKLER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59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BAĞIMLILIKLA ÇALIŞMA</a:t>
            </a:r>
            <a:endParaRPr lang="en-US" dirty="0"/>
          </a:p>
        </p:txBody>
      </p:sp>
      <p:pic>
        <p:nvPicPr>
          <p:cNvPr id="3074" name="Picture 2" descr="Image result for madde bağımlılığı karikatür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9" y="1801906"/>
            <a:ext cx="9022841" cy="3966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02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DEĞİŞİM AŞAMALARI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Prochaska</a:t>
            </a:r>
            <a:r>
              <a:rPr lang="tr-TR" dirty="0"/>
              <a:t> ve </a:t>
            </a:r>
            <a:r>
              <a:rPr lang="tr-TR" dirty="0" err="1"/>
              <a:t>DiClemente</a:t>
            </a:r>
            <a:r>
              <a:rPr lang="tr-TR" dirty="0"/>
              <a:t> (1982</a:t>
            </a:r>
            <a:r>
              <a:rPr lang="tr-TR" dirty="0" smtClean="0"/>
              <a:t>)</a:t>
            </a:r>
          </a:p>
          <a:p>
            <a:r>
              <a:rPr lang="tr-TR" dirty="0" smtClean="0"/>
              <a:t>Sigarayı bırakma davranışı- sorunlu davranışlar </a:t>
            </a:r>
            <a:endParaRPr lang="en-US" dirty="0"/>
          </a:p>
          <a:p>
            <a:r>
              <a:rPr lang="tr-TR" dirty="0"/>
              <a:t>5 Aşamalı Değişim </a:t>
            </a:r>
            <a:r>
              <a:rPr lang="tr-TR" dirty="0" smtClean="0"/>
              <a:t>Modeli</a:t>
            </a:r>
          </a:p>
          <a:p>
            <a:pPr lvl="1"/>
            <a:r>
              <a:rPr lang="tr-TR" dirty="0"/>
              <a:t>Niyet </a:t>
            </a:r>
            <a:r>
              <a:rPr lang="tr-TR" dirty="0" smtClean="0"/>
              <a:t>Öncesi</a:t>
            </a:r>
            <a:r>
              <a:rPr lang="tr-TR" dirty="0"/>
              <a:t> </a:t>
            </a:r>
            <a:r>
              <a:rPr lang="tr-TR" dirty="0" smtClean="0"/>
              <a:t>dönem </a:t>
            </a:r>
          </a:p>
          <a:p>
            <a:pPr lvl="1"/>
            <a:r>
              <a:rPr lang="tr-TR" dirty="0" smtClean="0"/>
              <a:t>Niyet Dönemi </a:t>
            </a:r>
          </a:p>
          <a:p>
            <a:pPr lvl="1"/>
            <a:r>
              <a:rPr lang="tr-TR" dirty="0" smtClean="0"/>
              <a:t>Hazırlık</a:t>
            </a:r>
          </a:p>
          <a:p>
            <a:pPr lvl="1"/>
            <a:r>
              <a:rPr lang="tr-TR" dirty="0" smtClean="0"/>
              <a:t>Eylem </a:t>
            </a:r>
          </a:p>
          <a:p>
            <a:pPr lvl="1"/>
            <a:r>
              <a:rPr lang="tr-TR" dirty="0" smtClean="0"/>
              <a:t>Sürdürme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2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İçerik Yer Tutucusu 3" descr="http://psikososyalhizmet.com/5/sc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988" y="1909482"/>
            <a:ext cx="7153836" cy="38996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221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0172"/>
          </a:xfrm>
        </p:spPr>
        <p:txBody>
          <a:bodyPr>
            <a:normAutofit/>
          </a:bodyPr>
          <a:lstStyle/>
          <a:p>
            <a:r>
              <a:rPr lang="tr-TR" dirty="0" smtClean="0"/>
              <a:t>Değişim Aşamaları ve Müdahaleler </a:t>
            </a: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179830" y="1690687"/>
          <a:ext cx="10173971" cy="837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4345"/>
                <a:gridCol w="2034345"/>
                <a:gridCol w="2034345"/>
                <a:gridCol w="2035468"/>
                <a:gridCol w="2035468"/>
              </a:tblGrid>
              <a:tr h="8373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effectLst/>
                        </a:rPr>
                        <a:t>Niyet öncesi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effectLst/>
                        </a:rPr>
                        <a:t>Niyet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effectLst/>
                        </a:rPr>
                        <a:t>Hazırlık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effectLst/>
                        </a:rPr>
                        <a:t>Eylem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effectLst/>
                        </a:rPr>
                        <a:t>Sürdürme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77470" y="2231794"/>
            <a:ext cx="10076329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en-US" sz="11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alt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altLang="en-US" sz="11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altLang="en-US" sz="11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</a:t>
            </a:r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Farkındalık</a:t>
            </a:r>
            <a:endParaRPr lang="en-US" altLang="en-US" sz="1600" dirty="0" smtClean="0">
              <a:solidFill>
                <a:prstClr val="black"/>
              </a:solidFill>
            </a:endParaRPr>
          </a:p>
          <a:p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Duygu dışavurumu</a:t>
            </a:r>
            <a:endParaRPr lang="en-US" altLang="en-US" sz="1600" dirty="0" smtClean="0">
              <a:solidFill>
                <a:prstClr val="black"/>
              </a:solidFill>
            </a:endParaRPr>
          </a:p>
          <a:p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Çevresel değerlendirme </a:t>
            </a:r>
            <a:endParaRPr lang="en-US" altLang="en-US" sz="1600" dirty="0" smtClean="0">
              <a:solidFill>
                <a:prstClr val="black"/>
              </a:solidFill>
            </a:endParaRPr>
          </a:p>
          <a:p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lang="en-US" altLang="en-US" sz="1600" dirty="0" smtClean="0">
              <a:solidFill>
                <a:prstClr val="black"/>
              </a:solidFill>
            </a:endParaRPr>
          </a:p>
          <a:p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      Kendini Değerlendirme </a:t>
            </a:r>
            <a:endParaRPr lang="en-US" altLang="en-US" sz="1600" dirty="0" smtClean="0">
              <a:solidFill>
                <a:prstClr val="black"/>
              </a:solidFill>
            </a:endParaRPr>
          </a:p>
          <a:p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 Kendini özgürleştirme </a:t>
            </a:r>
            <a:endParaRPr lang="en-US" altLang="en-US" sz="1600" dirty="0" smtClean="0">
              <a:solidFill>
                <a:prstClr val="black"/>
              </a:solidFill>
            </a:endParaRPr>
          </a:p>
          <a:p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</a:t>
            </a:r>
            <a:endParaRPr lang="en-US" altLang="en-US" sz="1600" dirty="0" smtClean="0">
              <a:solidFill>
                <a:prstClr val="black"/>
              </a:solidFill>
            </a:endParaRPr>
          </a:p>
          <a:p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								</a:t>
            </a:r>
            <a:r>
              <a:rPr lang="tr-TR" altLang="en-US" sz="1600" dirty="0" err="1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Pekiştireç</a:t>
            </a:r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yönetimi </a:t>
            </a:r>
            <a:endParaRPr lang="en-US" altLang="en-US" sz="1600" dirty="0" smtClean="0">
              <a:solidFill>
                <a:prstClr val="black"/>
              </a:solidFill>
            </a:endParaRPr>
          </a:p>
          <a:p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Yardım ilişkisi </a:t>
            </a:r>
            <a:endParaRPr lang="en-US" altLang="en-US" sz="1600" dirty="0" smtClean="0">
              <a:solidFill>
                <a:prstClr val="black"/>
              </a:solidFill>
            </a:endParaRPr>
          </a:p>
          <a:p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Karşıt koşullanma </a:t>
            </a:r>
            <a:endParaRPr lang="en-US" altLang="en-US" sz="1600" dirty="0" smtClean="0">
              <a:solidFill>
                <a:prstClr val="black"/>
              </a:solidFill>
            </a:endParaRPr>
          </a:p>
          <a:p>
            <a:r>
              <a:rPr lang="tr-TR" alt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Uyaran kontrolü </a:t>
            </a:r>
            <a:endParaRPr lang="tr-TR" altLang="en-US" sz="16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0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Müdahaleler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 smtClean="0"/>
              <a:t>Farkındalık</a:t>
            </a:r>
            <a:r>
              <a:rPr lang="tr-TR" dirty="0" smtClean="0"/>
              <a:t>: Kendiliği </a:t>
            </a:r>
            <a:r>
              <a:rPr lang="tr-TR" dirty="0"/>
              <a:t>ve sorun ile ilgili bilginin arttırılması, gözlem, yüzleştirme, yorumlama, </a:t>
            </a:r>
            <a:r>
              <a:rPr lang="tr-TR" dirty="0" err="1"/>
              <a:t>bibliyoterapi</a:t>
            </a:r>
            <a:r>
              <a:rPr lang="tr-TR" dirty="0"/>
              <a:t> gibi yöntemler ve teknikler kullanma. </a:t>
            </a:r>
            <a:endParaRPr lang="en-US" dirty="0"/>
          </a:p>
          <a:p>
            <a:r>
              <a:rPr lang="tr-TR" b="1" dirty="0" smtClean="0"/>
              <a:t>Duygu dışavurumu</a:t>
            </a:r>
            <a:r>
              <a:rPr lang="tr-TR" dirty="0" smtClean="0"/>
              <a:t>: </a:t>
            </a:r>
            <a:r>
              <a:rPr lang="tr-TR" dirty="0"/>
              <a:t>sorunlara ve çözümlere ilişkin kişinin kendi duygularını duyumsaması ve ifade edebilmesi. </a:t>
            </a:r>
            <a:r>
              <a:rPr lang="tr-TR" dirty="0" err="1"/>
              <a:t>Psikodrama</a:t>
            </a:r>
            <a:r>
              <a:rPr lang="tr-TR" dirty="0"/>
              <a:t>, kayıplar için yas, rol oynama. </a:t>
            </a:r>
            <a:endParaRPr lang="en-US" dirty="0"/>
          </a:p>
          <a:p>
            <a:r>
              <a:rPr lang="tr-TR" b="1" dirty="0"/>
              <a:t>Çevresel değerlendirme</a:t>
            </a:r>
            <a:r>
              <a:rPr lang="tr-TR" dirty="0"/>
              <a:t>: Kişini sorunu çevreyi nasıl etkiliyor. Empati eğitimi. </a:t>
            </a:r>
            <a:endParaRPr lang="en-US" dirty="0"/>
          </a:p>
          <a:p>
            <a:r>
              <a:rPr lang="tr-TR" b="1" dirty="0"/>
              <a:t>Kendini değerlendirme</a:t>
            </a:r>
            <a:r>
              <a:rPr lang="tr-TR" dirty="0"/>
              <a:t>: belirli bir sorunla ilgili olarak ne hissediyorum, ne düşünüyorum bunun üzerinde konuşma. Değerlerin belirlenmesi. </a:t>
            </a:r>
            <a:endParaRPr lang="en-US" dirty="0"/>
          </a:p>
          <a:p>
            <a:r>
              <a:rPr lang="tr-TR" b="1" dirty="0"/>
              <a:t>Kendini özgürleştirme</a:t>
            </a:r>
            <a:r>
              <a:rPr lang="tr-TR" dirty="0"/>
              <a:t>: değişim için harekete geçmeyi seçebilme, kendini buna </a:t>
            </a:r>
            <a:r>
              <a:rPr lang="tr-TR" dirty="0" err="1"/>
              <a:t>kanalize</a:t>
            </a:r>
            <a:r>
              <a:rPr lang="tr-TR" dirty="0"/>
              <a:t> edebilme. Karar verme ve harekete geçme becerilerini artırma</a:t>
            </a:r>
            <a:endParaRPr lang="en-US" dirty="0"/>
          </a:p>
          <a:p>
            <a:r>
              <a:rPr lang="tr-TR" b="1" dirty="0" err="1"/>
              <a:t>Pekiştireç</a:t>
            </a:r>
            <a:r>
              <a:rPr lang="tr-TR" b="1" dirty="0"/>
              <a:t> yönetimi</a:t>
            </a:r>
            <a:r>
              <a:rPr lang="tr-TR" dirty="0"/>
              <a:t>: değişim için kişinin kendini ödüllendirmesi, ya da başkaları tarafından ödüllendirilme. </a:t>
            </a:r>
            <a:endParaRPr lang="en-US" dirty="0"/>
          </a:p>
          <a:p>
            <a:r>
              <a:rPr lang="tr-TR" b="1" dirty="0"/>
              <a:t>Yardım ilişkisi</a:t>
            </a:r>
            <a:r>
              <a:rPr lang="tr-TR" dirty="0"/>
              <a:t>: destek sağlayan bir kişi ile problem üzerine konuşma, açık olma ve güven duyma. Sosyal destek, kendine yardım grupları. </a:t>
            </a:r>
            <a:endParaRPr lang="en-US" dirty="0"/>
          </a:p>
          <a:p>
            <a:r>
              <a:rPr lang="tr-TR" b="1" dirty="0"/>
              <a:t>Uyaran kontrolü</a:t>
            </a:r>
            <a:r>
              <a:rPr lang="tr-TR" dirty="0"/>
              <a:t>: Problem davranışı tetikleyen uyaranlardan kaçınma ya da karşı koyma. Kişinin çevresini düzenlemesi, riskli durumlardan kaçınması.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84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Modele Eleştirel Bir Bakış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Aşamalardan oluşması </a:t>
            </a:r>
          </a:p>
          <a:p>
            <a:r>
              <a:rPr lang="tr-TR" dirty="0" smtClean="0"/>
              <a:t>- Bilinçli karar verme ve planlamaya dayalı oluşu </a:t>
            </a:r>
          </a:p>
          <a:p>
            <a:r>
              <a:rPr lang="tr-TR" dirty="0" smtClean="0"/>
              <a:t>-Ödül ve cezanın rolünün ihmal edilmesi </a:t>
            </a:r>
          </a:p>
          <a:p>
            <a:r>
              <a:rPr lang="tr-TR" dirty="0" smtClean="0"/>
              <a:t>- Malumun ilanı: «değişimi isteyen kişiler bunu gerçekleştirmeye daha yatkındır»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7157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UYGULAMA….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4605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Proschaska</a:t>
            </a:r>
            <a:r>
              <a:rPr lang="en-US" dirty="0"/>
              <a:t>,  Di Clement </a:t>
            </a:r>
            <a:r>
              <a:rPr lang="en-US" dirty="0" err="1"/>
              <a:t>ve</a:t>
            </a:r>
            <a:r>
              <a:rPr lang="en-US" dirty="0"/>
              <a:t> Norcross (1992).   In Search of How People Change. </a:t>
            </a:r>
            <a:r>
              <a:rPr lang="en-US"/>
              <a:t>American Psychologist.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9102244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5911</TotalTime>
  <Words>264</Words>
  <Application>Microsoft Office PowerPoint</Application>
  <PresentationFormat>Geniş ekran</PresentationFormat>
  <Paragraphs>52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Geçmişe bakış</vt:lpstr>
      <vt:lpstr>BAĞIMLILIKLA ÇALIŞMA:  DEĞİŞİM YARATMA </vt:lpstr>
      <vt:lpstr>BAĞIMLILIKLA ÇALIŞMA</vt:lpstr>
      <vt:lpstr>DEĞİŞİM AŞAMALARI </vt:lpstr>
      <vt:lpstr>PowerPoint Sunusu</vt:lpstr>
      <vt:lpstr>Değişim Aşamaları ve Müdahaleler </vt:lpstr>
      <vt:lpstr>Müdahaleler </vt:lpstr>
      <vt:lpstr>Modele Eleştirel Bir Bakış </vt:lpstr>
      <vt:lpstr>PowerPoint Sunusu</vt:lpstr>
      <vt:lpstr>Kaynak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BAĞIMLILIKLA ÇALIŞMA:  DEĞİŞİM YARATMA </dc:title>
  <dc:creator>Gonca</dc:creator>
  <cp:lastModifiedBy> x</cp:lastModifiedBy>
  <cp:revision>6</cp:revision>
  <dcterms:created xsi:type="dcterms:W3CDTF">2017-05-23T19:14:57Z</dcterms:created>
  <dcterms:modified xsi:type="dcterms:W3CDTF">2017-10-24T12:51:58Z</dcterms:modified>
</cp:coreProperties>
</file>