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74" r:id="rId2"/>
    <p:sldId id="256" r:id="rId3"/>
    <p:sldId id="257" r:id="rId4"/>
    <p:sldId id="258" r:id="rId5"/>
    <p:sldId id="260" r:id="rId6"/>
    <p:sldId id="262" r:id="rId7"/>
    <p:sldId id="265" r:id="rId8"/>
    <p:sldId id="266" r:id="rId9"/>
    <p:sldId id="267" r:id="rId10"/>
    <p:sldId id="268" r:id="rId11"/>
    <p:sldId id="269" r:id="rId12"/>
    <p:sldId id="270" r:id="rId13"/>
    <p:sldId id="271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4B13E0-4BFC-4D52-8BF6-87208340933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533400" y="928670"/>
            <a:ext cx="7851648" cy="1928826"/>
          </a:xfrm>
        </p:spPr>
        <p:txBody>
          <a:bodyPr/>
          <a:lstStyle/>
          <a:p>
            <a:pPr algn="ctr"/>
            <a:r>
              <a:rPr lang="tr-TR" dirty="0" smtClean="0"/>
              <a:t>MEKANİK BEL AĞRISI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571472" y="3714752"/>
            <a:ext cx="7854696" cy="1752600"/>
          </a:xfrm>
        </p:spPr>
        <p:txBody>
          <a:bodyPr/>
          <a:lstStyle/>
          <a:p>
            <a:pPr algn="ctr"/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1143000"/>
            <a:ext cx="56388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1" name="Text Box 3"/>
          <p:cNvSpPr txBox="1">
            <a:spLocks noChangeArrowheads="1"/>
          </p:cNvSpPr>
          <p:nvPr/>
        </p:nvSpPr>
        <p:spPr bwMode="auto">
          <a:xfrm>
            <a:off x="2438400" y="1647825"/>
            <a:ext cx="4648200" cy="437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altLang="tr-TR" sz="2800" b="1">
                <a:solidFill>
                  <a:srgbClr val="FF0000"/>
                </a:solidFill>
              </a:rPr>
              <a:t>İŞ  İLE  </a:t>
            </a:r>
            <a:r>
              <a:rPr lang="tr-TR" altLang="tr-TR" sz="2800" b="1">
                <a:solidFill>
                  <a:srgbClr val="FF0000"/>
                </a:solidFill>
                <a:cs typeface="Times New Roman" pitchFamily="18" charset="0"/>
              </a:rPr>
              <a:t>İLGİLİ</a:t>
            </a:r>
          </a:p>
          <a:p>
            <a:pPr eaLnBrk="0" hangingPunct="0">
              <a:spcBef>
                <a:spcPct val="50000"/>
              </a:spcBef>
            </a:pPr>
            <a:r>
              <a:rPr lang="tr-TR" altLang="tr-TR" sz="2200" b="1">
                <a:solidFill>
                  <a:srgbClr val="FF0000"/>
                </a:solidFill>
              </a:rPr>
              <a:t>* </a:t>
            </a:r>
            <a:r>
              <a:rPr lang="tr-TR" altLang="tr-TR" sz="2200" b="1">
                <a:solidFill>
                  <a:srgbClr val="990033"/>
                </a:solidFill>
              </a:rPr>
              <a:t>Ağır fiziksel aktivite ile çalışmak</a:t>
            </a:r>
            <a:br>
              <a:rPr lang="tr-TR" altLang="tr-TR" sz="2200" b="1">
                <a:solidFill>
                  <a:srgbClr val="990033"/>
                </a:solidFill>
              </a:rPr>
            </a:br>
            <a:r>
              <a:rPr lang="tr-TR" altLang="tr-TR" sz="2200" b="1">
                <a:solidFill>
                  <a:srgbClr val="FF0000"/>
                </a:solidFill>
              </a:rPr>
              <a:t>* </a:t>
            </a:r>
            <a:r>
              <a:rPr lang="tr-TR" altLang="tr-TR" sz="2200" b="1">
                <a:solidFill>
                  <a:srgbClr val="990033"/>
                </a:solidFill>
              </a:rPr>
              <a:t>Uzun süreli aynı pozisyonda </a:t>
            </a:r>
            <a:br>
              <a:rPr lang="tr-TR" altLang="tr-TR" sz="2200" b="1">
                <a:solidFill>
                  <a:srgbClr val="990033"/>
                </a:solidFill>
              </a:rPr>
            </a:br>
            <a:r>
              <a:rPr lang="tr-TR" altLang="tr-TR" sz="2200" b="1">
                <a:solidFill>
                  <a:srgbClr val="990033"/>
                </a:solidFill>
              </a:rPr>
              <a:t>   çalışmak</a:t>
            </a:r>
            <a:r>
              <a:rPr lang="tr-TR" altLang="tr-TR" sz="2200" b="1">
                <a:solidFill>
                  <a:srgbClr val="FF0000"/>
                </a:solidFill>
              </a:rPr>
              <a:t/>
            </a:r>
            <a:br>
              <a:rPr lang="tr-TR" altLang="tr-TR" sz="2200" b="1">
                <a:solidFill>
                  <a:srgbClr val="FF0000"/>
                </a:solidFill>
              </a:rPr>
            </a:br>
            <a:r>
              <a:rPr lang="tr-TR" altLang="tr-TR" sz="2200" b="1">
                <a:solidFill>
                  <a:srgbClr val="FF0000"/>
                </a:solidFill>
              </a:rPr>
              <a:t>*</a:t>
            </a:r>
            <a:r>
              <a:rPr lang="tr-TR" altLang="tr-TR" sz="2200" b="1">
                <a:solidFill>
                  <a:srgbClr val="990033"/>
                </a:solidFill>
              </a:rPr>
              <a:t> </a:t>
            </a:r>
            <a:r>
              <a:rPr lang="tr-TR" altLang="tr-TR" sz="2200" b="1">
                <a:solidFill>
                  <a:srgbClr val="990033"/>
                </a:solidFill>
                <a:cs typeface="Times New Roman" pitchFamily="18" charset="0"/>
              </a:rPr>
              <a:t>Öne eğilerek çalışmak</a:t>
            </a:r>
            <a:r>
              <a:rPr lang="tr-TR" altLang="tr-TR" sz="2200" b="1">
                <a:solidFill>
                  <a:srgbClr val="990033"/>
                </a:solidFill>
              </a:rPr>
              <a:t/>
            </a:r>
            <a:br>
              <a:rPr lang="tr-TR" altLang="tr-TR" sz="2200" b="1">
                <a:solidFill>
                  <a:srgbClr val="990033"/>
                </a:solidFill>
              </a:rPr>
            </a:br>
            <a:r>
              <a:rPr lang="tr-TR" altLang="tr-TR" sz="2200" b="1">
                <a:solidFill>
                  <a:srgbClr val="FF0000"/>
                </a:solidFill>
              </a:rPr>
              <a:t>*</a:t>
            </a:r>
            <a:r>
              <a:rPr lang="tr-TR" altLang="tr-TR" sz="2200" b="1">
                <a:solidFill>
                  <a:srgbClr val="990033"/>
                </a:solidFill>
              </a:rPr>
              <a:t> Kalçalar sabitken beli, gövdeyi </a:t>
            </a:r>
            <a:br>
              <a:rPr lang="tr-TR" altLang="tr-TR" sz="2200" b="1">
                <a:solidFill>
                  <a:srgbClr val="990033"/>
                </a:solidFill>
              </a:rPr>
            </a:br>
            <a:r>
              <a:rPr lang="tr-TR" altLang="tr-TR" sz="2200" b="1">
                <a:solidFill>
                  <a:srgbClr val="990033"/>
                </a:solidFill>
              </a:rPr>
              <a:t>   döndürmek</a:t>
            </a:r>
            <a:br>
              <a:rPr lang="tr-TR" altLang="tr-TR" sz="2200" b="1">
                <a:solidFill>
                  <a:srgbClr val="990033"/>
                </a:solidFill>
              </a:rPr>
            </a:br>
            <a:r>
              <a:rPr lang="tr-TR" altLang="tr-TR" sz="2200" b="1">
                <a:solidFill>
                  <a:srgbClr val="FF0000"/>
                </a:solidFill>
              </a:rPr>
              <a:t>* </a:t>
            </a:r>
            <a:r>
              <a:rPr lang="tr-TR" altLang="tr-TR" sz="2200" b="1">
                <a:solidFill>
                  <a:srgbClr val="990033"/>
                </a:solidFill>
              </a:rPr>
              <a:t>Ağır kaldırmak</a:t>
            </a:r>
            <a:r>
              <a:rPr lang="tr-TR" altLang="tr-TR" sz="2200" b="1">
                <a:solidFill>
                  <a:srgbClr val="FF0000"/>
                </a:solidFill>
              </a:rPr>
              <a:t> </a:t>
            </a:r>
            <a:r>
              <a:rPr lang="tr-TR" altLang="tr-TR" sz="2200" b="1">
                <a:solidFill>
                  <a:srgbClr val="990033"/>
                </a:solidFill>
              </a:rPr>
              <a:t>ve taşımak</a:t>
            </a:r>
            <a:br>
              <a:rPr lang="tr-TR" altLang="tr-TR" sz="2200" b="1">
                <a:solidFill>
                  <a:srgbClr val="990033"/>
                </a:solidFill>
              </a:rPr>
            </a:br>
            <a:r>
              <a:rPr lang="tr-TR" altLang="tr-TR" sz="2200" b="1">
                <a:solidFill>
                  <a:srgbClr val="FF0000"/>
                </a:solidFill>
              </a:rPr>
              <a:t>*</a:t>
            </a:r>
            <a:r>
              <a:rPr lang="tr-TR" altLang="tr-TR" sz="2200" b="1">
                <a:solidFill>
                  <a:srgbClr val="990033"/>
                </a:solidFill>
              </a:rPr>
              <a:t> </a:t>
            </a:r>
            <a:r>
              <a:rPr lang="tr-TR" altLang="tr-TR" sz="2200" b="1">
                <a:solidFill>
                  <a:srgbClr val="990033"/>
                </a:solidFill>
                <a:cs typeface="Times New Roman" pitchFamily="18" charset="0"/>
              </a:rPr>
              <a:t>Ayaklar sabit dönmek</a:t>
            </a:r>
            <a:r>
              <a:rPr lang="tr-TR" altLang="tr-TR" sz="2200" b="1">
                <a:solidFill>
                  <a:srgbClr val="990033"/>
                </a:solidFill>
              </a:rPr>
              <a:t> </a:t>
            </a:r>
            <a:br>
              <a:rPr lang="tr-TR" altLang="tr-TR" sz="2200" b="1">
                <a:solidFill>
                  <a:srgbClr val="990033"/>
                </a:solidFill>
              </a:rPr>
            </a:br>
            <a:r>
              <a:rPr lang="tr-TR" altLang="tr-TR" sz="2200" b="1">
                <a:solidFill>
                  <a:srgbClr val="FF0000"/>
                </a:solidFill>
              </a:rPr>
              <a:t>* </a:t>
            </a:r>
            <a:r>
              <a:rPr lang="tr-TR" altLang="tr-TR" sz="2200" b="1">
                <a:solidFill>
                  <a:srgbClr val="990033"/>
                </a:solidFill>
              </a:rPr>
              <a:t>Tekrarlamalı iş </a:t>
            </a:r>
            <a:br>
              <a:rPr lang="tr-TR" altLang="tr-TR" sz="2200" b="1">
                <a:solidFill>
                  <a:srgbClr val="990033"/>
                </a:solidFill>
              </a:rPr>
            </a:br>
            <a:r>
              <a:rPr lang="tr-TR" altLang="tr-TR" sz="2200" b="1">
                <a:solidFill>
                  <a:srgbClr val="FF0000"/>
                </a:solidFill>
              </a:rPr>
              <a:t>*</a:t>
            </a:r>
            <a:r>
              <a:rPr lang="tr-TR" altLang="tr-TR" sz="2200" b="1">
                <a:solidFill>
                  <a:srgbClr val="990033"/>
                </a:solidFill>
              </a:rPr>
              <a:t> Titreşime maruz </a:t>
            </a:r>
            <a:br>
              <a:rPr lang="tr-TR" altLang="tr-TR" sz="2200" b="1">
                <a:solidFill>
                  <a:srgbClr val="990033"/>
                </a:solidFill>
              </a:rPr>
            </a:br>
            <a:r>
              <a:rPr lang="tr-TR" altLang="tr-TR" sz="2200" b="1">
                <a:solidFill>
                  <a:srgbClr val="990033"/>
                </a:solidFill>
              </a:rPr>
              <a:t>    kalmak</a:t>
            </a:r>
          </a:p>
        </p:txBody>
      </p:sp>
      <p:sp>
        <p:nvSpPr>
          <p:cNvPr id="63492" name="Rectangle 4"/>
          <p:cNvSpPr>
            <a:spLocks noChangeArrowheads="1"/>
          </p:cNvSpPr>
          <p:nvPr/>
        </p:nvSpPr>
        <p:spPr bwMode="auto">
          <a:xfrm>
            <a:off x="2362200" y="487363"/>
            <a:ext cx="4800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tr-TR" altLang="tr-TR" sz="3200" b="1">
                <a:solidFill>
                  <a:srgbClr val="FF7C80"/>
                </a:solidFill>
                <a:cs typeface="Times New Roman" pitchFamily="18" charset="0"/>
              </a:rPr>
              <a:t>RİSK FAKTÖRLERİ</a:t>
            </a:r>
            <a:r>
              <a:rPr lang="tr-TR" altLang="tr-TR" sz="3200" b="1">
                <a:solidFill>
                  <a:srgbClr val="FF7C80"/>
                </a:solidFill>
              </a:rPr>
              <a:t>   (1)</a:t>
            </a:r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ChangeArrowheads="1"/>
          </p:cNvSpPr>
          <p:nvPr/>
        </p:nvSpPr>
        <p:spPr bwMode="auto">
          <a:xfrm>
            <a:off x="2362200" y="685800"/>
            <a:ext cx="4953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tr-TR" altLang="tr-TR" sz="3200" b="1">
                <a:solidFill>
                  <a:srgbClr val="FF7C80"/>
                </a:solidFill>
                <a:cs typeface="Times New Roman" pitchFamily="18" charset="0"/>
              </a:rPr>
              <a:t>RİSK FAKTÖRLERİ</a:t>
            </a:r>
            <a:r>
              <a:rPr lang="tr-TR" altLang="tr-TR" sz="3200" b="1">
                <a:solidFill>
                  <a:srgbClr val="FF7C80"/>
                </a:solidFill>
              </a:rPr>
              <a:t>   (2)</a:t>
            </a:r>
          </a:p>
        </p:txBody>
      </p:sp>
      <p:pic>
        <p:nvPicPr>
          <p:cNvPr id="6451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43100" y="1295400"/>
            <a:ext cx="5257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6" name="Text Box 4"/>
          <p:cNvSpPr txBox="1">
            <a:spLocks noChangeArrowheads="1"/>
          </p:cNvSpPr>
          <p:nvPr/>
        </p:nvSpPr>
        <p:spPr bwMode="auto">
          <a:xfrm>
            <a:off x="2971800" y="1654175"/>
            <a:ext cx="3581400" cy="442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altLang="tr-TR" sz="3200" b="1">
                <a:solidFill>
                  <a:srgbClr val="FF0000"/>
                </a:solidFill>
                <a:cs typeface="Times New Roman" pitchFamily="18" charset="0"/>
              </a:rPr>
              <a:t>KİŞİ</a:t>
            </a:r>
            <a:r>
              <a:rPr lang="tr-TR" altLang="tr-TR" sz="3200" b="1">
                <a:solidFill>
                  <a:srgbClr val="FF0000"/>
                </a:solidFill>
              </a:rPr>
              <a:t>SEL</a:t>
            </a:r>
            <a:endParaRPr lang="tr-TR" altLang="tr-TR" sz="3200" b="1">
              <a:solidFill>
                <a:srgbClr val="CC6600"/>
              </a:solidFill>
            </a:endParaRPr>
          </a:p>
          <a:p>
            <a:pPr eaLnBrk="0" hangingPunct="0">
              <a:spcBef>
                <a:spcPct val="50000"/>
              </a:spcBef>
            </a:pPr>
            <a:r>
              <a:rPr lang="tr-TR" altLang="tr-TR" sz="2800" b="1">
                <a:solidFill>
                  <a:srgbClr val="FF0000"/>
                </a:solidFill>
              </a:rPr>
              <a:t>*</a:t>
            </a:r>
            <a:r>
              <a:rPr lang="tr-TR" altLang="tr-TR" sz="2800" b="1">
                <a:solidFill>
                  <a:srgbClr val="990033"/>
                </a:solidFill>
              </a:rPr>
              <a:t> Kondisyon eksikliği (hareket azlığı)</a:t>
            </a:r>
            <a:endParaRPr lang="tr-TR" altLang="tr-TR" sz="2800" b="1">
              <a:solidFill>
                <a:srgbClr val="FF0000"/>
              </a:solidFill>
            </a:endParaRPr>
          </a:p>
          <a:p>
            <a:pPr eaLnBrk="0" hangingPunct="0">
              <a:spcBef>
                <a:spcPct val="50000"/>
              </a:spcBef>
            </a:pPr>
            <a:r>
              <a:rPr lang="tr-TR" altLang="tr-TR" sz="2800" b="1">
                <a:solidFill>
                  <a:srgbClr val="FF0000"/>
                </a:solidFill>
              </a:rPr>
              <a:t>*</a:t>
            </a:r>
            <a:r>
              <a:rPr lang="tr-TR" altLang="tr-TR" sz="2800" b="1">
                <a:solidFill>
                  <a:srgbClr val="990033"/>
                </a:solidFill>
              </a:rPr>
              <a:t> Sırt-bel kaslarının güçsüzlüğü</a:t>
            </a:r>
          </a:p>
          <a:p>
            <a:pPr eaLnBrk="0" hangingPunct="0">
              <a:spcBef>
                <a:spcPct val="50000"/>
              </a:spcBef>
            </a:pPr>
            <a:r>
              <a:rPr lang="tr-TR" altLang="tr-TR" sz="2800" b="1">
                <a:solidFill>
                  <a:srgbClr val="FF0000"/>
                </a:solidFill>
              </a:rPr>
              <a:t>* </a:t>
            </a:r>
            <a:r>
              <a:rPr lang="tr-TR" altLang="tr-TR" sz="2800" b="1">
                <a:solidFill>
                  <a:srgbClr val="990033"/>
                </a:solidFill>
                <a:cs typeface="Times New Roman" pitchFamily="18" charset="0"/>
              </a:rPr>
              <a:t>Şişmanlık</a:t>
            </a:r>
            <a:endParaRPr lang="tr-TR" altLang="tr-TR" sz="2800" b="1">
              <a:solidFill>
                <a:srgbClr val="990033"/>
              </a:solidFill>
            </a:endParaRPr>
          </a:p>
          <a:p>
            <a:pPr eaLnBrk="0" hangingPunct="0">
              <a:spcBef>
                <a:spcPct val="50000"/>
              </a:spcBef>
            </a:pPr>
            <a:r>
              <a:rPr lang="tr-TR" altLang="tr-TR" sz="2800" b="1">
                <a:solidFill>
                  <a:srgbClr val="FF0000"/>
                </a:solidFill>
              </a:rPr>
              <a:t>*</a:t>
            </a:r>
            <a:r>
              <a:rPr lang="tr-TR" altLang="tr-TR" sz="2800" b="1">
                <a:solidFill>
                  <a:srgbClr val="990033"/>
                </a:solidFill>
              </a:rPr>
              <a:t> </a:t>
            </a:r>
            <a:r>
              <a:rPr lang="tr-TR" altLang="tr-TR" sz="2800" b="1">
                <a:solidFill>
                  <a:srgbClr val="990033"/>
                </a:solidFill>
                <a:cs typeface="Times New Roman" pitchFamily="18" charset="0"/>
              </a:rPr>
              <a:t>Sigara içmek</a:t>
            </a:r>
            <a:r>
              <a:rPr lang="tr-TR" altLang="tr-TR" sz="2800" b="1">
                <a:solidFill>
                  <a:srgbClr val="990033"/>
                </a:solidFill>
              </a:rPr>
              <a:t/>
            </a:r>
            <a:br>
              <a:rPr lang="tr-TR" altLang="tr-TR" sz="2800" b="1">
                <a:solidFill>
                  <a:srgbClr val="990033"/>
                </a:solidFill>
              </a:rPr>
            </a:br>
            <a:endParaRPr lang="tr-TR" altLang="tr-TR" sz="2800" b="1">
              <a:solidFill>
                <a:srgbClr val="990033"/>
              </a:solidFill>
            </a:endParaRPr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1447800"/>
            <a:ext cx="4953000" cy="465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39" name="Text Box 3"/>
          <p:cNvSpPr txBox="1">
            <a:spLocks noChangeArrowheads="1"/>
          </p:cNvSpPr>
          <p:nvPr/>
        </p:nvSpPr>
        <p:spPr bwMode="auto">
          <a:xfrm>
            <a:off x="2819400" y="1676400"/>
            <a:ext cx="3695700" cy="406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tr-TR" altLang="tr-TR" sz="3600" b="1">
                <a:solidFill>
                  <a:srgbClr val="FF0000"/>
                </a:solidFill>
              </a:rPr>
              <a:t>PSİKOLOJİK</a:t>
            </a:r>
          </a:p>
          <a:p>
            <a:pPr eaLnBrk="0" hangingPunct="0">
              <a:spcBef>
                <a:spcPct val="50000"/>
              </a:spcBef>
            </a:pPr>
            <a:r>
              <a:rPr lang="tr-TR" altLang="tr-TR" sz="2800" b="1">
                <a:solidFill>
                  <a:srgbClr val="FF0000"/>
                </a:solidFill>
              </a:rPr>
              <a:t>*</a:t>
            </a:r>
            <a:r>
              <a:rPr lang="tr-TR" altLang="tr-TR" sz="2800" b="1">
                <a:solidFill>
                  <a:srgbClr val="990033"/>
                </a:solidFill>
              </a:rPr>
              <a:t> İş memnuniyetsizliği</a:t>
            </a:r>
          </a:p>
          <a:p>
            <a:pPr eaLnBrk="0" hangingPunct="0">
              <a:spcBef>
                <a:spcPct val="50000"/>
              </a:spcBef>
            </a:pPr>
            <a:r>
              <a:rPr lang="tr-TR" altLang="tr-TR" sz="2800" b="1">
                <a:solidFill>
                  <a:srgbClr val="FF0000"/>
                </a:solidFill>
              </a:rPr>
              <a:t>* </a:t>
            </a:r>
            <a:r>
              <a:rPr lang="tr-TR" altLang="tr-TR" sz="2800" b="1">
                <a:solidFill>
                  <a:srgbClr val="990033"/>
                </a:solidFill>
              </a:rPr>
              <a:t>Yetersiz psikolojik destek</a:t>
            </a:r>
          </a:p>
          <a:p>
            <a:pPr eaLnBrk="0" hangingPunct="0">
              <a:spcBef>
                <a:spcPct val="50000"/>
              </a:spcBef>
            </a:pPr>
            <a:r>
              <a:rPr lang="tr-TR" altLang="tr-TR" sz="2800" b="1">
                <a:solidFill>
                  <a:srgbClr val="FF0000"/>
                </a:solidFill>
              </a:rPr>
              <a:t>*</a:t>
            </a:r>
            <a:r>
              <a:rPr lang="tr-TR" altLang="tr-TR" sz="2800" b="1">
                <a:solidFill>
                  <a:srgbClr val="990033"/>
                </a:solidFill>
              </a:rPr>
              <a:t> Monoton iş</a:t>
            </a:r>
          </a:p>
          <a:p>
            <a:pPr eaLnBrk="0" hangingPunct="0">
              <a:spcBef>
                <a:spcPct val="50000"/>
              </a:spcBef>
            </a:pPr>
            <a:r>
              <a:rPr lang="tr-TR" altLang="tr-TR" sz="2800" b="1">
                <a:solidFill>
                  <a:srgbClr val="FF0000"/>
                </a:solidFill>
              </a:rPr>
              <a:t>* </a:t>
            </a:r>
            <a:r>
              <a:rPr lang="tr-TR" altLang="tr-TR" sz="2800" b="1">
                <a:solidFill>
                  <a:srgbClr val="990033"/>
                </a:solidFill>
              </a:rPr>
              <a:t>Aile ve iş hayatındaki sorunlar</a:t>
            </a:r>
          </a:p>
        </p:txBody>
      </p:sp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2371725" y="685800"/>
            <a:ext cx="49434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tr-TR" altLang="tr-TR" sz="3200" b="1">
                <a:solidFill>
                  <a:srgbClr val="FF7C80"/>
                </a:solidFill>
                <a:cs typeface="Times New Roman" pitchFamily="18" charset="0"/>
              </a:rPr>
              <a:t>RİSK FAKTÖRLERİ</a:t>
            </a:r>
            <a:r>
              <a:rPr lang="tr-TR" altLang="tr-TR" sz="3200" b="1">
                <a:solidFill>
                  <a:srgbClr val="FF7C80"/>
                </a:solidFill>
              </a:rPr>
              <a:t>    (3)</a:t>
            </a:r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ext Box 2"/>
          <p:cNvSpPr txBox="1">
            <a:spLocks noChangeArrowheads="1"/>
          </p:cNvSpPr>
          <p:nvPr/>
        </p:nvSpPr>
        <p:spPr bwMode="auto">
          <a:xfrm>
            <a:off x="990600" y="609600"/>
            <a:ext cx="7124700" cy="390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altLang="tr-TR" sz="3600" b="1" dirty="0">
                <a:solidFill>
                  <a:srgbClr val="FF7C80"/>
                </a:solidFill>
              </a:rPr>
              <a:t>BELİ EN ZORLAYAN HAREKET</a:t>
            </a:r>
            <a:r>
              <a:rPr lang="tr-TR" altLang="tr-TR" sz="3600" b="1" dirty="0">
                <a:solidFill>
                  <a:schemeClr val="bg1"/>
                </a:solidFill>
              </a:rPr>
              <a:t/>
            </a:r>
            <a:br>
              <a:rPr lang="tr-TR" altLang="tr-TR" sz="3600" b="1" dirty="0">
                <a:solidFill>
                  <a:schemeClr val="bg1"/>
                </a:solidFill>
              </a:rPr>
            </a:br>
            <a:r>
              <a:rPr lang="tr-TR" altLang="tr-TR" sz="3600" b="1" dirty="0">
                <a:solidFill>
                  <a:schemeClr val="bg1"/>
                </a:solidFill>
              </a:rPr>
              <a:t/>
            </a:r>
            <a:br>
              <a:rPr lang="tr-TR" altLang="tr-TR" sz="3600" b="1" dirty="0">
                <a:solidFill>
                  <a:schemeClr val="bg1"/>
                </a:solidFill>
              </a:rPr>
            </a:br>
            <a:r>
              <a:rPr lang="tr-TR" altLang="tr-TR" sz="3200" b="1" dirty="0">
                <a:solidFill>
                  <a:srgbClr val="FF7C80"/>
                </a:solidFill>
              </a:rPr>
              <a:t>*</a:t>
            </a:r>
            <a:r>
              <a:rPr lang="tr-TR" altLang="tr-TR" sz="3200" b="1" dirty="0">
                <a:solidFill>
                  <a:schemeClr val="bg1"/>
                </a:solidFill>
              </a:rPr>
              <a:t> </a:t>
            </a:r>
            <a:r>
              <a:rPr lang="tr-TR" altLang="tr-TR" sz="3200" b="1" dirty="0"/>
              <a:t>DİZLERİ BÜKMEDEN ÖNE</a:t>
            </a:r>
            <a:r>
              <a:rPr lang="tr-TR" altLang="tr-TR" sz="3200" b="1" dirty="0">
                <a:solidFill>
                  <a:schemeClr val="bg1"/>
                </a:solidFill>
              </a:rPr>
              <a:t> </a:t>
            </a:r>
            <a:r>
              <a:rPr lang="tr-TR" altLang="tr-TR" sz="3200" b="1" dirty="0" smtClean="0">
                <a:solidFill>
                  <a:schemeClr val="bg1"/>
                </a:solidFill>
              </a:rPr>
              <a:t>ĞİLMEK,</a:t>
            </a:r>
          </a:p>
          <a:p>
            <a:pPr algn="ctr" eaLnBrk="0" hangingPunct="0">
              <a:spcBef>
                <a:spcPct val="50000"/>
              </a:spcBef>
            </a:pPr>
            <a:r>
              <a:rPr lang="tr-TR" altLang="tr-TR" sz="3200" b="1" dirty="0" smtClean="0">
                <a:solidFill>
                  <a:srgbClr val="FF7C80"/>
                </a:solidFill>
              </a:rPr>
              <a:t>*</a:t>
            </a:r>
            <a:r>
              <a:rPr lang="tr-TR" altLang="tr-TR" sz="3200" b="1" dirty="0" smtClean="0">
                <a:solidFill>
                  <a:schemeClr val="bg1"/>
                </a:solidFill>
              </a:rPr>
              <a:t> </a:t>
            </a:r>
            <a:r>
              <a:rPr lang="tr-TR" altLang="tr-TR" sz="3200" b="1" dirty="0"/>
              <a:t>AĞIR KALDIRMAK </a:t>
            </a:r>
            <a:br>
              <a:rPr lang="tr-TR" altLang="tr-TR" sz="3200" b="1" dirty="0"/>
            </a:br>
            <a:r>
              <a:rPr lang="tr-TR" altLang="tr-TR" sz="3200" b="1" dirty="0">
                <a:solidFill>
                  <a:schemeClr val="bg1"/>
                </a:solidFill>
              </a:rPr>
              <a:t>VE </a:t>
            </a:r>
            <a:br>
              <a:rPr lang="tr-TR" altLang="tr-TR" sz="3200" b="1" dirty="0">
                <a:solidFill>
                  <a:schemeClr val="bg1"/>
                </a:solidFill>
              </a:rPr>
            </a:br>
            <a:r>
              <a:rPr lang="tr-TR" altLang="tr-TR" sz="3200" b="1" dirty="0">
                <a:solidFill>
                  <a:srgbClr val="FF7C80"/>
                </a:solidFill>
              </a:rPr>
              <a:t>*</a:t>
            </a:r>
            <a:r>
              <a:rPr lang="tr-TR" altLang="tr-TR" sz="3200" b="1" dirty="0">
                <a:solidFill>
                  <a:schemeClr val="bg1"/>
                </a:solidFill>
              </a:rPr>
              <a:t> </a:t>
            </a:r>
            <a:r>
              <a:rPr lang="tr-TR" altLang="tr-TR" sz="3200" b="1" dirty="0"/>
              <a:t>KALÇALAR SABİTKEN BELİ, GÖVDEYİ DÖNDÜRMEKTİR</a:t>
            </a:r>
            <a:r>
              <a:rPr lang="tr-TR" altLang="tr-TR" sz="3200" b="1" dirty="0">
                <a:solidFill>
                  <a:schemeClr val="bg1"/>
                </a:solidFill>
              </a:rPr>
              <a:t> .</a:t>
            </a:r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dirty="0" smtClean="0"/>
              <a:t>Bel Ağrısı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628775"/>
            <a:ext cx="6048375" cy="4600575"/>
          </a:xfrm>
        </p:spPr>
        <p:txBody>
          <a:bodyPr>
            <a:normAutofit lnSpcReduction="10000"/>
          </a:bodyPr>
          <a:lstStyle/>
          <a:p>
            <a:pPr marL="342900" indent="-342900" eaLnBrk="1" hangingPunct="1"/>
            <a:endParaRPr lang="tr-TR" sz="2200" dirty="0" smtClean="0"/>
          </a:p>
          <a:p>
            <a:pPr marL="342900" indent="-342900" eaLnBrk="1" hangingPunct="1"/>
            <a:r>
              <a:rPr lang="tr-TR" sz="2800" dirty="0" smtClean="0"/>
              <a:t>19-45 yaşları arasında günlük yaşam faaliyetlerini sınırlayan en önemli sebeplerden biridir.</a:t>
            </a:r>
          </a:p>
          <a:p>
            <a:pPr marL="342900" indent="-342900" eaLnBrk="1" hangingPunct="1"/>
            <a:r>
              <a:rPr lang="tr-TR" sz="2800" dirty="0" smtClean="0"/>
              <a:t>İş gücü kaybı açısından üst solunum yolu hastalıklarından sonra ikinci sırayı alır.</a:t>
            </a:r>
          </a:p>
          <a:p>
            <a:pPr marL="342900" indent="-342900" eaLnBrk="1" hangingPunct="1"/>
            <a:r>
              <a:rPr lang="tr-TR" sz="2800" dirty="0" smtClean="0"/>
              <a:t>Sakatlanma, iş gücü kaybı, teşhis ve tedavi masrafları ile ekonomiye büyük yük bindiren en önemli sebeplerden biridir.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idx="1"/>
          </p:nvPr>
        </p:nvSpPr>
        <p:spPr>
          <a:xfrm>
            <a:off x="684213" y="357166"/>
            <a:ext cx="7737475" cy="6500834"/>
          </a:xfrm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</a:pPr>
            <a:endParaRPr lang="tr-TR" sz="2800" dirty="0" smtClean="0"/>
          </a:p>
          <a:p>
            <a:pPr marL="342900" indent="-342900" eaLnBrk="1" hangingPunct="1">
              <a:lnSpc>
                <a:spcPct val="90000"/>
              </a:lnSpc>
            </a:pPr>
            <a:r>
              <a:rPr lang="tr-TR" sz="2800" dirty="0" smtClean="0"/>
              <a:t>Ani gelişen bel ağrısı ataklarının %80-90’ı birkaç hafta içinde uygulanan tedaviye bağlı veya tedavisiz iyileşmektedir.</a:t>
            </a:r>
          </a:p>
          <a:p>
            <a:pPr marL="342900" indent="-342900" eaLnBrk="1" hangingPunct="1">
              <a:lnSpc>
                <a:spcPct val="90000"/>
              </a:lnSpc>
              <a:buNone/>
            </a:pPr>
            <a:endParaRPr lang="tr-TR" sz="2800" dirty="0" smtClean="0"/>
          </a:p>
          <a:p>
            <a:pPr marL="342900" indent="-342900" eaLnBrk="1" hangingPunct="1">
              <a:lnSpc>
                <a:spcPct val="90000"/>
              </a:lnSpc>
            </a:pPr>
            <a:r>
              <a:rPr lang="tr-TR" sz="2800" dirty="0" smtClean="0"/>
              <a:t>Bu kişilerin %20-50’sinde bir yıl içinde bel ağrısı tekrarlamakta ve 6 aydan uzun sürmektedir.</a:t>
            </a:r>
          </a:p>
          <a:p>
            <a:pPr marL="342900" indent="-342900" eaLnBrk="1" hangingPunct="1">
              <a:lnSpc>
                <a:spcPct val="90000"/>
              </a:lnSpc>
              <a:buNone/>
            </a:pPr>
            <a:endParaRPr lang="tr-TR" sz="2800" dirty="0" smtClean="0"/>
          </a:p>
          <a:p>
            <a:pPr marL="342900" indent="-342900" eaLnBrk="1" hangingPunct="1">
              <a:lnSpc>
                <a:spcPct val="90000"/>
              </a:lnSpc>
            </a:pPr>
            <a:r>
              <a:rPr lang="tr-TR" sz="2800" dirty="0" smtClean="0"/>
              <a:t>Bel ağrılı hastaların sadece %2-4’ü için cerrahi girişim gerekebilir.</a:t>
            </a:r>
            <a:r>
              <a:rPr lang="tr-TR" dirty="0" smtClean="0"/>
              <a:t> </a:t>
            </a:r>
          </a:p>
          <a:p>
            <a:pPr marL="342900" indent="-342900" eaLnBrk="1" hangingPunct="1">
              <a:lnSpc>
                <a:spcPct val="90000"/>
              </a:lnSpc>
              <a:buNone/>
            </a:pPr>
            <a:endParaRPr lang="tr-TR" dirty="0" smtClean="0"/>
          </a:p>
          <a:p>
            <a:pPr marL="342900" indent="-342900" eaLnBrk="1" hangingPunct="1">
              <a:lnSpc>
                <a:spcPct val="90000"/>
              </a:lnSpc>
            </a:pPr>
            <a:r>
              <a:rPr lang="tr-TR" sz="2800" dirty="0" smtClean="0"/>
              <a:t>Ameliyat sonrası</a:t>
            </a:r>
            <a:r>
              <a:rPr lang="tr-TR" dirty="0" smtClean="0"/>
              <a:t> </a:t>
            </a:r>
            <a:r>
              <a:rPr lang="tr-TR" sz="2800" dirty="0" smtClean="0"/>
              <a:t>dönemde hastaların %15’inde şikayetler çeşitli derecelerde devam eder veya yeni bulgular ortaya çıkabilir.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323850" y="2060575"/>
            <a:ext cx="4464050" cy="43084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  <a:buFontTx/>
              <a:buChar char="•"/>
            </a:pPr>
            <a:r>
              <a:rPr lang="tr-TR" altLang="tr-TR" sz="2800" dirty="0"/>
              <a:t>Belin ana yapısını</a:t>
            </a:r>
            <a:r>
              <a:rPr lang="tr-TR" altLang="tr-TR" sz="2800" dirty="0">
                <a:solidFill>
                  <a:schemeClr val="bg1"/>
                </a:solidFill>
              </a:rPr>
              <a:t> </a:t>
            </a:r>
            <a:r>
              <a:rPr lang="tr-TR" altLang="tr-TR" sz="2800" b="1" dirty="0" err="1">
                <a:solidFill>
                  <a:srgbClr val="C00000"/>
                </a:solidFill>
              </a:rPr>
              <a:t>lomber</a:t>
            </a:r>
            <a:r>
              <a:rPr lang="tr-TR" altLang="tr-TR" sz="2800" b="1" dirty="0">
                <a:solidFill>
                  <a:srgbClr val="C00000"/>
                </a:solidFill>
              </a:rPr>
              <a:t> </a:t>
            </a:r>
            <a:r>
              <a:rPr lang="tr-TR" altLang="tr-TR" sz="2800" b="1" dirty="0" err="1">
                <a:solidFill>
                  <a:srgbClr val="C00000"/>
                </a:solidFill>
              </a:rPr>
              <a:t>vertebralar</a:t>
            </a:r>
            <a:r>
              <a:rPr lang="tr-TR" altLang="tr-TR" sz="2800" b="1" dirty="0">
                <a:solidFill>
                  <a:srgbClr val="C00000"/>
                </a:solidFill>
              </a:rPr>
              <a:t> </a:t>
            </a:r>
            <a:r>
              <a:rPr lang="tr-TR" altLang="tr-TR" sz="2800" dirty="0"/>
              <a:t>oluşturur.</a:t>
            </a:r>
            <a:br>
              <a:rPr lang="tr-TR" altLang="tr-TR" sz="2800" dirty="0"/>
            </a:br>
            <a:r>
              <a:rPr lang="tr-TR" altLang="tr-TR" sz="2800" dirty="0" err="1"/>
              <a:t>Lomber</a:t>
            </a:r>
            <a:r>
              <a:rPr lang="tr-TR" altLang="tr-TR" sz="2800" dirty="0"/>
              <a:t> </a:t>
            </a:r>
            <a:r>
              <a:rPr lang="tr-TR" altLang="tr-TR" sz="2800" dirty="0" err="1"/>
              <a:t>vertebral</a:t>
            </a:r>
            <a:r>
              <a:rPr lang="tr-TR" altLang="tr-TR" sz="2800" dirty="0"/>
              <a:t> kolon 5 adet </a:t>
            </a:r>
            <a:r>
              <a:rPr lang="tr-TR" altLang="tr-TR" sz="2800" dirty="0" err="1"/>
              <a:t>vertebra</a:t>
            </a:r>
            <a:r>
              <a:rPr lang="tr-TR" altLang="tr-TR" sz="2800" dirty="0"/>
              <a:t> ve aralarında 4 </a:t>
            </a:r>
            <a:r>
              <a:rPr lang="tr-TR" altLang="tr-TR" sz="2800" dirty="0" err="1"/>
              <a:t>intervertebral</a:t>
            </a:r>
            <a:r>
              <a:rPr lang="tr-TR" altLang="tr-TR" sz="2800" dirty="0"/>
              <a:t> diskten oluşur.</a:t>
            </a:r>
          </a:p>
          <a:p>
            <a:pPr algn="just" eaLnBrk="0" hangingPunct="0">
              <a:spcBef>
                <a:spcPct val="50000"/>
              </a:spcBef>
              <a:buFontTx/>
              <a:buChar char="•"/>
            </a:pPr>
            <a:r>
              <a:rPr lang="tr-TR" altLang="tr-TR" sz="2800" dirty="0" err="1"/>
              <a:t>Lomber</a:t>
            </a:r>
            <a:r>
              <a:rPr lang="tr-TR" altLang="tr-TR" sz="2800" dirty="0"/>
              <a:t> </a:t>
            </a:r>
            <a:r>
              <a:rPr lang="tr-TR" altLang="tr-TR" sz="2800" dirty="0" err="1"/>
              <a:t>vertebral</a:t>
            </a:r>
            <a:r>
              <a:rPr lang="tr-TR" altLang="tr-TR" sz="2800" dirty="0"/>
              <a:t> kolon </a:t>
            </a:r>
            <a:r>
              <a:rPr lang="tr-TR" altLang="tr-TR" sz="2800" dirty="0" err="1"/>
              <a:t>konkavitesi</a:t>
            </a:r>
            <a:r>
              <a:rPr lang="tr-TR" altLang="tr-TR" sz="2800" dirty="0"/>
              <a:t> arkaya bakan ve </a:t>
            </a:r>
            <a:r>
              <a:rPr lang="tr-TR" altLang="tr-TR" sz="2800" dirty="0" err="1"/>
              <a:t>lomber</a:t>
            </a:r>
            <a:r>
              <a:rPr lang="tr-TR" altLang="tr-TR" sz="2800" dirty="0"/>
              <a:t> </a:t>
            </a:r>
            <a:r>
              <a:rPr lang="tr-TR" altLang="tr-TR" sz="2800" dirty="0" err="1"/>
              <a:t>lordoz</a:t>
            </a:r>
            <a:r>
              <a:rPr lang="tr-TR" altLang="tr-TR" sz="2800" dirty="0"/>
              <a:t> adı verilen bir eğri yapar.</a:t>
            </a:r>
            <a:r>
              <a:rPr lang="tr-TR" altLang="tr-TR" sz="3600" dirty="0"/>
              <a:t>  </a:t>
            </a:r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1295400" y="762000"/>
            <a:ext cx="5029200" cy="112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altLang="tr-TR" sz="4000" b="1" dirty="0"/>
              <a:t>BEL  ANATOMİSİ</a:t>
            </a:r>
            <a:br>
              <a:rPr lang="tr-TR" altLang="tr-TR" sz="4000" b="1" dirty="0"/>
            </a:br>
            <a:endParaRPr lang="tr-TR" altLang="tr-TR" sz="2800" b="1" dirty="0"/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  <a:p>
            <a:pPr eaLnBrk="1" hangingPunct="1"/>
            <a:endParaRPr lang="tr-TR" dirty="0" smtClean="0"/>
          </a:p>
          <a:p>
            <a:pPr eaLnBrk="1" hangingPunct="1"/>
            <a:r>
              <a:rPr lang="tr-TR" dirty="0" err="1" smtClean="0"/>
              <a:t>Lomber</a:t>
            </a:r>
            <a:r>
              <a:rPr lang="tr-TR" dirty="0" smtClean="0"/>
              <a:t> </a:t>
            </a:r>
            <a:r>
              <a:rPr lang="tr-TR" dirty="0" err="1" smtClean="0"/>
              <a:t>vertebralar</a:t>
            </a:r>
            <a:r>
              <a:rPr lang="tr-TR" dirty="0" smtClean="0"/>
              <a:t>, </a:t>
            </a:r>
            <a:r>
              <a:rPr lang="tr-TR" dirty="0" err="1" smtClean="0"/>
              <a:t>servikal</a:t>
            </a:r>
            <a:r>
              <a:rPr lang="tr-TR" dirty="0" smtClean="0"/>
              <a:t> ve </a:t>
            </a:r>
            <a:r>
              <a:rPr lang="tr-TR" dirty="0" err="1" smtClean="0"/>
              <a:t>torakal</a:t>
            </a:r>
            <a:r>
              <a:rPr lang="tr-TR" dirty="0" smtClean="0"/>
              <a:t> bölge </a:t>
            </a:r>
            <a:r>
              <a:rPr lang="tr-TR" dirty="0" err="1" smtClean="0"/>
              <a:t>vertebralarından</a:t>
            </a:r>
            <a:r>
              <a:rPr lang="tr-TR" dirty="0" smtClean="0"/>
              <a:t> niçin daha büyüktürler? </a:t>
            </a:r>
            <a:endParaRPr lang="en-GB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dirty="0" err="1" smtClean="0"/>
              <a:t>İntervertebral</a:t>
            </a:r>
            <a:r>
              <a:rPr lang="tr-TR" dirty="0" smtClean="0"/>
              <a:t> Disk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tr-TR" dirty="0" smtClean="0"/>
          </a:p>
          <a:p>
            <a:pPr eaLnBrk="1" hangingPunct="1">
              <a:lnSpc>
                <a:spcPct val="80000"/>
              </a:lnSpc>
            </a:pPr>
            <a:r>
              <a:rPr lang="tr-TR" dirty="0" smtClean="0"/>
              <a:t>İki komşu </a:t>
            </a:r>
            <a:r>
              <a:rPr lang="tr-TR" dirty="0" err="1" smtClean="0"/>
              <a:t>vertebra</a:t>
            </a:r>
            <a:r>
              <a:rPr lang="tr-TR" dirty="0" smtClean="0"/>
              <a:t> arasında yer alan </a:t>
            </a:r>
            <a:r>
              <a:rPr lang="tr-TR" dirty="0" err="1" smtClean="0"/>
              <a:t>hidroelastik</a:t>
            </a:r>
            <a:r>
              <a:rPr lang="tr-TR" dirty="0" smtClean="0"/>
              <a:t> bir yapıdır. Şok absorban özelliği vardır.</a:t>
            </a:r>
          </a:p>
          <a:p>
            <a:pPr eaLnBrk="1" hangingPunct="1">
              <a:lnSpc>
                <a:spcPct val="80000"/>
              </a:lnSpc>
              <a:buNone/>
            </a:pPr>
            <a:endParaRPr lang="tr-TR" dirty="0" smtClean="0"/>
          </a:p>
          <a:p>
            <a:pPr eaLnBrk="1" hangingPunct="1">
              <a:lnSpc>
                <a:spcPct val="80000"/>
              </a:lnSpc>
            </a:pPr>
            <a:r>
              <a:rPr lang="tr-TR" dirty="0" smtClean="0"/>
              <a:t>Ortada yer alan </a:t>
            </a:r>
            <a:r>
              <a:rPr lang="tr-TR" dirty="0" err="1" smtClean="0"/>
              <a:t>nükleus</a:t>
            </a:r>
            <a:r>
              <a:rPr lang="tr-TR" dirty="0" smtClean="0"/>
              <a:t> </a:t>
            </a:r>
            <a:r>
              <a:rPr lang="tr-TR" dirty="0" err="1" smtClean="0"/>
              <a:t>pulposus</a:t>
            </a:r>
            <a:r>
              <a:rPr lang="tr-TR" dirty="0" smtClean="0"/>
              <a:t>, onu çevreleyen </a:t>
            </a:r>
            <a:r>
              <a:rPr lang="tr-TR" dirty="0" err="1" smtClean="0"/>
              <a:t>anulus</a:t>
            </a:r>
            <a:r>
              <a:rPr lang="tr-TR" dirty="0" smtClean="0"/>
              <a:t> </a:t>
            </a:r>
            <a:r>
              <a:rPr lang="tr-TR" dirty="0" err="1" smtClean="0"/>
              <a:t>fibrosusdan</a:t>
            </a:r>
            <a:r>
              <a:rPr lang="tr-TR" dirty="0" smtClean="0"/>
              <a:t> oluşur.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dirty="0" smtClean="0"/>
              <a:t>Faset (</a:t>
            </a:r>
            <a:r>
              <a:rPr lang="tr-TR" dirty="0" err="1" smtClean="0"/>
              <a:t>apofizer</a:t>
            </a:r>
            <a:r>
              <a:rPr lang="tr-TR" dirty="0" smtClean="0"/>
              <a:t>) Eklemleri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828800"/>
            <a:ext cx="4330700" cy="4302125"/>
          </a:xfrm>
        </p:spPr>
        <p:txBody>
          <a:bodyPr/>
          <a:lstStyle/>
          <a:p>
            <a:pPr eaLnBrk="1" hangingPunct="1"/>
            <a:r>
              <a:rPr lang="tr-TR" sz="2800" smtClean="0"/>
              <a:t>Üstteki vertebranın alt artiküler çıkıntısı ve alttaki vertebranın üst artiküler çıkıntısı arasında yer alan sinoviyal eklemlerdir.</a:t>
            </a:r>
          </a:p>
          <a:p>
            <a:pPr eaLnBrk="1" hangingPunct="1"/>
            <a:endParaRPr lang="tr-TR" sz="2800" smtClean="0"/>
          </a:p>
          <a:p>
            <a:pPr eaLnBrk="1" hangingPunct="1"/>
            <a:r>
              <a:rPr lang="tr-TR" sz="2800" smtClean="0"/>
              <a:t>Kayma ve açılma hareketi yapar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dirty="0" smtClean="0"/>
              <a:t>MEKANİK BEL AĞRISI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746250"/>
            <a:ext cx="7705725" cy="511175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tr-TR" sz="2400" dirty="0" smtClean="0"/>
              <a:t>Fiziksel aktivite ile şiddetlenen ve </a:t>
            </a:r>
            <a:r>
              <a:rPr lang="tr-TR" sz="2400" dirty="0" err="1" smtClean="0"/>
              <a:t>istirahatte</a:t>
            </a:r>
            <a:r>
              <a:rPr lang="tr-TR" sz="2400" dirty="0" smtClean="0"/>
              <a:t> hafifleyen disk kökenli olmayan bel ağrıları için kullanılan bir terimdir.</a:t>
            </a:r>
          </a:p>
          <a:p>
            <a:pPr eaLnBrk="1" hangingPunct="1">
              <a:lnSpc>
                <a:spcPct val="80000"/>
              </a:lnSpc>
              <a:buNone/>
            </a:pPr>
            <a:endParaRPr lang="tr-TR" sz="2400" dirty="0" smtClean="0"/>
          </a:p>
          <a:p>
            <a:pPr eaLnBrk="1" hangingPunct="1">
              <a:lnSpc>
                <a:spcPct val="80000"/>
              </a:lnSpc>
            </a:pPr>
            <a:r>
              <a:rPr lang="tr-TR" sz="2400" dirty="0" smtClean="0"/>
              <a:t>Sıklıkla bel kasları, </a:t>
            </a:r>
            <a:r>
              <a:rPr lang="tr-TR" sz="2400" dirty="0" err="1" smtClean="0"/>
              <a:t>tendonları</a:t>
            </a:r>
            <a:r>
              <a:rPr lang="tr-TR" sz="2400" dirty="0" smtClean="0"/>
              <a:t> ve </a:t>
            </a:r>
            <a:r>
              <a:rPr lang="tr-TR" sz="2400" dirty="0" err="1" smtClean="0"/>
              <a:t>ligamanlarındaki</a:t>
            </a:r>
            <a:r>
              <a:rPr lang="tr-TR" sz="2400" dirty="0" smtClean="0"/>
              <a:t> günlük zorlayıcı aktivitelere (ağır kaldırma, uzun süre oturma, ayakta kalma gibi) bağlı olarak ortaya çıkan stres ve </a:t>
            </a:r>
            <a:r>
              <a:rPr lang="tr-TR" sz="2400" dirty="0" err="1" smtClean="0"/>
              <a:t>strainler</a:t>
            </a:r>
            <a:r>
              <a:rPr lang="tr-TR" sz="2400" dirty="0" smtClean="0"/>
              <a:t> sonucudur.</a:t>
            </a:r>
          </a:p>
          <a:p>
            <a:pPr eaLnBrk="1" hangingPunct="1">
              <a:lnSpc>
                <a:spcPct val="80000"/>
              </a:lnSpc>
              <a:buNone/>
            </a:pPr>
            <a:endParaRPr lang="tr-TR" sz="2400" dirty="0" smtClean="0"/>
          </a:p>
          <a:p>
            <a:pPr eaLnBrk="1" hangingPunct="1">
              <a:lnSpc>
                <a:spcPct val="80000"/>
              </a:lnSpc>
            </a:pPr>
            <a:r>
              <a:rPr lang="tr-TR" sz="2400" dirty="0" smtClean="0"/>
              <a:t>Genellikle bel ve kalçaları içine alan </a:t>
            </a:r>
            <a:r>
              <a:rPr lang="tr-TR" sz="2400" dirty="0" err="1" smtClean="0"/>
              <a:t>künt</a:t>
            </a:r>
            <a:r>
              <a:rPr lang="tr-TR" sz="2400" dirty="0" smtClean="0"/>
              <a:t> ve sızlayıcı bir ağrıdır.</a:t>
            </a:r>
          </a:p>
          <a:p>
            <a:pPr eaLnBrk="1" hangingPunct="1">
              <a:lnSpc>
                <a:spcPct val="80000"/>
              </a:lnSpc>
              <a:buNone/>
            </a:pPr>
            <a:endParaRPr lang="tr-TR" sz="2400" dirty="0" smtClean="0"/>
          </a:p>
          <a:p>
            <a:pPr eaLnBrk="1" hangingPunct="1">
              <a:lnSpc>
                <a:spcPct val="80000"/>
              </a:lnSpc>
            </a:pPr>
            <a:r>
              <a:rPr lang="tr-TR" sz="2400" dirty="0" smtClean="0"/>
              <a:t>Gün içinde eğilme, ağır kaldırma, uzun süre oturma veya ayakta kalma ile ağrı kötüleşir ve istirahat durumunda da hafifleme eğilimindedir.</a:t>
            </a:r>
          </a:p>
          <a:p>
            <a:pPr eaLnBrk="1" hangingPunct="1">
              <a:lnSpc>
                <a:spcPct val="80000"/>
              </a:lnSpc>
              <a:buNone/>
            </a:pPr>
            <a:endParaRPr lang="tr-TR" sz="2400" dirty="0" smtClean="0"/>
          </a:p>
          <a:p>
            <a:pPr eaLnBrk="1" hangingPunct="1">
              <a:lnSpc>
                <a:spcPct val="80000"/>
              </a:lnSpc>
            </a:pPr>
            <a:r>
              <a:rPr lang="tr-TR" sz="2400" dirty="0" smtClean="0"/>
              <a:t>Nörolojik semptom ve bulgu görülmez.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sz="4000" smtClean="0"/>
              <a:t>Kimlerde Bel Ağrısı Riski Daha Fazladır ?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700213"/>
            <a:ext cx="8229600" cy="4530725"/>
          </a:xfrm>
        </p:spPr>
        <p:txBody>
          <a:bodyPr/>
          <a:lstStyle/>
          <a:p>
            <a:pPr marL="342900" indent="-342900" eaLnBrk="1" hangingPunct="1"/>
            <a:endParaRPr lang="tr-TR" sz="3700" b="1" smtClean="0"/>
          </a:p>
          <a:p>
            <a:pPr marL="669925" lvl="1" indent="-325438" eaLnBrk="1" hangingPunct="1">
              <a:lnSpc>
                <a:spcPct val="45000"/>
              </a:lnSpc>
              <a:buFont typeface="Wingdings" pitchFamily="2" charset="2"/>
              <a:buChar char="v"/>
            </a:pPr>
            <a:endParaRPr lang="tr-TR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</TotalTime>
  <Words>349</Words>
  <PresentationFormat>Ekran Gösterisi (4:3)</PresentationFormat>
  <Paragraphs>57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Akış</vt:lpstr>
      <vt:lpstr>MEKANİK BEL AĞRISI</vt:lpstr>
      <vt:lpstr>Bel Ağrısı</vt:lpstr>
      <vt:lpstr>Slayt 3</vt:lpstr>
      <vt:lpstr>Slayt 4</vt:lpstr>
      <vt:lpstr>Slayt 5</vt:lpstr>
      <vt:lpstr>İntervertebral Disk</vt:lpstr>
      <vt:lpstr>Faset (apofizer) Eklemleri</vt:lpstr>
      <vt:lpstr>MEKANİK BEL AĞRISI</vt:lpstr>
      <vt:lpstr>Kimlerde Bel Ağrısı Riski Daha Fazladır ?</vt:lpstr>
      <vt:lpstr>Slayt 10</vt:lpstr>
      <vt:lpstr>Slayt 11</vt:lpstr>
      <vt:lpstr>Slayt 12</vt:lpstr>
      <vt:lpstr>Slayt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Bel Ağrısı</dc:title>
  <dc:creator>fztmerve</dc:creator>
  <cp:lastModifiedBy>fztmerve</cp:lastModifiedBy>
  <cp:revision>11</cp:revision>
  <dcterms:created xsi:type="dcterms:W3CDTF">2018-11-21T01:47:15Z</dcterms:created>
  <dcterms:modified xsi:type="dcterms:W3CDTF">2019-06-27T12:56:59Z</dcterms:modified>
</cp:coreProperties>
</file>