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D4BECB-500A-4576-86C2-60C8AD2B0C08}"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4F29A098-2067-4A8A-AF5D-BD76782D63BA}"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28D4BECB-500A-4576-86C2-60C8AD2B0C08}"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29A098-2067-4A8A-AF5D-BD76782D63BA}"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D4BECB-500A-4576-86C2-60C8AD2B0C08}"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996282"/>
            <a:ext cx="12204700" cy="1184306"/>
          </a:xfrm>
        </p:spPr>
        <p:txBody>
          <a:bodyPr>
            <a:normAutofit/>
          </a:bodyPr>
          <a:lstStyle/>
          <a:p>
            <a:r>
              <a:rPr lang="tr-TR" sz="4100" b="1" dirty="0">
                <a:solidFill>
                  <a:schemeClr val="tx1"/>
                </a:solidFill>
                <a:latin typeface="Arial" panose="020B0604020202020204" pitchFamily="34" charset="0"/>
                <a:cs typeface="Arial" panose="020B0604020202020204" pitchFamily="34" charset="0"/>
              </a:rPr>
              <a:t> </a:t>
            </a:r>
            <a:r>
              <a:rPr lang="tr-TR" sz="4100" b="1" dirty="0" smtClean="0">
                <a:solidFill>
                  <a:schemeClr val="tx1"/>
                </a:solidFill>
                <a:latin typeface="Arial" panose="020B0604020202020204" pitchFamily="34" charset="0"/>
                <a:cs typeface="Arial" panose="020B0604020202020204" pitchFamily="34" charset="0"/>
              </a:rPr>
              <a:t>  TURİZM PAZARLAMASININ FONKSİYONLARI </a:t>
            </a:r>
            <a:endParaRPr lang="tr-TR" sz="4100"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4400" y="5357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Şematik gösterimi ise;</a:t>
            </a:r>
            <a:endParaRPr lang="tr-TR" b="1" dirty="0">
              <a:solidFill>
                <a:schemeClr val="tx1"/>
              </a:solidFill>
              <a:latin typeface="Arial" panose="020B0604020202020204" pitchFamily="34" charset="0"/>
              <a:cs typeface="Arial" panose="020B0604020202020204" pitchFamily="34" charset="0"/>
            </a:endParaRPr>
          </a:p>
        </p:txBody>
      </p:sp>
      <p:graphicFrame>
        <p:nvGraphicFramePr>
          <p:cNvPr id="10" name="İçerik Yer Tutucusu 9"/>
          <p:cNvGraphicFramePr>
            <a:graphicFrameLocks noGrp="1"/>
          </p:cNvGraphicFramePr>
          <p:nvPr>
            <p:ph idx="1"/>
          </p:nvPr>
        </p:nvGraphicFramePr>
        <p:xfrm>
          <a:off x="2806700" y="2176463"/>
          <a:ext cx="4140200" cy="2926080"/>
        </p:xfrm>
        <a:graphic>
          <a:graphicData uri="http://schemas.openxmlformats.org/drawingml/2006/table">
            <a:tbl>
              <a:tblPr firstRow="1" bandRow="1">
                <a:tableStyleId>{8799B23B-EC83-4686-B30A-512413B5E67A}</a:tableStyleId>
              </a:tblPr>
              <a:tblGrid>
                <a:gridCol w="4140200"/>
              </a:tblGrid>
              <a:tr h="370840">
                <a:tc>
                  <a:txBody>
                    <a:bodyPr/>
                    <a:lstStyle/>
                    <a:p>
                      <a:r>
                        <a:rPr lang="tr-TR" sz="2600" dirty="0" smtClean="0">
                          <a:latin typeface="Arial" panose="020B0604020202020204" pitchFamily="34" charset="0"/>
                          <a:cs typeface="Arial" panose="020B0604020202020204" pitchFamily="34" charset="0"/>
                        </a:rPr>
                        <a:t>KİŞİ</a:t>
                      </a:r>
                      <a:endParaRPr lang="tr-TR" sz="2600" dirty="0">
                        <a:latin typeface="Arial" panose="020B0604020202020204" pitchFamily="34" charset="0"/>
                        <a:cs typeface="Arial" panose="020B0604020202020204" pitchFamily="34" charset="0"/>
                      </a:endParaRPr>
                    </a:p>
                  </a:txBody>
                  <a:tcPr/>
                </a:tc>
              </a:tr>
              <a:tr h="370840">
                <a:tc>
                  <a:txBody>
                    <a:bodyPr/>
                    <a:lstStyle/>
                    <a:p>
                      <a:r>
                        <a:rPr lang="tr-TR" sz="2600" b="1" dirty="0" smtClean="0">
                          <a:latin typeface="Arial" panose="020B0604020202020204" pitchFamily="34" charset="0"/>
                          <a:cs typeface="Arial" panose="020B0604020202020204" pitchFamily="34" charset="0"/>
                        </a:rPr>
                        <a:t>AİLE</a:t>
                      </a:r>
                      <a:endParaRPr lang="tr-TR" sz="2600" b="1" dirty="0">
                        <a:latin typeface="Arial" panose="020B0604020202020204" pitchFamily="34" charset="0"/>
                        <a:cs typeface="Arial" panose="020B0604020202020204" pitchFamily="34" charset="0"/>
                      </a:endParaRPr>
                    </a:p>
                  </a:txBody>
                  <a:tcPr/>
                </a:tc>
              </a:tr>
              <a:tr h="370840">
                <a:tc>
                  <a:txBody>
                    <a:bodyPr/>
                    <a:lstStyle/>
                    <a:p>
                      <a:r>
                        <a:rPr lang="tr-TR" sz="2600" b="1" dirty="0" smtClean="0">
                          <a:latin typeface="Arial" panose="020B0604020202020204" pitchFamily="34" charset="0"/>
                          <a:cs typeface="Arial" panose="020B0604020202020204" pitchFamily="34" charset="0"/>
                        </a:rPr>
                        <a:t>REFERANS GRUPLARI</a:t>
                      </a:r>
                      <a:endParaRPr lang="tr-TR" sz="2600" b="1" dirty="0">
                        <a:latin typeface="Arial" panose="020B0604020202020204" pitchFamily="34" charset="0"/>
                        <a:cs typeface="Arial" panose="020B0604020202020204" pitchFamily="34" charset="0"/>
                      </a:endParaRPr>
                    </a:p>
                  </a:txBody>
                  <a:tcPr/>
                </a:tc>
              </a:tr>
              <a:tr h="370840">
                <a:tc>
                  <a:txBody>
                    <a:bodyPr/>
                    <a:lstStyle/>
                    <a:p>
                      <a:r>
                        <a:rPr lang="tr-TR" sz="2600" b="1" dirty="0" smtClean="0">
                          <a:latin typeface="Arial" panose="020B0604020202020204" pitchFamily="34" charset="0"/>
                          <a:cs typeface="Arial" panose="020B0604020202020204" pitchFamily="34" charset="0"/>
                        </a:rPr>
                        <a:t>SOSYAL SINIF</a:t>
                      </a:r>
                      <a:endParaRPr lang="tr-TR" sz="2600" b="1" dirty="0">
                        <a:latin typeface="Arial" panose="020B0604020202020204" pitchFamily="34" charset="0"/>
                        <a:cs typeface="Arial" panose="020B0604020202020204" pitchFamily="34" charset="0"/>
                      </a:endParaRPr>
                    </a:p>
                  </a:txBody>
                  <a:tcPr/>
                </a:tc>
              </a:tr>
              <a:tr h="370840">
                <a:tc>
                  <a:txBody>
                    <a:bodyPr/>
                    <a:lstStyle/>
                    <a:p>
                      <a:r>
                        <a:rPr lang="tr-TR" sz="2600" b="1" dirty="0" smtClean="0">
                          <a:latin typeface="Arial" panose="020B0604020202020204" pitchFamily="34" charset="0"/>
                          <a:cs typeface="Arial" panose="020B0604020202020204" pitchFamily="34" charset="0"/>
                        </a:rPr>
                        <a:t>ALT KÜLTÜR</a:t>
                      </a:r>
                      <a:endParaRPr lang="tr-TR" sz="2600" b="1" dirty="0">
                        <a:latin typeface="Arial" panose="020B0604020202020204" pitchFamily="34" charset="0"/>
                        <a:cs typeface="Arial" panose="020B0604020202020204" pitchFamily="34" charset="0"/>
                      </a:endParaRPr>
                    </a:p>
                  </a:txBody>
                  <a:tcPr/>
                </a:tc>
              </a:tr>
              <a:tr h="370840">
                <a:tc>
                  <a:txBody>
                    <a:bodyPr/>
                    <a:lstStyle/>
                    <a:p>
                      <a:r>
                        <a:rPr lang="tr-TR" sz="2600" b="1" dirty="0" smtClean="0">
                          <a:latin typeface="Arial" panose="020B0604020202020204" pitchFamily="34" charset="0"/>
                          <a:cs typeface="Arial" panose="020B0604020202020204" pitchFamily="34" charset="0"/>
                        </a:rPr>
                        <a:t>KÜLTÜR</a:t>
                      </a:r>
                      <a:endParaRPr lang="tr-TR" sz="2600" b="1" dirty="0">
                        <a:latin typeface="Arial" panose="020B0604020202020204" pitchFamily="34" charset="0"/>
                        <a:cs typeface="Arial" panose="020B0604020202020204" pitchFamily="34"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16000"/>
            <a:ext cx="10972800" cy="530860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a-Turistin Satın Alma Süreci</a:t>
            </a:r>
            <a:endParaRPr lang="tr-TR" sz="3600"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 Tüketicilerin satın alma karar süreçleri genelde beş aşamada incelenir: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1-İhtiyacın ortaya çıkması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2-Seçeneklerin tanınması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3-Seçeneklerin değerlendirilmesi</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4-Alım kararı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5-Alım sonrası davranışları</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66800"/>
            <a:ext cx="10972800" cy="5257800"/>
          </a:xfrm>
        </p:spPr>
        <p:txBody>
          <a:bodyPr>
            <a:normAutofit/>
          </a:bodyPr>
          <a:lstStyle/>
          <a:p>
            <a:pPr marL="0" indent="0" algn="just">
              <a:buNone/>
            </a:pPr>
            <a:r>
              <a:rPr lang="tr-TR" sz="3600" b="1" dirty="0" smtClean="0">
                <a:latin typeface="Arial" panose="020B0604020202020204" pitchFamily="34" charset="0"/>
                <a:cs typeface="Arial" panose="020B0604020202020204" pitchFamily="34" charset="0"/>
              </a:rPr>
              <a:t>1-İhtiyacın ortaya çıkması: </a:t>
            </a:r>
            <a:r>
              <a:rPr lang="tr-TR" b="1" dirty="0" smtClean="0">
                <a:latin typeface="Arial" panose="020B0604020202020204" pitchFamily="34" charset="0"/>
                <a:cs typeface="Arial" panose="020B0604020202020204" pitchFamily="34" charset="0"/>
              </a:rPr>
              <a:t>Seyahat etme, dinlenme, çalışanlar için temel ihtiyaçlar arasına girmiştir. Genel olarak bunlar;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a-Eğitim, kültür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b-Dinlenme, macera ve zevk alma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c-Sağlık ve rekreasyon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d-Aile görüşmeleri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e-Sosyal rekabet</a:t>
            </a:r>
            <a:endParaRPr lang="tr-TR" b="1" dirty="0">
              <a:latin typeface="Arial" panose="020B0604020202020204" pitchFamily="34" charset="0"/>
              <a:cs typeface="Arial" panose="020B0604020202020204" pitchFamily="34" charset="0"/>
            </a:endParaRPr>
          </a:p>
          <a:p>
            <a:pPr marL="0" indent="0">
              <a:buNone/>
            </a:pPr>
            <a:endParaRPr lang="tr-TR" sz="3600" b="1" dirty="0" smtClean="0">
              <a:latin typeface="Arial" panose="020B0604020202020204" pitchFamily="34" charset="0"/>
              <a:cs typeface="Arial" panose="020B0604020202020204" pitchFamily="34" charset="0"/>
            </a:endParaRPr>
          </a:p>
          <a:p>
            <a:pPr marL="0" indent="0">
              <a:buNone/>
            </a:pPr>
            <a:endParaRPr lang="tr-TR" sz="3600" b="1" dirty="0">
              <a:latin typeface="Arial" panose="020B0604020202020204" pitchFamily="34" charset="0"/>
              <a:cs typeface="Arial" panose="020B0604020202020204" pitchFamily="34" charset="0"/>
            </a:endParaRPr>
          </a:p>
          <a:p>
            <a:pPr marL="0" indent="0">
              <a:buNone/>
            </a:pPr>
            <a:endParaRPr lang="tr-TR" sz="36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990600"/>
            <a:ext cx="10972800" cy="533400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2-Seçenek tanınması: </a:t>
            </a:r>
            <a:r>
              <a:rPr lang="tr-TR" b="1" dirty="0" smtClean="0">
                <a:latin typeface="Arial" panose="020B0604020202020204" pitchFamily="34" charset="0"/>
                <a:cs typeface="Arial" panose="020B0604020202020204" pitchFamily="34" charset="0"/>
              </a:rPr>
              <a:t>İhtiyaçları tatmin edecek seçeneklerin bilinmesi gerekir ve buna yönelik bilgileri toplarken bazı noktalara dikkat edilmelidir. Bunlar: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a-Hangi bilgiler tüketicilere sunulmalıdır ?</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b-Ne kadar sunulmalıdır?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c-Bilgiler hangi biçimde sunulmalıdır?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d-Tüketiciler bilgileri kullanacaklar mı?</a:t>
            </a:r>
            <a:endParaRPr lang="tr-TR" b="1" dirty="0" smtClean="0">
              <a:latin typeface="Arial" panose="020B0604020202020204" pitchFamily="34" charset="0"/>
              <a:cs typeface="Arial" panose="020B0604020202020204" pitchFamily="34" charset="0"/>
            </a:endParaRPr>
          </a:p>
          <a:p>
            <a:pPr marL="0" indent="0">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Tüketiciler seçeneklerini tanımak için iki kaynaktan bilgi alırlar: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1-Önceki deneyimleri sonucu bellekte kalan bilgiler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2-Çevreden toplanan bilgiler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135380"/>
            <a:ext cx="10972800" cy="438912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3-Seçeneklerin değerlendirilmesi: </a:t>
            </a:r>
            <a:r>
              <a:rPr lang="tr-TR" b="1" dirty="0" smtClean="0">
                <a:latin typeface="Arial" panose="020B0604020202020204" pitchFamily="34" charset="0"/>
                <a:cs typeface="Arial" panose="020B0604020202020204" pitchFamily="34" charset="0"/>
              </a:rPr>
              <a:t>Edinilen bilgiler ışığında en iyi değerlendirilmeye gidilir. Riskleri en az olan seçenek en uygundur. Karşılaşılacak riskler: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a-Fonksiyonel risk (ürünün işlevini yapmaması)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b-Fiziksel risk (ürünün zararlı olması)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c-Ekonomik risk (ürünün değerli olmaması)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d-Sosyal ve psikolojik risk </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1600" y="1155700"/>
            <a:ext cx="11811000" cy="5168900"/>
          </a:xfrm>
        </p:spPr>
        <p:txBody>
          <a:bodyPr/>
          <a:lstStyle/>
          <a:p>
            <a:pPr marL="0" indent="0" algn="just">
              <a:buNone/>
            </a:pPr>
            <a:r>
              <a:rPr lang="tr-TR" dirty="0" smtClean="0"/>
              <a:t> </a:t>
            </a:r>
            <a:r>
              <a:rPr lang="tr-TR" sz="3600" b="1" dirty="0" smtClean="0">
                <a:latin typeface="Arial" panose="020B0604020202020204" pitchFamily="34" charset="0"/>
                <a:cs typeface="Arial" panose="020B0604020202020204" pitchFamily="34" charset="0"/>
              </a:rPr>
              <a:t>Riski azaltmak için turistin kullanabileceği stratejiler:</a:t>
            </a:r>
            <a:endParaRPr lang="tr-TR" sz="36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1-Ürün ve hizmetlerde beklentilerin az olması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2-Turistin ürün bağımlılığı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3-Turistik bilgileri ele geçirme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4-Hükümet yada seyahat raporlarına güvenme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5-En pahalı ürünleri satın alma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6-Turist garantilerine güvenme</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200" y="1143000"/>
            <a:ext cx="11709400" cy="5245100"/>
          </a:xfrm>
        </p:spPr>
        <p:txBody>
          <a:bodyPr/>
          <a:lstStyle/>
          <a:p>
            <a:pPr marL="0" indent="0" algn="just">
              <a:buNone/>
            </a:pPr>
            <a:r>
              <a:rPr lang="tr-TR" b="1" dirty="0" smtClean="0">
                <a:latin typeface="Arial" panose="020B0604020202020204" pitchFamily="34" charset="0"/>
                <a:cs typeface="Arial" panose="020B0604020202020204" pitchFamily="34" charset="0"/>
              </a:rPr>
              <a:t>  </a:t>
            </a:r>
            <a:r>
              <a:rPr lang="tr-TR" sz="3200" b="1" dirty="0" smtClean="0">
                <a:latin typeface="Arial" panose="020B0604020202020204" pitchFamily="34" charset="0"/>
                <a:cs typeface="Arial" panose="020B0604020202020204" pitchFamily="34" charset="0"/>
              </a:rPr>
              <a:t>Bunların dışında dikkate aldıkları diğer faktörler şunlardır;</a:t>
            </a:r>
            <a:endParaRPr lang="tr-TR" sz="32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a-Maliyet-değer ilişkileri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b-Seçeneklerin çekicilikleri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c-Seyahat fırsatı ve düzenlemeleri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d-Seyahat hakkındaki bilgilerin nitelik ve nicelikleri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e-Seyahat acentasına güven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f-Seçeneklerin bütünsel imajları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g-Turistin önceki seyahat deneyimi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h-Seyahat kısıtlayıcıları (zaman, maliyet vb.)</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000" y="815340"/>
            <a:ext cx="12065000" cy="201930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4-Alım Kararı: </a:t>
            </a:r>
            <a:r>
              <a:rPr lang="tr-TR" b="1" dirty="0" smtClean="0">
                <a:latin typeface="Arial" panose="020B0604020202020204" pitchFamily="34" charset="0"/>
                <a:cs typeface="Arial" panose="020B0604020202020204" pitchFamily="34" charset="0"/>
              </a:rPr>
              <a:t>Seçeneklerin değerlendirilme sonucu satın alma veya almama kararı gelir. Herşey dahil hazır paket turlarla zor olan alım kararları basitleştirilmiştir.</a:t>
            </a:r>
            <a:r>
              <a:rPr lang="tr-TR" sz="3600" b="1" dirty="0" smtClean="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Özellikle aile seyahatlerinin yoğun olması nedeniyle karar alma biçimleri şu şekilde yönlendici olmaktadır;</a:t>
            </a:r>
            <a:endParaRPr lang="tr-TR" b="1" dirty="0" smtClean="0">
              <a:latin typeface="Arial" panose="020B0604020202020204" pitchFamily="34" charset="0"/>
              <a:cs typeface="Arial" panose="020B0604020202020204" pitchFamily="34" charset="0"/>
            </a:endParaRPr>
          </a:p>
        </p:txBody>
      </p:sp>
      <p:graphicFrame>
        <p:nvGraphicFramePr>
          <p:cNvPr id="4" name="İçerik Yer Tutucusu 8"/>
          <p:cNvGraphicFramePr/>
          <p:nvPr/>
        </p:nvGraphicFramePr>
        <p:xfrm>
          <a:off x="0" y="2733040"/>
          <a:ext cx="12192000" cy="4124959"/>
        </p:xfrm>
        <a:graphic>
          <a:graphicData uri="http://schemas.openxmlformats.org/drawingml/2006/table">
            <a:tbl>
              <a:tblPr firstRow="1" bandRow="1">
                <a:tableStyleId>{8799B23B-EC83-4686-B30A-512413B5E67A}</a:tableStyleId>
              </a:tblPr>
              <a:tblGrid>
                <a:gridCol w="6096000"/>
                <a:gridCol w="6096000"/>
              </a:tblGrid>
              <a:tr h="468745">
                <a:tc>
                  <a:txBody>
                    <a:bodyPr/>
                    <a:lstStyle/>
                    <a:p>
                      <a:r>
                        <a:rPr lang="tr-TR" sz="2400" dirty="0" smtClean="0">
                          <a:latin typeface="Arial" panose="020B0604020202020204" pitchFamily="34" charset="0"/>
                          <a:cs typeface="Arial" panose="020B0604020202020204" pitchFamily="34" charset="0"/>
                        </a:rPr>
                        <a:t>AİLE SEYAHAT KARARI</a:t>
                      </a:r>
                      <a:endParaRPr lang="tr-TR" sz="2400" dirty="0">
                        <a:latin typeface="Arial" panose="020B0604020202020204" pitchFamily="34" charset="0"/>
                        <a:cs typeface="Arial" panose="020B0604020202020204" pitchFamily="34" charset="0"/>
                      </a:endParaRPr>
                    </a:p>
                  </a:txBody>
                  <a:tcPr/>
                </a:tc>
                <a:tc>
                  <a:txBody>
                    <a:bodyPr/>
                    <a:lstStyle/>
                    <a:p>
                      <a:r>
                        <a:rPr lang="tr-TR" sz="2400" dirty="0" smtClean="0">
                          <a:latin typeface="Arial" panose="020B0604020202020204" pitchFamily="34" charset="0"/>
                          <a:cs typeface="Arial" panose="020B0604020202020204" pitchFamily="34" charset="0"/>
                        </a:rPr>
                        <a:t>GEÇERLİ AİLE KARAR ALMA BİÇİMİ</a:t>
                      </a:r>
                      <a:endParaRPr lang="tr-TR" sz="2400"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Kalınacak yerin türü</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Koca egemen</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Tatil</a:t>
                      </a:r>
                      <a:r>
                        <a:rPr lang="tr-TR" sz="2000" b="1" baseline="0" dirty="0" smtClean="0">
                          <a:latin typeface="Arial" panose="020B0604020202020204" pitchFamily="34" charset="0"/>
                          <a:cs typeface="Arial" panose="020B0604020202020204" pitchFamily="34" charset="0"/>
                        </a:rPr>
                        <a:t> yöresi</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Koca egemen</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Çocuklarla beraberlik </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 etki-Bireysel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Tatil süresi</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 etki-Bireysel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Seyahat zamanı</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 etki-Bireysel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Ulaşım türü</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 etki-Bireysel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Tatil etkinlikleri</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a:t>
                      </a:r>
                      <a:r>
                        <a:rPr lang="tr-TR" sz="2000" b="1" baseline="0" dirty="0" smtClean="0">
                          <a:latin typeface="Arial" panose="020B0604020202020204" pitchFamily="34" charset="0"/>
                          <a:cs typeface="Arial" panose="020B0604020202020204" pitchFamily="34" charset="0"/>
                        </a:rPr>
                        <a:t> etki-Bireysel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Tatil kararı</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a:t>
                      </a:r>
                      <a:r>
                        <a:rPr lang="tr-TR" sz="2000" b="1" baseline="0" dirty="0" smtClean="0">
                          <a:latin typeface="Arial" panose="020B0604020202020204" pitchFamily="34" charset="0"/>
                          <a:cs typeface="Arial" panose="020B0604020202020204" pitchFamily="34" charset="0"/>
                        </a:rPr>
                        <a:t> etki-Ortak karar</a:t>
                      </a:r>
                      <a:endParaRPr lang="tr-TR" sz="2000" b="1" dirty="0">
                        <a:latin typeface="Arial" panose="020B0604020202020204" pitchFamily="34" charset="0"/>
                        <a:cs typeface="Arial" panose="020B0604020202020204" pitchFamily="34" charset="0"/>
                      </a:endParaRPr>
                    </a:p>
                  </a:txBody>
                  <a:tcPr/>
                </a:tc>
              </a:tr>
              <a:tr h="406246">
                <a:tc>
                  <a:txBody>
                    <a:bodyPr/>
                    <a:lstStyle/>
                    <a:p>
                      <a:r>
                        <a:rPr lang="tr-TR" sz="2000" b="1" dirty="0" smtClean="0">
                          <a:latin typeface="Arial" panose="020B0604020202020204" pitchFamily="34" charset="0"/>
                          <a:cs typeface="Arial" panose="020B0604020202020204" pitchFamily="34" charset="0"/>
                        </a:rPr>
                        <a:t>Harcama düzeyi</a:t>
                      </a:r>
                      <a:endParaRPr lang="tr-TR" sz="2000" b="1" dirty="0">
                        <a:latin typeface="Arial" panose="020B0604020202020204" pitchFamily="34" charset="0"/>
                        <a:cs typeface="Arial" panose="020B0604020202020204" pitchFamily="34" charset="0"/>
                      </a:endParaRPr>
                    </a:p>
                  </a:txBody>
                  <a:tcPr/>
                </a:tc>
                <a:tc>
                  <a:txBody>
                    <a:bodyPr/>
                    <a:lstStyle/>
                    <a:p>
                      <a:r>
                        <a:rPr lang="tr-TR" sz="2000" b="1" dirty="0" smtClean="0">
                          <a:latin typeface="Arial" panose="020B0604020202020204" pitchFamily="34" charset="0"/>
                          <a:cs typeface="Arial" panose="020B0604020202020204" pitchFamily="34" charset="0"/>
                        </a:rPr>
                        <a:t>Ortak etki-Ortak karar</a:t>
                      </a:r>
                      <a:endParaRPr lang="tr-TR" sz="2000" b="1" dirty="0">
                        <a:latin typeface="Arial" panose="020B0604020202020204" pitchFamily="34" charset="0"/>
                        <a:cs typeface="Arial" panose="020B0604020202020204" pitchFamily="34"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çerik Yer Tutucusu 9"/>
          <p:cNvSpPr>
            <a:spLocks noGrp="1"/>
          </p:cNvSpPr>
          <p:nvPr>
            <p:ph idx="1"/>
          </p:nvPr>
        </p:nvSpPr>
        <p:spPr>
          <a:xfrm>
            <a:off x="635000" y="1816100"/>
            <a:ext cx="10972800" cy="524510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5-Alım sonrası davranışlar: </a:t>
            </a:r>
            <a:r>
              <a:rPr lang="tr-TR" b="1" dirty="0" smtClean="0">
                <a:latin typeface="Arial" panose="020B0604020202020204" pitchFamily="34" charset="0"/>
                <a:cs typeface="Arial" panose="020B0604020202020204" pitchFamily="34" charset="0"/>
              </a:rPr>
              <a:t>Seyahat ve tatilin sonucunda turist beklentilerini, karşılaştıkları olay ve hizmetlerle değerlendirir. Buna göre bir daha gelip gelmeyeceğine karar verir. Olumsuz yada olumlu sonuçlar doğrultusunda turizm pazarında artış yada azalma görülür. Unutulmamalıdır ki ‘’bir turist bin turist’’ demektir.</a:t>
            </a:r>
            <a:endParaRPr lang="tr-TR" b="1" dirty="0" smtClean="0">
              <a:latin typeface="Arial" panose="020B0604020202020204" pitchFamily="34" charset="0"/>
              <a:cs typeface="Arial" panose="020B0604020202020204" pitchFamily="34" charset="0"/>
            </a:endParaRPr>
          </a:p>
          <a:p>
            <a:pPr marL="0" indent="0">
              <a:buNone/>
            </a:pPr>
            <a:r>
              <a:rPr lang="tr-TR" sz="3600" b="1" dirty="0">
                <a:latin typeface="Arial" panose="020B0604020202020204" pitchFamily="34" charset="0"/>
                <a:cs typeface="Arial" panose="020B0604020202020204" pitchFamily="34" charset="0"/>
              </a:rPr>
              <a:t> </a:t>
            </a:r>
            <a:endParaRPr lang="tr-TR" sz="36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625600"/>
            <a:ext cx="10972800" cy="445770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b-Tüketici İhtiyaçları: </a:t>
            </a:r>
            <a:r>
              <a:rPr lang="tr-TR" b="1" dirty="0" smtClean="0">
                <a:latin typeface="Arial" panose="020B0604020202020204" pitchFamily="34" charset="0"/>
                <a:cs typeface="Arial" panose="020B0604020202020204" pitchFamily="34" charset="0"/>
              </a:rPr>
              <a:t>Müşteri çok değişik motivasyonlara, güdülere sahiptir.</a:t>
            </a:r>
            <a:r>
              <a:rPr lang="tr-TR" sz="3600"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Motivasyonlar, müşterilerin sosyal, mesleki özelliklerine, bütçelerine, yaşlarına, cinsiyetlerine ve yaşam düzeylerine bağlıdır. Bunun için tüketicinin gereksinimleri bu özellikleri ile göz önüne alınarak ,işletmecilerin bu doğrultuda ihtiyaçlara cevap vermesi gerekir.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876300"/>
            <a:ext cx="11442700" cy="58674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Turizm pazarlamasının fonksiyonları iki ana grupta toplanır.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 Pazarlama sistemi fonksiyonları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a-Mübadele (değişim) fonksiyonları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-Satın alma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b-Fiziksel fonksiyonlar (yer ve zaman faydası)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-Taşıma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-Depolama mal üretiminde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c-Kolaylaştırıcı fonksiyonlar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-Standartlaştırma mal üretiminde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-Finansman, bilgi toplama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-Risk taşıma</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68400"/>
            <a:ext cx="10972800" cy="5156200"/>
          </a:xfrm>
        </p:spPr>
        <p:txBody>
          <a:bodyPr/>
          <a:lstStyle/>
          <a:p>
            <a:pPr marL="0" indent="0" algn="just">
              <a:buNone/>
            </a:pPr>
            <a:r>
              <a:rPr lang="tr-TR" dirty="0" smtClean="0"/>
              <a:t> </a:t>
            </a:r>
            <a:r>
              <a:rPr lang="tr-TR" b="1" dirty="0" smtClean="0">
                <a:latin typeface="Arial" panose="020B0604020202020204" pitchFamily="34" charset="0"/>
                <a:cs typeface="Arial" panose="020B0604020202020204" pitchFamily="34" charset="0"/>
              </a:rPr>
              <a:t>Maslow’a göre altı basamaktan oluşan müşteri ihtiyaçları vardır.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1-Fizyolojik ihtiyaçlar: Beslenme, yeme, içme, barınma, sıcaklık gibi ihtiyaçlar.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2-Güvenlik: Kişilerin en önemli ihtiyaçlarından biriside kendisini güvenli bir ortamda hissetmek istemesidir.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3-Sevgi ve ait olma ihtiyacı: Müşteriyi herhangi bir yolcu olarak görmekten ziyade onu bir dost olarak görmek, ismi ile hitap etmek, özel birşeyler vermek yani yapılan işlerin sadece onun için yapılığını göstermek o müşterinin kesin olarak kazanılmasını sağlar. Tutucular ve yenilikçiler olmak üzere iki çeşit müşteri tipi vardır.</a:t>
            </a:r>
            <a:endParaRPr lang="tr-TR" b="1" dirty="0" smtClean="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p:cNvSpPr>
            <a:spLocks noGrp="1"/>
          </p:cNvSpPr>
          <p:nvPr>
            <p:ph type="title"/>
          </p:nvPr>
        </p:nvSpPr>
        <p:spPr>
          <a:xfrm>
            <a:off x="0" y="1016000"/>
            <a:ext cx="12192000" cy="665988"/>
          </a:xfrm>
        </p:spPr>
        <p:txBody>
          <a:bodyPr>
            <a:normAutofit/>
          </a:bodyPr>
          <a:lstStyle/>
          <a:p>
            <a:r>
              <a:rPr lang="tr-TR" sz="3500" b="1" dirty="0" smtClean="0">
                <a:solidFill>
                  <a:schemeClr val="tx1"/>
                </a:solidFill>
                <a:latin typeface="Arial" panose="020B0604020202020204" pitchFamily="34" charset="0"/>
                <a:cs typeface="Arial" panose="020B0604020202020204" pitchFamily="34" charset="0"/>
              </a:rPr>
              <a:t>Turizm İşletmelerinde Müşteri İhtiyaçlarının Hiyerarşisi</a:t>
            </a:r>
            <a:endParaRPr lang="tr-TR" sz="3500" b="1" dirty="0">
              <a:solidFill>
                <a:schemeClr val="tx1"/>
              </a:solidFill>
              <a:latin typeface="Arial" panose="020B0604020202020204" pitchFamily="34" charset="0"/>
              <a:cs typeface="Arial" panose="020B0604020202020204" pitchFamily="34" charset="0"/>
            </a:endParaRPr>
          </a:p>
        </p:txBody>
      </p:sp>
      <p:graphicFrame>
        <p:nvGraphicFramePr>
          <p:cNvPr id="6" name="İçerik Yer Tutucusu 5"/>
          <p:cNvGraphicFramePr>
            <a:graphicFrameLocks noGrp="1"/>
          </p:cNvGraphicFramePr>
          <p:nvPr>
            <p:ph idx="1"/>
          </p:nvPr>
        </p:nvGraphicFramePr>
        <p:xfrm>
          <a:off x="469900" y="2036764"/>
          <a:ext cx="10972800" cy="2598735"/>
        </p:xfrm>
        <a:graphic>
          <a:graphicData uri="http://schemas.openxmlformats.org/drawingml/2006/table">
            <a:tbl>
              <a:tblPr firstRow="1" bandRow="1">
                <a:tableStyleId>{8799B23B-EC83-4686-B30A-512413B5E67A}</a:tableStyleId>
              </a:tblPr>
              <a:tblGrid>
                <a:gridCol w="10972800"/>
              </a:tblGrid>
              <a:tr h="519747">
                <a:tc>
                  <a:txBody>
                    <a:bodyPr/>
                    <a:lstStyle/>
                    <a:p>
                      <a:r>
                        <a:rPr lang="tr-TR" sz="2600" b="1" dirty="0" smtClean="0">
                          <a:latin typeface="Arial" panose="020B0604020202020204" pitchFamily="34" charset="0"/>
                          <a:cs typeface="Arial" panose="020B0604020202020204" pitchFamily="34" charset="0"/>
                        </a:rPr>
                        <a:t>1-Yemek-İçmek-Uyumak (Konfor,</a:t>
                      </a:r>
                      <a:r>
                        <a:rPr lang="tr-TR" sz="2600" b="1" baseline="0" dirty="0" smtClean="0">
                          <a:latin typeface="Arial" panose="020B0604020202020204" pitchFamily="34" charset="0"/>
                          <a:cs typeface="Arial" panose="020B0604020202020204" pitchFamily="34" charset="0"/>
                        </a:rPr>
                        <a:t> </a:t>
                      </a:r>
                      <a:r>
                        <a:rPr lang="tr-TR" sz="2600" b="1" dirty="0" smtClean="0">
                          <a:latin typeface="Arial" panose="020B0604020202020204" pitchFamily="34" charset="0"/>
                          <a:cs typeface="Arial" panose="020B0604020202020204" pitchFamily="34" charset="0"/>
                        </a:rPr>
                        <a:t>Fiyat/Kalite</a:t>
                      </a:r>
                      <a:r>
                        <a:rPr lang="tr-TR" sz="2600" b="1" baseline="0" dirty="0" smtClean="0">
                          <a:latin typeface="Arial" panose="020B0604020202020204" pitchFamily="34" charset="0"/>
                          <a:cs typeface="Arial" panose="020B0604020202020204" pitchFamily="34" charset="0"/>
                        </a:rPr>
                        <a:t> ilişkisi)</a:t>
                      </a:r>
                      <a:endParaRPr lang="tr-TR" sz="2600" b="1" dirty="0">
                        <a:latin typeface="Arial" panose="020B0604020202020204" pitchFamily="34" charset="0"/>
                        <a:cs typeface="Arial" panose="020B0604020202020204" pitchFamily="34" charset="0"/>
                      </a:endParaRPr>
                    </a:p>
                  </a:txBody>
                  <a:tcPr/>
                </a:tc>
              </a:tr>
              <a:tr h="519747">
                <a:tc>
                  <a:txBody>
                    <a:bodyPr/>
                    <a:lstStyle/>
                    <a:p>
                      <a:r>
                        <a:rPr lang="tr-TR" sz="2600" b="1" dirty="0" smtClean="0">
                          <a:latin typeface="Arial" panose="020B0604020202020204" pitchFamily="34" charset="0"/>
                          <a:cs typeface="Arial" panose="020B0604020202020204" pitchFamily="34" charset="0"/>
                        </a:rPr>
                        <a:t>2-Hotele güven duymak</a:t>
                      </a:r>
                      <a:r>
                        <a:rPr lang="tr-TR" sz="2600" b="1" baseline="0" dirty="0" smtClean="0">
                          <a:latin typeface="Arial" panose="020B0604020202020204" pitchFamily="34" charset="0"/>
                          <a:cs typeface="Arial" panose="020B0604020202020204" pitchFamily="34" charset="0"/>
                        </a:rPr>
                        <a:t> (Kişi ve mal güvenliği)</a:t>
                      </a:r>
                      <a:endParaRPr lang="tr-TR" sz="2600" b="1" dirty="0">
                        <a:latin typeface="Arial" panose="020B0604020202020204" pitchFamily="34" charset="0"/>
                        <a:cs typeface="Arial" panose="020B0604020202020204" pitchFamily="34" charset="0"/>
                      </a:endParaRPr>
                    </a:p>
                  </a:txBody>
                  <a:tcPr/>
                </a:tc>
              </a:tr>
              <a:tr h="519747">
                <a:tc>
                  <a:txBody>
                    <a:bodyPr/>
                    <a:lstStyle/>
                    <a:p>
                      <a:r>
                        <a:rPr lang="tr-TR" sz="2600" b="1" dirty="0" smtClean="0">
                          <a:latin typeface="Arial" panose="020B0604020202020204" pitchFamily="34" charset="0"/>
                          <a:cs typeface="Arial" panose="020B0604020202020204" pitchFamily="34" charset="0"/>
                        </a:rPr>
                        <a:t>3-Kişiye özel karşılama (İlişkiler)</a:t>
                      </a:r>
                      <a:endParaRPr lang="tr-TR" sz="2600" b="1" dirty="0">
                        <a:latin typeface="Arial" panose="020B0604020202020204" pitchFamily="34" charset="0"/>
                        <a:cs typeface="Arial" panose="020B0604020202020204" pitchFamily="34" charset="0"/>
                      </a:endParaRPr>
                    </a:p>
                  </a:txBody>
                  <a:tcPr/>
                </a:tc>
              </a:tr>
              <a:tr h="519747">
                <a:tc>
                  <a:txBody>
                    <a:bodyPr/>
                    <a:lstStyle/>
                    <a:p>
                      <a:r>
                        <a:rPr lang="tr-TR" sz="2600" b="1" dirty="0" smtClean="0">
                          <a:latin typeface="Arial" panose="020B0604020202020204" pitchFamily="34" charset="0"/>
                          <a:cs typeface="Arial" panose="020B0604020202020204" pitchFamily="34" charset="0"/>
                        </a:rPr>
                        <a:t>4-Marka imajı (Snobisme-Dikkat çekme)</a:t>
                      </a:r>
                      <a:endParaRPr lang="tr-TR" sz="2600" b="1" dirty="0">
                        <a:latin typeface="Arial" panose="020B0604020202020204" pitchFamily="34" charset="0"/>
                        <a:cs typeface="Arial" panose="020B0604020202020204" pitchFamily="34" charset="0"/>
                      </a:endParaRPr>
                    </a:p>
                  </a:txBody>
                  <a:tcPr/>
                </a:tc>
              </a:tr>
              <a:tr h="519747">
                <a:tc>
                  <a:txBody>
                    <a:bodyPr/>
                    <a:lstStyle/>
                    <a:p>
                      <a:r>
                        <a:rPr lang="tr-TR" sz="2600" b="1" dirty="0" smtClean="0">
                          <a:latin typeface="Arial" panose="020B0604020202020204" pitchFamily="34" charset="0"/>
                          <a:cs typeface="Arial" panose="020B0604020202020204" pitchFamily="34" charset="0"/>
                        </a:rPr>
                        <a:t>5-Artı hizmet (Gastronomi)</a:t>
                      </a:r>
                      <a:endParaRPr lang="tr-TR" sz="2600" b="1" dirty="0">
                        <a:latin typeface="Arial" panose="020B0604020202020204" pitchFamily="34" charset="0"/>
                        <a:cs typeface="Arial" panose="020B0604020202020204" pitchFamily="34"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5300" y="1287780"/>
            <a:ext cx="10972800" cy="5024120"/>
          </a:xfrm>
        </p:spPr>
        <p:txBody>
          <a:bodyPr>
            <a:normAutofit/>
          </a:bodyPr>
          <a:lstStyle/>
          <a:p>
            <a:pPr marL="0" indent="0">
              <a:buNone/>
            </a:pPr>
            <a:r>
              <a:rPr lang="tr-TR" sz="3600" b="1" dirty="0" smtClean="0">
                <a:latin typeface="Arial" panose="020B0604020202020204" pitchFamily="34" charset="0"/>
                <a:cs typeface="Arial" panose="020B0604020202020204" pitchFamily="34" charset="0"/>
              </a:rPr>
              <a:t>4-Saygı itibar görme, değer verilme ihtiyacı: </a:t>
            </a:r>
            <a:r>
              <a:rPr lang="tr-TR" b="1" dirty="0" smtClean="0">
                <a:latin typeface="Arial" panose="020B0604020202020204" pitchFamily="34" charset="0"/>
                <a:cs typeface="Arial" panose="020B0604020202020204" pitchFamily="34" charset="0"/>
              </a:rPr>
              <a:t>İnsanlar kendilerine önem verilmesini, aranan bir kişi olduğunu görmek isterler. Bunun için çok yüksek ücretler ödemeyi göze alarak lüks restaurantlar da yemek yemeği isterler.</a:t>
            </a:r>
            <a:endParaRPr lang="tr-TR" b="1" dirty="0" smtClean="0">
              <a:latin typeface="Arial" panose="020B0604020202020204" pitchFamily="34" charset="0"/>
              <a:cs typeface="Arial" panose="020B0604020202020204" pitchFamily="34" charset="0"/>
            </a:endParaRPr>
          </a:p>
          <a:p>
            <a:pPr marL="0" indent="0">
              <a:buNone/>
            </a:pPr>
            <a:r>
              <a:rPr lang="tr-TR" sz="3600" b="1" dirty="0" smtClean="0">
                <a:latin typeface="Arial" panose="020B0604020202020204" pitchFamily="34" charset="0"/>
                <a:cs typeface="Arial" panose="020B0604020202020204" pitchFamily="34" charset="0"/>
              </a:rPr>
              <a:t>5-Kendi kendini tamamlama, başarma ihtiyacı: </a:t>
            </a:r>
            <a:r>
              <a:rPr lang="tr-TR" b="1" dirty="0" smtClean="0">
                <a:latin typeface="Arial" panose="020B0604020202020204" pitchFamily="34" charset="0"/>
                <a:cs typeface="Arial" panose="020B0604020202020204" pitchFamily="34" charset="0"/>
              </a:rPr>
              <a:t>Kişiler yeteneklerini göstermek yükselmek isterler. Her insan kendi kimliğinde, karakterinde ifadelerinde tektir. Müşterisine aradığından daha fazlasını veren işletmeciler kendilerine en büyük yatırımı yaparlar. Çünkü tatmin olan müşteri ilk reklamcı olur.</a:t>
            </a:r>
            <a:r>
              <a:rPr lang="tr-TR" sz="3600" b="1" dirty="0" smtClean="0">
                <a:latin typeface="Arial" panose="020B0604020202020204" pitchFamily="34" charset="0"/>
                <a:cs typeface="Arial" panose="020B0604020202020204" pitchFamily="34" charset="0"/>
              </a:rPr>
              <a:t> </a:t>
            </a:r>
            <a:endParaRPr lang="tr-TR" sz="36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8800" y="1295400"/>
            <a:ext cx="10972800" cy="5232400"/>
          </a:xfrm>
        </p:spPr>
        <p:txBody>
          <a:bodyPr>
            <a:normAutofit/>
          </a:bodyPr>
          <a:lstStyle/>
          <a:p>
            <a:pPr marL="0" indent="0" algn="just">
              <a:buNone/>
            </a:pPr>
            <a:r>
              <a:rPr lang="tr-TR" sz="3600" b="1" dirty="0" smtClean="0">
                <a:latin typeface="Arial" panose="020B0604020202020204" pitchFamily="34" charset="0"/>
                <a:cs typeface="Arial" panose="020B0604020202020204" pitchFamily="34" charset="0"/>
              </a:rPr>
              <a:t> Satın alma davranışlarına göre müşteri tipleri:</a:t>
            </a:r>
            <a:endParaRPr lang="tr-TR" sz="36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*Şüpheci satın alıcılar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*Herşeye inanan (saf) satın alıcılar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*Kendini savunan satın alıcılar (müşteriler)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*Meşhur (ünlü) olmak isteyen satın alıcılar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*Uyarılmış satın alıcılar (müşteriler)</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r>
              <a:rPr lang="tr-TR" sz="2400" dirty="0" smtClean="0">
                <a:latin typeface="Arial" panose="020B0604020202020204" pitchFamily="34" charset="0"/>
                <a:cs typeface="Arial" panose="020B0604020202020204" pitchFamily="34" charset="0"/>
                <a:sym typeface="+mn-ea"/>
              </a:rPr>
              <a:t> </a:t>
            </a:r>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br>
              <a:rPr lang="tr-TR" sz="2400" dirty="0" smtClean="0">
                <a:latin typeface="Arial" panose="020B0604020202020204" pitchFamily="34" charset="0"/>
                <a:cs typeface="Arial" panose="020B0604020202020204" pitchFamily="34" charset="0"/>
                <a:sym typeface="+mn-ea"/>
              </a:rPr>
            </a:br>
            <a:r>
              <a:rPr lang="tr-TR" sz="2400" dirty="0" smtClean="0">
                <a:latin typeface="Arial" panose="020B0604020202020204" pitchFamily="34" charset="0"/>
                <a:cs typeface="Arial" panose="020B0604020202020204" pitchFamily="34" charset="0"/>
                <a:sym typeface="+mn-ea"/>
              </a:rPr>
              <a:t>Kaynakça</a:t>
            </a:r>
            <a:endParaRPr lang="tr-TR" altLang="en-US"/>
          </a:p>
        </p:txBody>
      </p:sp>
      <p:sp>
        <p:nvSpPr>
          <p:cNvPr id="3" name="Content Placeholder 2"/>
          <p:cNvSpPr>
            <a:spLocks noGrp="1"/>
          </p:cNvSpPr>
          <p:nvPr>
            <p:ph idx="1"/>
          </p:nvPr>
        </p:nvSpPr>
        <p:spPr/>
        <p:txBody>
          <a:bodyPr/>
          <a:p>
            <a:pPr marL="0" indent="0" algn="l">
              <a:buNone/>
            </a:pPr>
            <a:endParaRPr lang="tr-TR" sz="1800" b="1" dirty="0" err="1" smtClean="0">
              <a:latin typeface="Arial" panose="020B0604020202020204" pitchFamily="34" charset="0"/>
              <a:cs typeface="Arial" panose="020B0604020202020204" pitchFamily="34" charset="0"/>
              <a:sym typeface="+mn-ea"/>
            </a:endParaRPr>
          </a:p>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524000"/>
            <a:ext cx="10972800" cy="5334000"/>
          </a:xfrm>
        </p:spPr>
        <p:txBody>
          <a:bodyPr/>
          <a:lstStyle/>
          <a:p>
            <a:pPr marL="0" indent="0" algn="just">
              <a:buNone/>
            </a:pPr>
            <a:r>
              <a:rPr lang="tr-TR" b="1" dirty="0" smtClean="0">
                <a:latin typeface="Arial" panose="020B0604020202020204" pitchFamily="34" charset="0"/>
                <a:cs typeface="Arial" panose="020B0604020202020204" pitchFamily="34" charset="0"/>
              </a:rPr>
              <a:t>2- Pazarlama yönetimi fonksiyonu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a-Ürün geliştirme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b-Dağıtım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c-Fiyatlandırma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d-Tutundurma, satış artırıcı çabalar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16000"/>
            <a:ext cx="10972800" cy="5308600"/>
          </a:xfrm>
        </p:spPr>
        <p:txBody>
          <a:bodyPr/>
          <a:lstStyle/>
          <a:p>
            <a:pPr marL="0" indent="0">
              <a:buNone/>
            </a:pPr>
            <a:r>
              <a:rPr lang="tr-TR" sz="3600" b="1" dirty="0">
                <a:latin typeface="Arial" panose="020B0604020202020204" pitchFamily="34" charset="0"/>
                <a:cs typeface="Arial" panose="020B0604020202020204" pitchFamily="34" charset="0"/>
              </a:rPr>
              <a:t> </a:t>
            </a:r>
            <a:r>
              <a:rPr lang="tr-TR" sz="3600" b="1" dirty="0" smtClean="0">
                <a:latin typeface="Arial" panose="020B0604020202020204" pitchFamily="34" charset="0"/>
                <a:cs typeface="Arial" panose="020B0604020202020204" pitchFamily="34" charset="0"/>
              </a:rPr>
              <a:t>Satın alma yöntemleri:</a:t>
            </a:r>
            <a:endParaRPr lang="tr-TR" sz="3600" b="1" dirty="0" smtClean="0">
              <a:latin typeface="Arial" panose="020B0604020202020204" pitchFamily="34" charset="0"/>
              <a:cs typeface="Arial" panose="020B0604020202020204" pitchFamily="34" charset="0"/>
            </a:endParaRPr>
          </a:p>
          <a:p>
            <a:pPr marL="0" indent="0" algn="just">
              <a:buNone/>
            </a:pPr>
            <a:r>
              <a:rPr lang="tr-TR" sz="3200" b="1" dirty="0" smtClean="0">
                <a:latin typeface="Arial" panose="020B0604020202020204" pitchFamily="34" charset="0"/>
                <a:cs typeface="Arial" panose="020B0604020202020204" pitchFamily="34" charset="0"/>
              </a:rPr>
              <a:t>a-Merkezi satın alma yöntemi: </a:t>
            </a:r>
            <a:r>
              <a:rPr lang="tr-TR" b="1" dirty="0" smtClean="0">
                <a:latin typeface="Arial" panose="020B0604020202020204" pitchFamily="34" charset="0"/>
                <a:cs typeface="Arial" panose="020B0604020202020204" pitchFamily="34" charset="0"/>
              </a:rPr>
              <a:t>Satış için işletmeye gerekli olan mal ve hizmetleri üretmeye imkan verecek üretim faktörlerinin, araçların, ürünlerin yarı işlenmiş maddelerin ve hammaddelerin tek elden tedarikidir. </a:t>
            </a:r>
            <a:endParaRPr lang="tr-TR" b="1" dirty="0" smtClean="0">
              <a:latin typeface="Arial" panose="020B0604020202020204" pitchFamily="34" charset="0"/>
              <a:cs typeface="Arial" panose="020B0604020202020204" pitchFamily="34" charset="0"/>
            </a:endParaRPr>
          </a:p>
          <a:p>
            <a:pPr marL="0" indent="0">
              <a:buNone/>
            </a:pPr>
            <a:r>
              <a:rPr lang="tr-TR" b="1" dirty="0">
                <a:latin typeface="Arial" panose="020B0604020202020204" pitchFamily="34" charset="0"/>
                <a:cs typeface="Arial" panose="020B0604020202020204" pitchFamily="34" charset="0"/>
              </a:rPr>
              <a:t> </a:t>
            </a:r>
            <a:r>
              <a:rPr lang="tr-TR" sz="3200" b="1" dirty="0" smtClean="0">
                <a:latin typeface="Arial" panose="020B0604020202020204" pitchFamily="34" charset="0"/>
                <a:cs typeface="Arial" panose="020B0604020202020204" pitchFamily="34" charset="0"/>
              </a:rPr>
              <a:t>Yararları:</a:t>
            </a:r>
            <a:endParaRPr lang="tr-TR" sz="3200"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1-Tedarik mallar toptan alındığı için fiyatlarda bir ucuzluk sağlanır.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2-İşletmenin karşısında belirli bir sorumlu vardır.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3-Tedarik mallarında standardizasyon sağlanmış olur.</a:t>
            </a: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57300"/>
            <a:ext cx="10972800" cy="5067300"/>
          </a:xfrm>
        </p:spPr>
        <p:txBody>
          <a:bodyPr/>
          <a:lstStyle/>
          <a:p>
            <a:pPr marL="0" indent="0" algn="just">
              <a:buNone/>
            </a:pPr>
            <a:r>
              <a:rPr lang="tr-TR" b="1" dirty="0" smtClean="0">
                <a:latin typeface="Arial" panose="020B0604020202020204" pitchFamily="34" charset="0"/>
                <a:cs typeface="Arial" panose="020B0604020202020204" pitchFamily="34" charset="0"/>
              </a:rPr>
              <a:t> </a:t>
            </a:r>
            <a:r>
              <a:rPr lang="tr-TR" sz="3200" b="1" dirty="0" smtClean="0">
                <a:latin typeface="Arial" panose="020B0604020202020204" pitchFamily="34" charset="0"/>
                <a:cs typeface="Arial" panose="020B0604020202020204" pitchFamily="34" charset="0"/>
              </a:rPr>
              <a:t>Sakıncaları:</a:t>
            </a:r>
            <a:endParaRPr lang="tr-TR" sz="32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1-Satın alma için gerekli olabilecek araç ve malzemenin yaratacağı ek giderler fazladır.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2-Merkezi satın almada işletme yöresel fiyat dalgalanmalarından yararlanamaz.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3-Yöresel yada bölgesel hammadde çeşitlemesine gidilemez.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4-Kötü kullanmaya imkan verir. Yolsuzluklara yol açar.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5-Büyük miktardaki mal ve hizmetlerin kalite kontrolü zordur. </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68400"/>
            <a:ext cx="10972800" cy="5156200"/>
          </a:xfrm>
        </p:spPr>
        <p:txBody>
          <a:bodyPr>
            <a:normAutofit/>
          </a:bodyPr>
          <a:lstStyle/>
          <a:p>
            <a:pPr marL="0" indent="0" algn="just">
              <a:buNone/>
            </a:pPr>
            <a:r>
              <a:rPr lang="tr-TR" sz="3600" b="1" dirty="0" smtClean="0">
                <a:latin typeface="Arial" panose="020B0604020202020204" pitchFamily="34" charset="0"/>
                <a:cs typeface="Arial" panose="020B0604020202020204" pitchFamily="34" charset="0"/>
              </a:rPr>
              <a:t>b-Yaygın tedarik yöntemi: </a:t>
            </a:r>
            <a:r>
              <a:rPr lang="tr-TR" b="1" dirty="0" smtClean="0">
                <a:latin typeface="Arial" panose="020B0604020202020204" pitchFamily="34" charset="0"/>
                <a:cs typeface="Arial" panose="020B0604020202020204" pitchFamily="34" charset="0"/>
              </a:rPr>
              <a:t>İşletmelerin satın alma işlemlerini çeşitli kaynaklardan sağlamasıdır. </a:t>
            </a:r>
            <a:endParaRPr lang="tr-TR" b="1" dirty="0" smtClean="0">
              <a:latin typeface="Arial" panose="020B0604020202020204" pitchFamily="34" charset="0"/>
              <a:cs typeface="Arial" panose="020B0604020202020204" pitchFamily="34" charset="0"/>
            </a:endParaRPr>
          </a:p>
          <a:p>
            <a:pPr marL="0" indent="0" algn="just">
              <a:buNone/>
            </a:pPr>
            <a:r>
              <a:rPr lang="tr-TR" sz="3200" b="1" dirty="0" smtClean="0">
                <a:latin typeface="Arial" panose="020B0604020202020204" pitchFamily="34" charset="0"/>
                <a:cs typeface="Arial" panose="020B0604020202020204" pitchFamily="34" charset="0"/>
              </a:rPr>
              <a:t>Yararları:</a:t>
            </a:r>
            <a:endParaRPr lang="tr-TR" sz="32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1-Yöresel fiyat farklılıklarından yararlanılır.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2-Tedarik mallarında çeşitlenmeye gidilebilir.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3-Tedarik organlarında uzmanlaşmaya gidilir.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4-Satın alma işlemlerini basitleştirir.</a:t>
            </a: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43000"/>
            <a:ext cx="10972800" cy="5181600"/>
          </a:xfrm>
        </p:spPr>
        <p:txBody>
          <a:bodyPr>
            <a:normAutofit/>
          </a:bodyPr>
          <a:lstStyle/>
          <a:p>
            <a:pPr marL="0" indent="0" algn="just">
              <a:buNone/>
            </a:pPr>
            <a:r>
              <a:rPr lang="tr-TR" sz="3200" b="1" dirty="0" smtClean="0">
                <a:latin typeface="Arial" panose="020B0604020202020204" pitchFamily="34" charset="0"/>
                <a:cs typeface="Arial" panose="020B0604020202020204" pitchFamily="34" charset="0"/>
              </a:rPr>
              <a:t>Sakıncaları:</a:t>
            </a:r>
            <a:endParaRPr lang="tr-TR" sz="32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1-Satın alma için yetki ve sorumluluklar çok dağıldığında denetim güçleşir.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2-İşletmede gereksiz yere çok işlem yapılır.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3-Çok sayıda satın alma organı gerekeceğinden, her bölümde bu işle ilgilenen yeteri kadar görevli bulundurmak gerekir.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876300"/>
            <a:ext cx="12192000" cy="779780"/>
          </a:xfrm>
        </p:spPr>
        <p:txBody>
          <a:bodyPr>
            <a:normAutofit/>
          </a:bodyPr>
          <a:lstStyle/>
          <a:p>
            <a:r>
              <a:rPr lang="tr-TR" sz="3800" b="1" dirty="0" smtClean="0">
                <a:solidFill>
                  <a:schemeClr val="tx1"/>
                </a:solidFill>
                <a:latin typeface="Arial" panose="020B0604020202020204" pitchFamily="34" charset="0"/>
                <a:cs typeface="Arial" panose="020B0604020202020204" pitchFamily="34" charset="0"/>
              </a:rPr>
              <a:t>TÜKETİCİ-TURİST DAVRANIŞLARI VE ÖZELLİKLERİ</a:t>
            </a:r>
            <a:endParaRPr lang="tr-TR" sz="38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381000" y="18211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Tüketici analizlerine göre pazarlama araştırması;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-Rakiplere göre ürünün durumunu tanımak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-Kendi marka imajını kontrol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-Hedeflere uygun bir haberleşme politikası belirlemekten oluşur.</a:t>
            </a:r>
            <a:endParaRPr lang="tr-TR" b="1" dirty="0" smtClean="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68400"/>
            <a:ext cx="10972800" cy="5156200"/>
          </a:xfrm>
        </p:spPr>
        <p:txBody>
          <a:bodyPr>
            <a:normAutofit/>
          </a:bodyPr>
          <a:lstStyle/>
          <a:p>
            <a:pPr marL="0" indent="0">
              <a:buNone/>
            </a:pPr>
            <a:r>
              <a:rPr lang="tr-TR" sz="3200" b="1" dirty="0" smtClean="0">
                <a:latin typeface="Arial" panose="020B0604020202020204" pitchFamily="34" charset="0"/>
                <a:cs typeface="Arial" panose="020B0604020202020204" pitchFamily="34" charset="0"/>
              </a:rPr>
              <a:t> Satın Alma Motivasyonları-Müşteri Kişiliği:</a:t>
            </a:r>
            <a:endParaRPr lang="tr-TR" sz="3200"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  Otel zincirleri müşteri ihtiyaç ve isteklerine uygun ürünler üretmek için piyasa araştırmaları gerçekleştirmişlerdir. Bunlardan tüketici davranışlarını satın almada etkileyen sosyolojik etmenler: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1-Aile</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2-Referans grupları (arkadaş, dost, meslek grupları)</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3-Sosyal sınıf (toplumdaki çeşitli sınıflar)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4-Alt kültür (bölgesel özellikler)</a:t>
            </a:r>
            <a:endParaRPr lang="tr-TR" b="1" dirty="0" smtClean="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5-Kültür (insanların değer sistemi örf, adet, </a:t>
            </a:r>
            <a:r>
              <a:rPr lang="tr-TR" b="1" dirty="0">
                <a:latin typeface="Arial" panose="020B0604020202020204" pitchFamily="34" charset="0"/>
                <a:cs typeface="Arial" panose="020B0604020202020204" pitchFamily="34" charset="0"/>
              </a:rPr>
              <a:t>T</a:t>
            </a:r>
            <a:r>
              <a:rPr lang="tr-TR" b="1" dirty="0" smtClean="0">
                <a:latin typeface="Arial" panose="020B0604020202020204" pitchFamily="34" charset="0"/>
                <a:cs typeface="Arial" panose="020B0604020202020204" pitchFamily="34" charset="0"/>
              </a:rPr>
              <a:t>ürk kültürü)</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7350</Words>
  <Application>WPS Presentation</Application>
  <PresentationFormat>Geniş ekran</PresentationFormat>
  <Paragraphs>217</Paragraphs>
  <Slides>24</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24</vt:i4>
      </vt:variant>
    </vt:vector>
  </HeadingPairs>
  <TitlesOfParts>
    <vt:vector size="42" baseType="lpstr">
      <vt:lpstr>Arial</vt:lpstr>
      <vt:lpstr>SimSun</vt:lpstr>
      <vt:lpstr>Wingdings</vt:lpstr>
      <vt:lpstr>Wingdings 2</vt:lpstr>
      <vt:lpstr>Constantia</vt:lpstr>
      <vt:lpstr>Microsoft YaHei</vt:lpstr>
      <vt:lpstr/>
      <vt:lpstr>Arial Unicode MS</vt:lpstr>
      <vt:lpstr>Calibri</vt:lpstr>
      <vt:lpstr>Bodoni MT</vt:lpstr>
      <vt:lpstr>Meiryo</vt:lpstr>
      <vt:lpstr>Meiryo UI</vt:lpstr>
      <vt:lpstr>Microsoft JhengHei</vt:lpstr>
      <vt:lpstr>Microsoft JhengHei UI</vt:lpstr>
      <vt:lpstr>Microsoft YaHei UI</vt:lpstr>
      <vt:lpstr>MingLiU-ExtB</vt:lpstr>
      <vt:lpstr>Microsoft JhengHei Light</vt:lpstr>
      <vt:lpstr>Akış</vt:lpstr>
      <vt:lpstr>   TURİZM PAZARLAMASININ FONKSİYONLARI </vt:lpstr>
      <vt:lpstr>PowerPoint 演示文稿</vt:lpstr>
      <vt:lpstr>PowerPoint 演示文稿</vt:lpstr>
      <vt:lpstr>PowerPoint 演示文稿</vt:lpstr>
      <vt:lpstr>PowerPoint 演示文稿</vt:lpstr>
      <vt:lpstr>PowerPoint 演示文稿</vt:lpstr>
      <vt:lpstr>PowerPoint 演示文稿</vt:lpstr>
      <vt:lpstr>TÜKETİCİ-TURİST DAVRANIŞLARI VE ÖZELLİKLERİ</vt:lpstr>
      <vt:lpstr>PowerPoint 演示文稿</vt:lpstr>
      <vt:lpstr>Şematik gösterimi ise;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Turizm İşletmelerinde Müşteri İhtiyaçlarının Hiyerarşisi</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III. TURİZM PAZARLAMASININ FONKSİYONLARI </dc:title>
  <dc:creator>Windows Kullanıcısı</dc:creator>
  <cp:lastModifiedBy>ali</cp:lastModifiedBy>
  <cp:revision>6</cp:revision>
  <dcterms:created xsi:type="dcterms:W3CDTF">2018-02-12T18:10:00Z</dcterms:created>
  <dcterms:modified xsi:type="dcterms:W3CDTF">2018-02-16T10:34:10Z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