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Arial" pitchFamily="34" charset="0"/>
                <a:cs typeface="Arial" pitchFamily="34" charset="0"/>
              </a:rPr>
              <a:t>DENETİMLİ SERBESTLİĞİN DÜNYADA VE TÜRKİYE’DEKİ GELİŞİMİ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ARŞ.GÖR. DR. MÜNEVVER ERYALÇIN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Amerika Birleşik </a:t>
            </a:r>
            <a:r>
              <a:rPr lang="tr-TR" dirty="0" err="1" smtClean="0"/>
              <a:t>devletleri’nde</a:t>
            </a:r>
            <a:r>
              <a:rPr lang="tr-TR" dirty="0" smtClean="0"/>
              <a:t> </a:t>
            </a:r>
          </a:p>
          <a:p>
            <a:r>
              <a:rPr lang="tr-TR" dirty="0" smtClean="0"/>
              <a:t>18 yy İngiliz hakim </a:t>
            </a:r>
            <a:r>
              <a:rPr lang="tr-TR" dirty="0" err="1" smtClean="0"/>
              <a:t>Matthew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</a:p>
          <a:p>
            <a:r>
              <a:rPr lang="tr-TR" dirty="0" smtClean="0"/>
              <a:t>19 yy Boston’da </a:t>
            </a:r>
            <a:r>
              <a:rPr lang="tr-TR" dirty="0" err="1" smtClean="0"/>
              <a:t>Augustus</a:t>
            </a:r>
            <a:r>
              <a:rPr lang="tr-TR" dirty="0" smtClean="0"/>
              <a:t> denetimli serbestliğin öncülerindendir.</a:t>
            </a:r>
          </a:p>
          <a:p>
            <a:endParaRPr lang="tr-TR" dirty="0" smtClean="0"/>
          </a:p>
          <a:p>
            <a:r>
              <a:rPr lang="tr-TR" dirty="0" smtClean="0"/>
              <a:t> İngiltere 1876 kilise hizmetinin denetimli serbestlik hizmetine dönüşümü</a:t>
            </a:r>
          </a:p>
          <a:p>
            <a:endParaRPr lang="tr-TR" dirty="0" smtClean="0"/>
          </a:p>
          <a:p>
            <a:r>
              <a:rPr lang="tr-TR" dirty="0" smtClean="0"/>
              <a:t>İlk denetimli serbestlik hizmetleri bağımlıların tedavisi ile başlamıştır.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Denetimli serbestliğin ilk prensipleri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2204864"/>
            <a:ext cx="8229600" cy="4937760"/>
          </a:xfrm>
        </p:spPr>
        <p:txBody>
          <a:bodyPr/>
          <a:lstStyle/>
          <a:p>
            <a:r>
              <a:rPr lang="tr-TR" dirty="0" smtClean="0"/>
              <a:t>Failin suçunun içeriği, suçun zararının tazminine ilişkin araştırma süreci, </a:t>
            </a:r>
          </a:p>
          <a:p>
            <a:r>
              <a:rPr lang="tr-TR" dirty="0" smtClean="0"/>
              <a:t>Denetim sürecinde yapılacak suçlu bireye rehberlik etme ve bireyin  takip süreci</a:t>
            </a:r>
          </a:p>
          <a:p>
            <a:r>
              <a:rPr lang="tr-TR" dirty="0" smtClean="0"/>
              <a:t>Suçlu bireyler ilk görüşme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Türkiye’de denetimli serbestlik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2132856"/>
            <a:ext cx="8229600" cy="3073896"/>
          </a:xfrm>
        </p:spPr>
        <p:txBody>
          <a:bodyPr/>
          <a:lstStyle/>
          <a:p>
            <a:pPr algn="just"/>
            <a:r>
              <a:rPr lang="tr-TR" dirty="0" smtClean="0"/>
              <a:t>Adalet Bakanlığı Ceza ve Tevkifevleri Genel Müdürlüğü bünyesinde  2005 yılında kurulmuştur.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 Denetimli Serbestlik Daire Başkanlığı merkez teşkilat olmak üzere taşra teşkilatında denetimli serbestlik müdürlükleri ile bu müdürlüklere bağlı bürolar ve koruma kurulları tarafından planlanan hizmetler yürütülmektedir.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2132856"/>
            <a:ext cx="8229600" cy="3145904"/>
          </a:xfrm>
        </p:spPr>
        <p:txBody>
          <a:bodyPr/>
          <a:lstStyle/>
          <a:p>
            <a:r>
              <a:rPr lang="tr-TR" dirty="0" smtClean="0"/>
              <a:t>2021 yılı itibarıyla Merkez teşkilata bağlı 144 denetimli serbestlik müdürlüğü denetimli serbestlik infaz ve eğitim- iyileştirme çalışmalarını yürütmektedir.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Denetimli Serbestlik Daire Başkanlığında bulunan şubeler şöyledir: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a. Değerlendirme ve planlamadan sorumlu şube müdürlüğü,</a:t>
            </a:r>
          </a:p>
          <a:p>
            <a:r>
              <a:rPr lang="tr-TR" dirty="0" smtClean="0"/>
              <a:t>b. İnfaz ve iyileştirmeden sorumlu şube müdürlüğü,</a:t>
            </a:r>
          </a:p>
          <a:p>
            <a:r>
              <a:rPr lang="tr-TR" dirty="0" smtClean="0"/>
              <a:t>c. Çocuk hizmetlerinden sorumlu şube müdürlüğü,</a:t>
            </a:r>
          </a:p>
          <a:p>
            <a:r>
              <a:rPr lang="tr-TR" dirty="0" smtClean="0"/>
              <a:t>ç. Elektronik izlemeden sorumlu şube müdürlüğü,</a:t>
            </a:r>
          </a:p>
          <a:p>
            <a:r>
              <a:rPr lang="tr-TR" dirty="0" smtClean="0"/>
              <a:t> d.Koruma kurullarından sorumlu şube müdürlüğü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Taşra teşkilatı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gelen evrak bürosu, </a:t>
            </a:r>
          </a:p>
          <a:p>
            <a:r>
              <a:rPr lang="tr-TR" dirty="0" smtClean="0"/>
              <a:t>kayıt kabul bürosu,</a:t>
            </a:r>
          </a:p>
          <a:p>
            <a:r>
              <a:rPr lang="tr-TR" dirty="0" smtClean="0"/>
              <a:t> değerlendirme ve planlama bürosu,</a:t>
            </a:r>
          </a:p>
          <a:p>
            <a:r>
              <a:rPr lang="tr-TR" dirty="0" smtClean="0"/>
              <a:t> infaz bürosu,</a:t>
            </a:r>
          </a:p>
          <a:p>
            <a:r>
              <a:rPr lang="tr-TR" dirty="0" smtClean="0"/>
              <a:t> eğitim ve iyileştirme bürosu,</a:t>
            </a:r>
          </a:p>
          <a:p>
            <a:r>
              <a:rPr lang="tr-TR" dirty="0" smtClean="0"/>
              <a:t> denetim bürosu, </a:t>
            </a:r>
          </a:p>
          <a:p>
            <a:r>
              <a:rPr lang="tr-TR" dirty="0" smtClean="0"/>
              <a:t>mağdur destek hizmetleri bürosu, </a:t>
            </a:r>
          </a:p>
          <a:p>
            <a:r>
              <a:rPr lang="tr-TR" dirty="0" smtClean="0"/>
              <a:t>koruma kurulları bürosu </a:t>
            </a:r>
          </a:p>
          <a:p>
            <a:r>
              <a:rPr lang="tr-TR" dirty="0" smtClean="0"/>
              <a:t> idari ve mali işler bürosu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Denetimli serbestlik müdürlüklerinde; </a:t>
            </a:r>
          </a:p>
          <a:p>
            <a:r>
              <a:rPr lang="tr-TR" dirty="0" smtClean="0"/>
              <a:t>bir müdür, </a:t>
            </a:r>
          </a:p>
          <a:p>
            <a:r>
              <a:rPr lang="tr-TR" dirty="0" smtClean="0"/>
              <a:t>müdür yardımcıları,</a:t>
            </a:r>
          </a:p>
          <a:p>
            <a:r>
              <a:rPr lang="tr-TR" dirty="0" smtClean="0"/>
              <a:t> büro şefleri,</a:t>
            </a:r>
          </a:p>
          <a:p>
            <a:r>
              <a:rPr lang="tr-TR" dirty="0" smtClean="0"/>
              <a:t>denetimli serbestlik uzmanı </a:t>
            </a:r>
          </a:p>
          <a:p>
            <a:r>
              <a:rPr lang="tr-TR" dirty="0" smtClean="0"/>
              <a:t>denetimli serbestlik personeli </a:t>
            </a:r>
          </a:p>
          <a:p>
            <a:r>
              <a:rPr lang="tr-TR" dirty="0" smtClean="0"/>
              <a:t>İnfaz koruma memurları görev yapmaktadır.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219200"/>
            <a:ext cx="8892480" cy="4937760"/>
          </a:xfrm>
        </p:spPr>
        <p:txBody>
          <a:bodyPr/>
          <a:lstStyle/>
          <a:p>
            <a:r>
              <a:rPr lang="tr-TR" sz="2400" dirty="0" smtClean="0"/>
              <a:t>CANTON, R (2011). </a:t>
            </a:r>
            <a:r>
              <a:rPr lang="tr-TR" sz="2400" dirty="0" err="1" smtClean="0"/>
              <a:t>Probation</a:t>
            </a:r>
            <a:r>
              <a:rPr lang="tr-TR" sz="2400" dirty="0" smtClean="0"/>
              <a:t>: </a:t>
            </a:r>
            <a:r>
              <a:rPr lang="tr-TR" sz="2400" dirty="0" err="1" smtClean="0"/>
              <a:t>Working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offenders</a:t>
            </a:r>
            <a:r>
              <a:rPr lang="tr-TR" sz="2400" dirty="0" smtClean="0"/>
              <a:t>. </a:t>
            </a:r>
            <a:r>
              <a:rPr lang="tr-TR" sz="2400" dirty="0" err="1" smtClean="0"/>
              <a:t>Routledge</a:t>
            </a:r>
            <a:r>
              <a:rPr lang="tr-TR" sz="2400" dirty="0" smtClean="0"/>
              <a:t>.</a:t>
            </a:r>
          </a:p>
          <a:p>
            <a:pPr>
              <a:buNone/>
            </a:pPr>
            <a:endParaRPr lang="tr-TR" sz="2400" dirty="0" smtClean="0"/>
          </a:p>
          <a:p>
            <a:r>
              <a:rPr lang="tr-TR" sz="2400" dirty="0" smtClean="0"/>
              <a:t>NURSAL N, ATAÇ S </a:t>
            </a:r>
            <a:r>
              <a:rPr lang="en-US" sz="2400" dirty="0" smtClean="0"/>
              <a:t>(</a:t>
            </a:r>
            <a:r>
              <a:rPr lang="tr-TR" sz="2400" dirty="0" smtClean="0"/>
              <a:t>2006</a:t>
            </a:r>
            <a:r>
              <a:rPr lang="en-US" sz="2400" dirty="0" smtClean="0"/>
              <a:t>). </a:t>
            </a:r>
            <a:r>
              <a:rPr lang="tr-TR" sz="2400" dirty="0" smtClean="0"/>
              <a:t>Denetimli Serbestlik ve Yardım Sistemi</a:t>
            </a:r>
            <a:r>
              <a:rPr lang="en-US" sz="2400" dirty="0" smtClean="0"/>
              <a:t>.</a:t>
            </a:r>
            <a:r>
              <a:rPr lang="tr-TR" sz="2400" dirty="0" smtClean="0"/>
              <a:t> Yetkin Yayınları, 718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 smtClean="0"/>
              <a:t>5402 sayılı Denetimli serbestlik Hizmetleri Yönetmeliği</a:t>
            </a:r>
            <a:r>
              <a:rPr lang="tr-TR" sz="2400" dirty="0" smtClean="0"/>
              <a:t>,  2021 Erişim yeri: [https://</a:t>
            </a:r>
            <a:r>
              <a:rPr lang="tr-TR" sz="2400" dirty="0" smtClean="0"/>
              <a:t>www.resmigazete.gov.tr/eskiler/2021/11/20211110-1.htm]</a:t>
            </a:r>
            <a:endParaRPr lang="tr-TR" sz="2400" dirty="0" smtClean="0"/>
          </a:p>
          <a:p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</TotalTime>
  <Words>306</Words>
  <Application>Microsoft Office PowerPoint</Application>
  <PresentationFormat>Ekran Gösterisi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Kaynak</vt:lpstr>
      <vt:lpstr>DENETİMLİ SERBESTLİĞİN DÜNYADA VE TÜRKİYE’DEKİ GELİŞİMİ</vt:lpstr>
      <vt:lpstr>Slayt 2</vt:lpstr>
      <vt:lpstr>Denetimli serbestliğin ilk prensipleri </vt:lpstr>
      <vt:lpstr>Türkiye’de denetimli serbestlik </vt:lpstr>
      <vt:lpstr>Slayt 5</vt:lpstr>
      <vt:lpstr>Denetimli Serbestlik Daire Başkanlığında bulunan şubeler şöyledir:</vt:lpstr>
      <vt:lpstr>Taşra teşkilatı </vt:lpstr>
      <vt:lpstr>Slayt 8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Münevver ERYALÇIN</cp:lastModifiedBy>
  <cp:revision>2</cp:revision>
  <dcterms:created xsi:type="dcterms:W3CDTF">2021-12-02T08:23:18Z</dcterms:created>
  <dcterms:modified xsi:type="dcterms:W3CDTF">2021-12-02T11:57:40Z</dcterms:modified>
</cp:coreProperties>
</file>