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A9ED5A-5003-459D-89B0-CFF94593E99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F7858E-B784-4044-8B44-CB9584D2CD0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4286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FİLM AFİŞİ</a:t>
            </a:r>
            <a:endParaRPr lang="tr-TR" dirty="0"/>
          </a:p>
        </p:txBody>
      </p:sp>
      <p:pic>
        <p:nvPicPr>
          <p:cNvPr id="4" name="3 İçerik Yer Tutucusu" descr="Fetih1453Afiş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714308"/>
            <a:ext cx="6643733" cy="5955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OSMANLI DEVLETİNİN DURUMU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Osmanlı Devleti 15.</a:t>
            </a:r>
            <a:r>
              <a:rPr lang="tr-TR" dirty="0" err="1" smtClean="0"/>
              <a:t>yy’da</a:t>
            </a:r>
            <a:r>
              <a:rPr lang="tr-TR" dirty="0" smtClean="0"/>
              <a:t> büyümekte olan kuruluş aşamasını tamamlamış bir devlet halindedir. </a:t>
            </a:r>
          </a:p>
          <a:p>
            <a:endParaRPr lang="tr-TR" dirty="0" smtClean="0"/>
          </a:p>
          <a:p>
            <a:r>
              <a:rPr lang="tr-TR" dirty="0" smtClean="0"/>
              <a:t>2.Murat oğlu </a:t>
            </a:r>
            <a:r>
              <a:rPr lang="tr-TR" dirty="0" err="1" smtClean="0"/>
              <a:t>Alaaddin’in</a:t>
            </a:r>
            <a:r>
              <a:rPr lang="tr-TR" dirty="0" smtClean="0"/>
              <a:t> vefatı üzerine büyük bir üzüntü yaşamıştır ve yıllardır büyük savaşlar yapmakta olduğu için yorulmuştur.</a:t>
            </a:r>
          </a:p>
          <a:p>
            <a:endParaRPr lang="tr-TR" dirty="0" smtClean="0"/>
          </a:p>
          <a:p>
            <a:r>
              <a:rPr lang="tr-TR" dirty="0" smtClean="0"/>
              <a:t>Batılı Devletler ile 10 yıl sürecek Edirne-</a:t>
            </a:r>
            <a:r>
              <a:rPr lang="tr-TR" dirty="0" err="1" smtClean="0"/>
              <a:t>Segedin</a:t>
            </a:r>
            <a:r>
              <a:rPr lang="tr-TR" dirty="0" smtClean="0"/>
              <a:t> Antlaşması  imzalayarak tahtı henüz 12 yaşında olan oğlu 2.Mehmet’e bırakıp inzivaya çekilmiştir.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Batılı Devletler tahta küçük bir çocuğun geçmesini fırsat bilerek antlaşmayı bozmuşlardır.</a:t>
            </a:r>
          </a:p>
          <a:p>
            <a:endParaRPr lang="tr-TR" dirty="0" smtClean="0"/>
          </a:p>
          <a:p>
            <a:r>
              <a:rPr lang="tr-TR" dirty="0" smtClean="0"/>
              <a:t>2.Murat tahta geçmemekte ısrarcı oluyorken henüz 12 yaşında bir çocuk olan 2.Mehmet o tarihi sözünü söylemiştir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FATİH’İN MEKTUBU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‘’Eğer </a:t>
            </a:r>
            <a:r>
              <a:rPr lang="tr-TR" b="1" dirty="0" err="1" smtClean="0"/>
              <a:t>pâdişah</a:t>
            </a:r>
            <a:r>
              <a:rPr lang="tr-TR" b="1" dirty="0" smtClean="0"/>
              <a:t> iseniz, buyurun ordunuzun başına geçin!.. Yok eğer </a:t>
            </a:r>
            <a:r>
              <a:rPr lang="tr-TR" b="1" dirty="0" err="1" smtClean="0"/>
              <a:t>pâdişah</a:t>
            </a:r>
            <a:r>
              <a:rPr lang="tr-TR" b="1" dirty="0" smtClean="0"/>
              <a:t> ben isem, sizi, orduma başkumandan olarak </a:t>
            </a:r>
            <a:r>
              <a:rPr lang="tr-TR" b="1" dirty="0" err="1" smtClean="0"/>
              <a:t>nasb</a:t>
            </a:r>
            <a:r>
              <a:rPr lang="tr-TR" b="1" dirty="0" smtClean="0"/>
              <a:t> ve </a:t>
            </a:r>
            <a:r>
              <a:rPr lang="tr-TR" b="1" dirty="0" err="1" smtClean="0"/>
              <a:t>tâyin</a:t>
            </a:r>
            <a:r>
              <a:rPr lang="tr-TR" b="1" dirty="0" smtClean="0"/>
              <a:t> </a:t>
            </a:r>
            <a:r>
              <a:rPr lang="tr-TR" b="1" dirty="0" err="1" smtClean="0"/>
              <a:t>eyliyorum</a:t>
            </a:r>
            <a:r>
              <a:rPr lang="tr-TR" b="1" dirty="0" smtClean="0"/>
              <a:t>!..”</a:t>
            </a:r>
            <a:endParaRPr lang="tr-TR" dirty="0"/>
          </a:p>
        </p:txBody>
      </p:sp>
      <p:pic>
        <p:nvPicPr>
          <p:cNvPr id="4" name="3 Resim" descr="fatih 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7715304" cy="2857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Böylelikle 2.Mehmet tahttan indirilen bir padişah olmuştur. Babasının vefatı ile 2.defa tahta geçtiği zaman otorite kaybı çok büyük olmuştur.</a:t>
            </a:r>
          </a:p>
          <a:p>
            <a:r>
              <a:rPr lang="tr-TR" dirty="0" smtClean="0"/>
              <a:t>Ancak 2.Mehmet’in en büyük hedefi atalarının yarım bıraktığı işi tamamlamaktır…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İSTANBUL’UN FETHİNİN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1. Hz. Muhammed’in İstanbul’ un fethiyle ilgili sözleri</a:t>
            </a:r>
            <a:br>
              <a:rPr lang="tr-TR" dirty="0" smtClean="0"/>
            </a:br>
            <a:r>
              <a:rPr lang="tr-TR" dirty="0" smtClean="0"/>
              <a:t>2. İstanbul’un Ortodoks dünyasının merkezi konumunda olması</a:t>
            </a:r>
            <a:br>
              <a:rPr lang="tr-TR" dirty="0" smtClean="0"/>
            </a:br>
            <a:r>
              <a:rPr lang="tr-TR" dirty="0" smtClean="0"/>
              <a:t>3. Ticaret yolları ve boğazların denetimi</a:t>
            </a:r>
            <a:br>
              <a:rPr lang="tr-TR" dirty="0" smtClean="0"/>
            </a:br>
            <a:r>
              <a:rPr lang="tr-TR" dirty="0" smtClean="0"/>
              <a:t>4. Osmanlının toprak bütünlüğünü sağlama</a:t>
            </a:r>
            <a:br>
              <a:rPr lang="tr-TR" dirty="0" smtClean="0"/>
            </a:br>
            <a:r>
              <a:rPr lang="tr-TR" dirty="0" smtClean="0"/>
              <a:t>5. Rumeli’ye geçiş ve fetihlerin kolaylaşması</a:t>
            </a:r>
            <a:br>
              <a:rPr lang="tr-TR" dirty="0" smtClean="0"/>
            </a:br>
            <a:r>
              <a:rPr lang="tr-TR" dirty="0" smtClean="0"/>
              <a:t>6. Bizans’ın şehzadeleri, Avrupalı devletleri ve Anadolu Beylikleri’ni kışkırtması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OSMANLI DEVLETİNİN FETİH HAZIRLIKLARI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 1.Bazı Anadolu beylikleri ile antlaşmalar yapılmıştır.</a:t>
            </a:r>
            <a:br>
              <a:rPr lang="tr-TR" dirty="0" smtClean="0"/>
            </a:br>
            <a:r>
              <a:rPr lang="tr-TR" dirty="0" smtClean="0"/>
              <a:t>2. Anadolu Hisarının karşısına Rumeli Hisarı yapılmıştır. (Böylelikle </a:t>
            </a:r>
            <a:r>
              <a:rPr lang="tr-TR" dirty="0" err="1" smtClean="0"/>
              <a:t>Bizansa</a:t>
            </a:r>
            <a:r>
              <a:rPr lang="tr-TR" dirty="0" smtClean="0"/>
              <a:t> </a:t>
            </a:r>
            <a:r>
              <a:rPr lang="tr-TR" dirty="0" err="1" smtClean="0"/>
              <a:t>Mora’dan</a:t>
            </a:r>
            <a:r>
              <a:rPr lang="tr-TR" dirty="0" smtClean="0"/>
              <a:t> gelecek yardımlar engellenmiştir)</a:t>
            </a:r>
            <a:br>
              <a:rPr lang="tr-TR" dirty="0" smtClean="0"/>
            </a:br>
            <a:r>
              <a:rPr lang="tr-TR" dirty="0" smtClean="0"/>
              <a:t>3. 400 parçalık donanma oluşturulmuş, Edirne’ de büyük toplar ve havan topları dökülmüştür.</a:t>
            </a:r>
            <a:br>
              <a:rPr lang="tr-TR" dirty="0" smtClean="0"/>
            </a:br>
            <a:r>
              <a:rPr lang="tr-TR" dirty="0" smtClean="0"/>
              <a:t>4. Bizans’ın Saray ve Vize kaleleri fethedilmiştir.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BİZANSIN ÖNLEMLERİ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2.Mehmet’e mektup yolladılar.</a:t>
            </a:r>
          </a:p>
          <a:p>
            <a:r>
              <a:rPr lang="tr-TR" dirty="0" smtClean="0"/>
              <a:t>Latin ve Ortodoks kiliselerinin birleştirmişlerdir</a:t>
            </a:r>
          </a:p>
          <a:p>
            <a:r>
              <a:rPr lang="tr-TR" dirty="0" smtClean="0"/>
              <a:t>Haçlılardan yardım istemişlerdir</a:t>
            </a:r>
          </a:p>
          <a:p>
            <a:r>
              <a:rPr lang="tr-TR" dirty="0" smtClean="0"/>
              <a:t>Haliç’e zincir çekmişlerdir</a:t>
            </a:r>
          </a:p>
          <a:p>
            <a:r>
              <a:rPr lang="tr-TR" dirty="0" smtClean="0"/>
              <a:t>Surları onarmışlardır.</a:t>
            </a:r>
          </a:p>
          <a:p>
            <a:r>
              <a:rPr lang="tr-TR" dirty="0" smtClean="0"/>
              <a:t>Suda bile yanmaya devam eden Grejuva(Rum) ateşi hazırlamışlardır.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KUŞATMA…</a:t>
            </a:r>
            <a:endParaRPr lang="tr-TR" dirty="0"/>
          </a:p>
        </p:txBody>
      </p:sp>
      <p:pic>
        <p:nvPicPr>
          <p:cNvPr id="4" name="3 İçerik Yer Tutucusu" descr="500px-Fetih_1453_kuşatma_öncesi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9162" y="1600200"/>
            <a:ext cx="584367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 NİSAN 1453</a:t>
            </a:r>
            <a:endParaRPr lang="tr-TR" dirty="0"/>
          </a:p>
        </p:txBody>
      </p:sp>
      <p:pic>
        <p:nvPicPr>
          <p:cNvPr id="6" name="5 İçerik Yer Tutucusu" descr="fetih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786346" cy="4357718"/>
          </a:xfrm>
        </p:spPr>
      </p:pic>
      <p:sp>
        <p:nvSpPr>
          <p:cNvPr id="7" name="6 Metin kutusu"/>
          <p:cNvSpPr txBox="1"/>
          <p:nvPr/>
        </p:nvSpPr>
        <p:spPr>
          <a:xfrm>
            <a:off x="5715008" y="2143116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2.Mehmet kuşatma hazırlıklarını tamamladıktan sonra oğlu </a:t>
            </a:r>
            <a:r>
              <a:rPr lang="tr-TR" sz="2400" dirty="0" err="1" smtClean="0">
                <a:latin typeface="Calibri" pitchFamily="34" charset="0"/>
              </a:rPr>
              <a:t>Bayazıd</a:t>
            </a:r>
            <a:r>
              <a:rPr lang="tr-TR" sz="2400" dirty="0" smtClean="0">
                <a:latin typeface="Calibri" pitchFamily="34" charset="0"/>
              </a:rPr>
              <a:t> ve karısı Gülbahar Hatun ile vedalaşarak sefere çıkmıştır.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8" name="7 İçerik Yer Tutucusu" descr="fetih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786346" cy="4929222"/>
          </a:xfrm>
        </p:spPr>
      </p:pic>
      <p:sp>
        <p:nvSpPr>
          <p:cNvPr id="6" name="5 Metin kutusu"/>
          <p:cNvSpPr txBox="1"/>
          <p:nvPr/>
        </p:nvSpPr>
        <p:spPr>
          <a:xfrm>
            <a:off x="5857884" y="1643050"/>
            <a:ext cx="250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2.Mehmet ve ordusu büyük bir çaba sarf etmesine rağmen 40 gündür Bizans’ın direncini kıramıyorlardı ve asker kayıpları artıyordu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KARAKTERLER-</a:t>
            </a:r>
            <a:br>
              <a:rPr lang="tr-TR" dirty="0" smtClean="0"/>
            </a:br>
            <a:r>
              <a:rPr lang="tr-TR" dirty="0" smtClean="0"/>
              <a:t>FATİH SULTAN MEHMET</a:t>
            </a:r>
            <a:endParaRPr lang="tr-TR" dirty="0"/>
          </a:p>
        </p:txBody>
      </p:sp>
      <p:pic>
        <p:nvPicPr>
          <p:cNvPr id="6" name="5 İçerik Yer Tutucusu" descr="fati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4093083" cy="4873625"/>
          </a:xfrm>
        </p:spPr>
      </p:pic>
      <p:sp>
        <p:nvSpPr>
          <p:cNvPr id="7" name="6 Metin kutusu"/>
          <p:cNvSpPr txBox="1"/>
          <p:nvPr/>
        </p:nvSpPr>
        <p:spPr>
          <a:xfrm>
            <a:off x="5143504" y="2000240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Fatih Sultan Mehmet’in karakteristik özellikleri</a:t>
            </a:r>
          </a:p>
          <a:p>
            <a:r>
              <a:rPr lang="tr-TR" dirty="0" smtClean="0"/>
              <a:t>-Başarılı bir komutan</a:t>
            </a:r>
          </a:p>
          <a:p>
            <a:r>
              <a:rPr lang="tr-TR" dirty="0" smtClean="0"/>
              <a:t>-Hırslı</a:t>
            </a:r>
          </a:p>
          <a:p>
            <a:r>
              <a:rPr lang="tr-TR" dirty="0" smtClean="0"/>
              <a:t>-Cesur</a:t>
            </a:r>
          </a:p>
          <a:p>
            <a:r>
              <a:rPr lang="tr-TR" dirty="0" smtClean="0"/>
              <a:t>-Kendinden emin</a:t>
            </a:r>
          </a:p>
          <a:p>
            <a:r>
              <a:rPr lang="tr-TR" dirty="0" smtClean="0"/>
              <a:t>-Hedefine odaklı</a:t>
            </a:r>
          </a:p>
          <a:p>
            <a:r>
              <a:rPr lang="tr-TR" dirty="0" smtClean="0"/>
              <a:t>-Zorluklara rağmen pes etmeyen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Fatih Sultan Mehmet ne yapacağını düşünürken hocası </a:t>
            </a:r>
            <a:r>
              <a:rPr lang="tr-TR" dirty="0" err="1" smtClean="0"/>
              <a:t>Akşemsettin</a:t>
            </a:r>
            <a:r>
              <a:rPr lang="tr-TR" dirty="0" smtClean="0"/>
              <a:t> gelerek ona yol göstermiştir ve destek olmuştur.</a:t>
            </a:r>
          </a:p>
          <a:p>
            <a:endParaRPr lang="tr-TR" dirty="0"/>
          </a:p>
        </p:txBody>
      </p:sp>
      <p:pic>
        <p:nvPicPr>
          <p:cNvPr id="4" name="3 Resim" descr="akşemset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6124"/>
            <a:ext cx="735811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KUŞATMANIN 53.GÜNÜ</a:t>
            </a:r>
            <a:endParaRPr lang="tr-TR" dirty="0"/>
          </a:p>
        </p:txBody>
      </p:sp>
      <p:pic>
        <p:nvPicPr>
          <p:cNvPr id="4" name="3 İçerik Yer Tutucusu" descr="indir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9" y="1928802"/>
            <a:ext cx="4643470" cy="4429156"/>
          </a:xfrm>
        </p:spPr>
      </p:pic>
      <p:sp>
        <p:nvSpPr>
          <p:cNvPr id="5" name="4 Metin kutusu"/>
          <p:cNvSpPr txBox="1"/>
          <p:nvPr/>
        </p:nvSpPr>
        <p:spPr>
          <a:xfrm>
            <a:off x="5429256" y="2000240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Kuşatma </a:t>
            </a:r>
            <a:r>
              <a:rPr lang="tr-TR" sz="2400" dirty="0">
                <a:latin typeface="Calibri" pitchFamily="34" charset="0"/>
              </a:rPr>
              <a:t>sırasında Fatih Sultan Mehmet 70 parçalık donanmayı karadan yürüterek Tophane- Kasımpaşa sırtlarından Haliç’e indirmiştir. Çünkü kuşatma sırasında Bizans Haliç’in önünü zincirlerle kesmiştir.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29 MAYIS 1453</a:t>
            </a:r>
            <a:endParaRPr lang="tr-TR" dirty="0"/>
          </a:p>
        </p:txBody>
      </p:sp>
      <p:pic>
        <p:nvPicPr>
          <p:cNvPr id="4" name="3 İçerik Yer Tutucusu" descr="indir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500594" cy="4786346"/>
          </a:xfrm>
        </p:spPr>
      </p:pic>
      <p:sp>
        <p:nvSpPr>
          <p:cNvPr id="5" name="4 Metin kutusu"/>
          <p:cNvSpPr txBox="1"/>
          <p:nvPr/>
        </p:nvSpPr>
        <p:spPr>
          <a:xfrm>
            <a:off x="5286380" y="1643050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Calibri" pitchFamily="34" charset="0"/>
              </a:rPr>
              <a:t>İstanbul’u fetheden Fatih Sultan Mehmet Ayasofya’ya sığınan halka hoşgörülü davranarak onları himayesi altınca özgürce yaşatmıştır.</a:t>
            </a:r>
          </a:p>
          <a:p>
            <a:r>
              <a:rPr lang="tr-TR" sz="2200" dirty="0" smtClean="0">
                <a:latin typeface="Calibri" pitchFamily="34" charset="0"/>
              </a:rPr>
              <a:t>Ve Osmanlı Devleti artık Osmanlı İmparatorluğu olmuştur.</a:t>
            </a:r>
            <a:endParaRPr lang="tr-TR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tr-TR" dirty="0" smtClean="0"/>
              <a:t>FETHİN SONUÇLARI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Osmanlının Yükselme Dönemi başlamıştır.</a:t>
            </a:r>
            <a:br>
              <a:rPr lang="tr-TR" dirty="0" smtClean="0"/>
            </a:br>
            <a:r>
              <a:rPr lang="tr-TR" dirty="0" smtClean="0"/>
              <a:t>2. İstanbul Başkent yapılmıştır.</a:t>
            </a:r>
            <a:br>
              <a:rPr lang="tr-TR" dirty="0" smtClean="0"/>
            </a:br>
            <a:r>
              <a:rPr lang="tr-TR" dirty="0" smtClean="0"/>
              <a:t>3. Boğazlar ve İpek yolu Osmanlı’nın eline geçmiş ve devletin toprak bütünlüğü sağlanmıştır.</a:t>
            </a:r>
            <a:br>
              <a:rPr lang="tr-TR" dirty="0" smtClean="0"/>
            </a:br>
            <a:r>
              <a:rPr lang="tr-TR" dirty="0" smtClean="0"/>
              <a:t>4. Osmanlının İslam dünyasında itibarı artmıştır.</a:t>
            </a:r>
            <a:br>
              <a:rPr lang="tr-TR" dirty="0" smtClean="0"/>
            </a:br>
            <a:r>
              <a:rPr lang="tr-TR" dirty="0" smtClean="0"/>
              <a:t>5. 1058 yıllık Bizans imparatorluğu yıkılmıştır.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FETHİN SONUÇLARI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6. Ortaçağ sona ermiş ve Yeniçağ başlamıştır.</a:t>
            </a:r>
            <a:br>
              <a:rPr lang="tr-TR" dirty="0" smtClean="0"/>
            </a:br>
            <a:r>
              <a:rPr lang="tr-TR" dirty="0" smtClean="0"/>
              <a:t>7. Ticari yolların Osmanlı eline geçmesi ile coğrafi keşifler artmıştır.</a:t>
            </a:r>
            <a:br>
              <a:rPr lang="tr-TR" dirty="0" smtClean="0"/>
            </a:br>
            <a:r>
              <a:rPr lang="tr-TR" dirty="0" smtClean="0"/>
              <a:t>8. Topların surları yıkmasının anlaşılası üzerine feodalite rejimin yıkılabileceği anlaşılmıştır.</a:t>
            </a:r>
            <a:br>
              <a:rPr lang="tr-TR" dirty="0" smtClean="0"/>
            </a:br>
            <a:r>
              <a:rPr lang="tr-TR" dirty="0" smtClean="0"/>
              <a:t>9. Ortodokslar Osmanlı himayesine alınmıştır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ULUBATLI HASAN</a:t>
            </a:r>
            <a:endParaRPr lang="tr-TR" dirty="0"/>
          </a:p>
        </p:txBody>
      </p:sp>
      <p:pic>
        <p:nvPicPr>
          <p:cNvPr id="4" name="3 İçerik Yer Tutucusu" descr="ulubatl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833964" cy="4500594"/>
          </a:xfrm>
        </p:spPr>
      </p:pic>
      <p:sp>
        <p:nvSpPr>
          <p:cNvPr id="6" name="5 Metin kutusu"/>
          <p:cNvSpPr txBox="1"/>
          <p:nvPr/>
        </p:nvSpPr>
        <p:spPr>
          <a:xfrm>
            <a:off x="5500694" y="1428736"/>
            <a:ext cx="30003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Ulubatlı</a:t>
            </a:r>
            <a:r>
              <a:rPr lang="tr-TR" dirty="0" smtClean="0"/>
              <a:t> Hasan Kimdir ?</a:t>
            </a:r>
          </a:p>
          <a:p>
            <a:r>
              <a:rPr lang="tr-TR" dirty="0" smtClean="0"/>
              <a:t>İstanbul’un fethinde Doğu Roma surlarına Osmanlı Sancağını diken askerimizdir.</a:t>
            </a:r>
          </a:p>
          <a:p>
            <a:endParaRPr lang="tr-TR" dirty="0" smtClean="0"/>
          </a:p>
          <a:p>
            <a:r>
              <a:rPr lang="tr-TR" dirty="0" smtClean="0"/>
              <a:t>Karakteristik özellikleri</a:t>
            </a:r>
          </a:p>
          <a:p>
            <a:r>
              <a:rPr lang="tr-TR" dirty="0" smtClean="0"/>
              <a:t>-İyi bir asker</a:t>
            </a:r>
          </a:p>
          <a:p>
            <a:r>
              <a:rPr lang="tr-TR" dirty="0" smtClean="0"/>
              <a:t>-Savaşçı</a:t>
            </a:r>
          </a:p>
          <a:p>
            <a:r>
              <a:rPr lang="tr-TR" dirty="0" smtClean="0"/>
              <a:t>-Güçlü</a:t>
            </a:r>
          </a:p>
          <a:p>
            <a:r>
              <a:rPr lang="tr-TR" dirty="0" smtClean="0"/>
              <a:t>-Hırslı</a:t>
            </a:r>
          </a:p>
          <a:p>
            <a:r>
              <a:rPr lang="tr-TR" dirty="0" smtClean="0"/>
              <a:t>-Kendinden emin</a:t>
            </a:r>
          </a:p>
          <a:p>
            <a:r>
              <a:rPr lang="tr-TR" dirty="0" smtClean="0"/>
              <a:t>-Milliyetçi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URBAN USTA</a:t>
            </a:r>
            <a:endParaRPr lang="tr-TR" dirty="0"/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4500594" cy="2143140"/>
          </a:xfrm>
        </p:spPr>
      </p:pic>
      <p:sp>
        <p:nvSpPr>
          <p:cNvPr id="5" name="4 Metin kutusu"/>
          <p:cNvSpPr txBox="1"/>
          <p:nvPr/>
        </p:nvSpPr>
        <p:spPr>
          <a:xfrm>
            <a:off x="857224" y="528638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İstanbul’un Fethi hazırlıklarında ‘’</a:t>
            </a:r>
            <a:r>
              <a:rPr lang="tr-TR" dirty="0" err="1" smtClean="0"/>
              <a:t>Şahi</a:t>
            </a:r>
            <a:r>
              <a:rPr lang="tr-TR" dirty="0" smtClean="0"/>
              <a:t> </a:t>
            </a:r>
            <a:r>
              <a:rPr lang="tr-TR" dirty="0"/>
              <a:t>T</a:t>
            </a:r>
            <a:r>
              <a:rPr lang="tr-TR" dirty="0" smtClean="0"/>
              <a:t>oplarını’’ manevi kızı </a:t>
            </a:r>
            <a:r>
              <a:rPr lang="tr-TR" dirty="0" err="1" smtClean="0"/>
              <a:t>Era</a:t>
            </a:r>
            <a:r>
              <a:rPr lang="tr-TR" dirty="0" smtClean="0"/>
              <a:t> ile beraber dökmüştür.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ERA</a:t>
            </a:r>
            <a:endParaRPr lang="tr-TR" dirty="0"/>
          </a:p>
        </p:txBody>
      </p:sp>
      <p:pic>
        <p:nvPicPr>
          <p:cNvPr id="4" name="3 İçerik Yer Tutucusu" descr="era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1525" y="1740740"/>
            <a:ext cx="2857500" cy="2928957"/>
          </a:xfrm>
        </p:spPr>
      </p:pic>
      <p:pic>
        <p:nvPicPr>
          <p:cNvPr id="5" name="4 Resim" descr="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40740"/>
            <a:ext cx="3286148" cy="286664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28596" y="500063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Urban Ustanın manevi kızıdır.Topları dökme konusunda Urban Usta tarafından yetiştirilmiştir. Erkek kılığına girerek topların dökülmesine yardımcı olmuştur ve İstanbul’un Fethine katılmıştır.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Akşemsettin</a:t>
            </a:r>
            <a:endParaRPr lang="tr-TR" dirty="0"/>
          </a:p>
        </p:txBody>
      </p:sp>
      <p:pic>
        <p:nvPicPr>
          <p:cNvPr id="4" name="3 İçerik Yer Tutucusu" descr="akşemsett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5329246" cy="4200525"/>
          </a:xfrm>
        </p:spPr>
      </p:pic>
      <p:sp>
        <p:nvSpPr>
          <p:cNvPr id="5" name="4 Metin kutusu"/>
          <p:cNvSpPr txBox="1"/>
          <p:nvPr/>
        </p:nvSpPr>
        <p:spPr>
          <a:xfrm>
            <a:off x="6143636" y="2500306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Fatih Sultan Mehmet’i şehzade iken eğiten kişidir.</a:t>
            </a:r>
          </a:p>
          <a:p>
            <a:endParaRPr lang="tr-TR" dirty="0" smtClean="0"/>
          </a:p>
          <a:p>
            <a:r>
              <a:rPr lang="tr-TR" dirty="0" smtClean="0"/>
              <a:t>Fatih Sultan Mehmet kuşatma esnasında başarısız olmak üzereyken ona destek olan bilge kişiliktir.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BİZANS</a:t>
            </a:r>
            <a:endParaRPr lang="tr-TR" dirty="0"/>
          </a:p>
        </p:txBody>
      </p:sp>
      <p:pic>
        <p:nvPicPr>
          <p:cNvPr id="4" name="3 İçerik Yer Tutucusu" descr="biza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757242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İMPARATOR KONSTANTİN</a:t>
            </a:r>
            <a:endParaRPr lang="tr-TR" dirty="0"/>
          </a:p>
        </p:txBody>
      </p:sp>
      <p:pic>
        <p:nvPicPr>
          <p:cNvPr id="4" name="3 İçerik Yer Tutucusu" descr="Fetih1453-thumb-430xauto-279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5643602" cy="2324100"/>
          </a:xfrm>
        </p:spPr>
      </p:pic>
      <p:sp>
        <p:nvSpPr>
          <p:cNvPr id="5" name="4 Metin kutusu"/>
          <p:cNvSpPr txBox="1"/>
          <p:nvPr/>
        </p:nvSpPr>
        <p:spPr>
          <a:xfrm>
            <a:off x="785786" y="492919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İstanbul’un Fethi sırasında tahtta bulunan Bizans yöneticisidir.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GRANDUK NOTARAS</a:t>
            </a:r>
            <a:endParaRPr lang="tr-TR" dirty="0"/>
          </a:p>
        </p:txBody>
      </p:sp>
      <p:pic>
        <p:nvPicPr>
          <p:cNvPr id="4" name="3 İçerik Yer Tutucusu" descr="indir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2059" y="1700808"/>
            <a:ext cx="4857784" cy="2664296"/>
          </a:xfrm>
        </p:spPr>
      </p:pic>
      <p:sp>
        <p:nvSpPr>
          <p:cNvPr id="5" name="4 Metin kutusu"/>
          <p:cNvSpPr txBox="1"/>
          <p:nvPr/>
        </p:nvSpPr>
        <p:spPr>
          <a:xfrm>
            <a:off x="714348" y="4643446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İstanbul’un Fethi hazırlıkları yapılırken Bizans da hazırlık olarak Latin Kilisesi ile Ortodoks Kilisesini birleştirme kararı almıştır.</a:t>
            </a:r>
            <a:r>
              <a:rPr lang="tr-TR" dirty="0" err="1" smtClean="0"/>
              <a:t>Granduk</a:t>
            </a:r>
            <a:r>
              <a:rPr lang="tr-TR" dirty="0" smtClean="0"/>
              <a:t> </a:t>
            </a:r>
            <a:r>
              <a:rPr lang="tr-TR" dirty="0" err="1" smtClean="0"/>
              <a:t>Notaras</a:t>
            </a:r>
            <a:r>
              <a:rPr lang="tr-TR" dirty="0" smtClean="0"/>
              <a:t> buna karşı çıkarak ‘</a:t>
            </a:r>
            <a:r>
              <a:rPr lang="tr-TR" b="1" dirty="0"/>
              <a:t>Konstantinopolis'te Latin serpuşu görmektense Türk sarığı görmeyi </a:t>
            </a:r>
            <a:r>
              <a:rPr lang="tr-TR" b="1" dirty="0" smtClean="0"/>
              <a:t>yeğlerim</a:t>
            </a:r>
            <a:r>
              <a:rPr lang="tr-TR" dirty="0" smtClean="0"/>
              <a:t>“ demiştir.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493</Words>
  <Application>Microsoft Office PowerPoint</Application>
  <PresentationFormat>Ekran Gösterisi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Cumba</vt:lpstr>
      <vt:lpstr>    FİLM AFİŞİ</vt:lpstr>
      <vt:lpstr>KARAKTERLER- FATİH SULTAN MEHMET</vt:lpstr>
      <vt:lpstr>ULUBATLI HASAN</vt:lpstr>
      <vt:lpstr>URBAN USTA</vt:lpstr>
      <vt:lpstr>ERA</vt:lpstr>
      <vt:lpstr>Akşemsettin</vt:lpstr>
      <vt:lpstr>BİZANS</vt:lpstr>
      <vt:lpstr>İMPARATOR KONSTANTİN</vt:lpstr>
      <vt:lpstr>GRANDUK NOTARAS</vt:lpstr>
      <vt:lpstr>OSMANLI DEVLETİNİN DURUMU</vt:lpstr>
      <vt:lpstr>….</vt:lpstr>
      <vt:lpstr>FATİH’İN MEKTUBU</vt:lpstr>
      <vt:lpstr>…</vt:lpstr>
      <vt:lpstr>İSTANBUL’UN FETHİNİN NEDENLERİ</vt:lpstr>
      <vt:lpstr>OSMANLI DEVLETİNİN FETİH HAZIRLIKLARI</vt:lpstr>
      <vt:lpstr>BİZANSIN ÖNLEMLERİ</vt:lpstr>
      <vt:lpstr>VE KUŞATMA…</vt:lpstr>
      <vt:lpstr>6 NİSAN 1453</vt:lpstr>
      <vt:lpstr>..</vt:lpstr>
      <vt:lpstr>PowerPoint Sunusu</vt:lpstr>
      <vt:lpstr>KUŞATMANIN 53.GÜNÜ</vt:lpstr>
      <vt:lpstr>29 MAYIS 1453</vt:lpstr>
      <vt:lpstr>FETHİN SONUÇLARI 1</vt:lpstr>
      <vt:lpstr>FETHİN SONUÇLARI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FELSEFESİ</dc:title>
  <dc:creator>ASIYE01</dc:creator>
  <cp:lastModifiedBy>PC</cp:lastModifiedBy>
  <cp:revision>18</cp:revision>
  <dcterms:created xsi:type="dcterms:W3CDTF">2020-04-25T17:10:41Z</dcterms:created>
  <dcterms:modified xsi:type="dcterms:W3CDTF">2020-05-04T16:32:41Z</dcterms:modified>
</cp:coreProperties>
</file>