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54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99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81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53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30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11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3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44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05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30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74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24D79-AF1B-43B0-8ABD-3B2F76635AE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414E0-7ADC-48E2-99A0-7BC8212C9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5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6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58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Davranış Alanlarına Göre Testler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10</a:t>
            </a:fld>
            <a:endParaRPr lang="tr-TR"/>
          </a:p>
        </p:txBody>
      </p:sp>
      <p:grpSp>
        <p:nvGrpSpPr>
          <p:cNvPr id="18" name="Grup 17"/>
          <p:cNvGrpSpPr/>
          <p:nvPr/>
        </p:nvGrpSpPr>
        <p:grpSpPr>
          <a:xfrm>
            <a:off x="472129" y="1412776"/>
            <a:ext cx="8204327" cy="4605047"/>
            <a:chOff x="827584" y="1412776"/>
            <a:chExt cx="7628263" cy="4605047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3563888" y="1412776"/>
              <a:ext cx="1944216" cy="88297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DAVRANIŞ ALANLARI</a:t>
              </a:r>
              <a:endParaRPr lang="tr-TR" sz="2400" b="1" dirty="0"/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3563888" y="2790004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DUYUŞSAL</a:t>
              </a:r>
              <a:endParaRPr lang="tr-TR" sz="2400" b="1" dirty="0"/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827584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BİLİŞSEL</a:t>
              </a:r>
              <a:endParaRPr lang="tr-TR" sz="2400" b="1" dirty="0"/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6300192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DEVİNİMSEL</a:t>
              </a:r>
              <a:endParaRPr lang="tr-TR" sz="24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827585" y="3617166"/>
              <a:ext cx="281198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/>
                <a:t>Zekâ </a:t>
              </a:r>
              <a:r>
                <a:rPr lang="tr-TR" sz="2000" b="1" dirty="0" smtClean="0"/>
                <a:t>Testi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Yetenek Testi</a:t>
              </a:r>
              <a:endParaRPr lang="tr-TR" sz="2000" b="1" dirty="0"/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Başarı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Yazılı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Sözlü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Çoktan seçmeli test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Doğru-Yanlış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Kısa cevaplı test</a:t>
              </a:r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3563888" y="3614665"/>
              <a:ext cx="2155655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Ölçek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Envanter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Anket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6300192" y="3609890"/>
              <a:ext cx="215565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cxnSp>
          <p:nvCxnSpPr>
            <p:cNvPr id="13" name="Düz Ok Bağlayıcısı 12"/>
            <p:cNvCxnSpPr>
              <a:stCxn id="5" idx="2"/>
              <a:endCxn id="7" idx="0"/>
            </p:cNvCxnSpPr>
            <p:nvPr/>
          </p:nvCxnSpPr>
          <p:spPr>
            <a:xfrm flipH="1">
              <a:off x="1799692" y="2295754"/>
              <a:ext cx="2736304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5" idx="2"/>
              <a:endCxn id="6" idx="0"/>
            </p:cNvCxnSpPr>
            <p:nvPr/>
          </p:nvCxnSpPr>
          <p:spPr>
            <a:xfrm>
              <a:off x="4535997" y="2295754"/>
              <a:ext cx="0" cy="49425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Ok Bağlayıcısı 16"/>
            <p:cNvCxnSpPr>
              <a:stCxn id="5" idx="2"/>
              <a:endCxn id="8" idx="0"/>
            </p:cNvCxnSpPr>
            <p:nvPr/>
          </p:nvCxnSpPr>
          <p:spPr>
            <a:xfrm>
              <a:off x="4535997" y="2295754"/>
              <a:ext cx="2736303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66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Aracının Belirlenmesi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Ölçme aracı kullanma kararı verildi. Kullanılacak ölçme aracı nasıl belirlenebilir?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Sırasıyla;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Kendi kültüründe geliştirilmiş bir araç kullanılabilir.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Uyarlama yapılabilir.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Test geliştirilebilir.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Önceden geliştirilmiş bir araç kullanılacaksa;</a:t>
            </a:r>
          </a:p>
          <a:p>
            <a:r>
              <a:rPr lang="tr-TR" dirty="0" smtClean="0"/>
              <a:t>Bu araçla ölçülen özellik, amaçlanan özellikle aynı olmalıdır.</a:t>
            </a:r>
          </a:p>
          <a:p>
            <a:r>
              <a:rPr lang="tr-TR" dirty="0" smtClean="0"/>
              <a:t>Aracın geliştirildiği evren, amaçlanan ölçmede belirlenen evren ile aynı olmalıdır.</a:t>
            </a:r>
          </a:p>
          <a:p>
            <a:r>
              <a:rPr lang="tr-TR" dirty="0" smtClean="0"/>
              <a:t>Araç, </a:t>
            </a:r>
            <a:r>
              <a:rPr lang="tr-TR" dirty="0" err="1" smtClean="0"/>
              <a:t>psikometrik</a:t>
            </a:r>
            <a:r>
              <a:rPr lang="tr-TR" dirty="0" smtClean="0"/>
              <a:t> özellikleri itibariyle uygun ve yeterli olmalıdır.</a:t>
            </a:r>
          </a:p>
          <a:p>
            <a:r>
              <a:rPr lang="tr-TR" dirty="0" smtClean="0"/>
              <a:t>Bir deneme uygulaması ve ardından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Uyarlama yapılacaksa;</a:t>
            </a:r>
          </a:p>
          <a:p>
            <a:r>
              <a:rPr lang="tr-TR" dirty="0" smtClean="0"/>
              <a:t>Kendi kültüründe uygun bir araç bulunmadığına dikkat edilmelidir.</a:t>
            </a:r>
          </a:p>
          <a:p>
            <a:r>
              <a:rPr lang="tr-TR" dirty="0" smtClean="0"/>
              <a:t>Ölçülen özellik açısından kültürler arası eşdeğerlik çalışmaları yapılmalıdır.</a:t>
            </a:r>
          </a:p>
          <a:p>
            <a:r>
              <a:rPr lang="tr-TR" dirty="0" smtClean="0"/>
              <a:t>Çeviri çalışmalarından sonra, uyarlamada, aracın geliştirilmesinde takip edilen yolun benzeri takip edilmelidir.</a:t>
            </a:r>
          </a:p>
          <a:p>
            <a:r>
              <a:rPr lang="tr-TR" dirty="0" smtClean="0"/>
              <a:t>Deneme uygulamasından elde edilen veriler üzerinde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13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80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VERİ TOPLAMA ARAÇLARI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7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= ÖLÇME ARACI = VERİ TOPLAMA ARACI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			</a:t>
            </a:r>
            <a:r>
              <a:rPr lang="tr-TR" dirty="0" smtClean="0">
                <a:sym typeface="Symbol"/>
              </a:rPr>
              <a:t> 	</a:t>
            </a:r>
            <a:r>
              <a:rPr lang="tr-TR" dirty="0" smtClean="0"/>
              <a:t>SINAV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taking</a:t>
            </a:r>
            <a:r>
              <a:rPr lang="tr-TR" dirty="0" smtClean="0"/>
              <a:t> a test)		(</a:t>
            </a:r>
            <a:r>
              <a:rPr lang="tr-TR" dirty="0" err="1" smtClean="0"/>
              <a:t>taking</a:t>
            </a:r>
            <a:r>
              <a:rPr lang="tr-TR" dirty="0" smtClean="0"/>
              <a:t> an </a:t>
            </a:r>
            <a:r>
              <a:rPr lang="tr-TR" dirty="0" err="1" smtClean="0"/>
              <a:t>examination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266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8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Test; </a:t>
            </a:r>
          </a:p>
          <a:p>
            <a:pPr marL="0" indent="0">
              <a:buNone/>
            </a:pPr>
            <a:r>
              <a:rPr lang="tr-TR" i="1" dirty="0" smtClean="0"/>
              <a:t>İyi tanımlanmış </a:t>
            </a:r>
            <a:r>
              <a:rPr lang="tr-TR" i="1" u="sng" dirty="0" smtClean="0"/>
              <a:t>belli bir özellik </a:t>
            </a:r>
            <a:r>
              <a:rPr lang="tr-TR" i="1" dirty="0" smtClean="0"/>
              <a:t>ve </a:t>
            </a:r>
            <a:r>
              <a:rPr lang="tr-TR" i="1" u="sng" dirty="0" smtClean="0"/>
              <a:t>belli bir amaç </a:t>
            </a:r>
            <a:r>
              <a:rPr lang="tr-TR" i="1" dirty="0" smtClean="0"/>
              <a:t>doğrultusunda, bu özelliğe yönelik gözlemlerde kullanılan </a:t>
            </a:r>
            <a:r>
              <a:rPr lang="tr-TR" i="1" u="sng" dirty="0" smtClean="0"/>
              <a:t>sistematik</a:t>
            </a:r>
            <a:r>
              <a:rPr lang="tr-TR" i="1" dirty="0" smtClean="0"/>
              <a:t> gözlem araçlarıdır.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Ölçülecek özelliğin ve ölçmenin amacının tanımlanması, ölçme sürecinin ve </a:t>
            </a:r>
            <a:r>
              <a:rPr lang="tr-TR" u="sng" dirty="0" smtClean="0"/>
              <a:t>test geliştirmenin </a:t>
            </a:r>
            <a:r>
              <a:rPr lang="tr-TR" dirty="0" smtClean="0"/>
              <a:t>ilk iki aşamasını oluşturmaktadır.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Örneğin; </a:t>
            </a:r>
          </a:p>
          <a:p>
            <a:pPr marL="514350" indent="-514350">
              <a:buAutoNum type="arabicPeriod"/>
            </a:pPr>
            <a:r>
              <a:rPr lang="tr-TR" dirty="0" smtClean="0"/>
              <a:t>Sınıf içi ölçmelerde sıklıkla ölçmeye konu olan başat özellik nedir?</a:t>
            </a:r>
          </a:p>
          <a:p>
            <a:pPr marL="514350" indent="-514350">
              <a:buAutoNum type="arabicPeriod"/>
            </a:pPr>
            <a:r>
              <a:rPr lang="tr-TR" dirty="0" smtClean="0"/>
              <a:t>Bu özellik hangi amaçlarla ölçülebilmektedir?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6632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2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 Kullanma İhtiyacı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Niçin ölçme aracı kullanıyoruz?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Ölçmenin hassaslığını artırmak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Gözlemciden kaynaklanabilecek yanlılığı azaltmak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Tekrar edilebilirlik, </a:t>
            </a:r>
            <a:r>
              <a:rPr lang="tr-TR" dirty="0" err="1" smtClean="0"/>
              <a:t>doğrulanabilirlik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genellenebilirlik</a:t>
            </a:r>
            <a:r>
              <a:rPr lang="tr-TR" dirty="0" smtClean="0"/>
              <a:t>… sağlamak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özelliklerin doğrudan ölçülebilir olmaması.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özelliklerdeki değişkenliğin yüksek olması.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6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Testlerin Sınıflandırılması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Birçok sınıflandırma yapılmıştır: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Özelliğin ve davranışların doğasına göre;</a:t>
            </a:r>
            <a:endParaRPr lang="tr-TR" b="1" i="1" dirty="0"/>
          </a:p>
          <a:p>
            <a:pPr lvl="1"/>
            <a:r>
              <a:rPr lang="tr-TR" dirty="0" smtClean="0"/>
              <a:t>Maksimum performans testleri</a:t>
            </a:r>
          </a:p>
          <a:p>
            <a:pPr lvl="2"/>
            <a:r>
              <a:rPr lang="tr-TR" dirty="0" smtClean="0"/>
              <a:t>Zeka testleri</a:t>
            </a:r>
          </a:p>
          <a:p>
            <a:pPr lvl="2"/>
            <a:r>
              <a:rPr lang="tr-TR" dirty="0" smtClean="0"/>
              <a:t>Başarı testleri</a:t>
            </a:r>
          </a:p>
          <a:p>
            <a:pPr lvl="2"/>
            <a:r>
              <a:rPr lang="tr-TR" dirty="0" smtClean="0"/>
              <a:t>(Genel) Yetenek testleri</a:t>
            </a:r>
          </a:p>
          <a:p>
            <a:pPr lvl="1"/>
            <a:r>
              <a:rPr lang="tr-TR" dirty="0" smtClean="0"/>
              <a:t>Tipik performans testleri</a:t>
            </a:r>
          </a:p>
          <a:p>
            <a:pPr lvl="2"/>
            <a:r>
              <a:rPr lang="tr-TR" dirty="0" smtClean="0"/>
              <a:t>Tutum testleri</a:t>
            </a:r>
          </a:p>
          <a:p>
            <a:pPr lvl="2"/>
            <a:r>
              <a:rPr lang="tr-TR" dirty="0" smtClean="0"/>
              <a:t>İlgi testleri</a:t>
            </a:r>
          </a:p>
          <a:p>
            <a:pPr lvl="2"/>
            <a:r>
              <a:rPr lang="tr-TR" dirty="0" smtClean="0"/>
              <a:t>Kişilik testleri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618" y="260648"/>
            <a:ext cx="250587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04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tr-TR" b="1" i="1" dirty="0" smtClean="0"/>
              <a:t>Faktör/Alt boyut sayısına göre;</a:t>
            </a:r>
          </a:p>
          <a:p>
            <a:pPr lvl="1"/>
            <a:r>
              <a:rPr lang="tr-TR" dirty="0" smtClean="0"/>
              <a:t>Tek boyutlu testler (tek faktör kuramı)</a:t>
            </a:r>
          </a:p>
          <a:p>
            <a:pPr lvl="1"/>
            <a:r>
              <a:rPr lang="tr-TR" dirty="0" smtClean="0"/>
              <a:t>Çok boyutlu testler (çok faktör kuramı)</a:t>
            </a:r>
          </a:p>
          <a:p>
            <a:pPr lvl="1"/>
            <a:endParaRPr lang="tr-TR" dirty="0" smtClean="0"/>
          </a:p>
          <a:p>
            <a:r>
              <a:rPr lang="tr-TR" b="1" i="1" dirty="0"/>
              <a:t>Puanlama biçimine göre</a:t>
            </a:r>
            <a:r>
              <a:rPr lang="tr-TR" b="1" i="1" dirty="0" smtClean="0"/>
              <a:t>;</a:t>
            </a:r>
            <a:endParaRPr lang="tr-TR" b="1" i="1" dirty="0"/>
          </a:p>
          <a:p>
            <a:pPr lvl="1"/>
            <a:r>
              <a:rPr lang="tr-TR" dirty="0" smtClean="0"/>
              <a:t>Toplam puan alınabilen testler (yapı geçerliği çalışmaları gerekli)</a:t>
            </a:r>
          </a:p>
          <a:p>
            <a:pPr lvl="2"/>
            <a:r>
              <a:rPr lang="tr-TR" dirty="0" smtClean="0"/>
              <a:t>Tek </a:t>
            </a:r>
            <a:r>
              <a:rPr lang="tr-TR" dirty="0"/>
              <a:t>puanlı testler</a:t>
            </a:r>
          </a:p>
          <a:p>
            <a:pPr lvl="2"/>
            <a:r>
              <a:rPr lang="tr-TR" dirty="0"/>
              <a:t>Çok puanlı </a:t>
            </a:r>
            <a:r>
              <a:rPr lang="tr-TR" dirty="0" smtClean="0"/>
              <a:t>testler</a:t>
            </a:r>
          </a:p>
          <a:p>
            <a:pPr lvl="1"/>
            <a:r>
              <a:rPr lang="tr-TR" dirty="0" smtClean="0"/>
              <a:t>Maddelerin bağımsız puanlandığı testler</a:t>
            </a:r>
          </a:p>
          <a:p>
            <a:pPr marL="457200" lvl="1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41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 smtClean="0"/>
              <a:t>Maddelerin ölçeklenme biçimine göre;</a:t>
            </a:r>
          </a:p>
          <a:p>
            <a:pPr lvl="1"/>
            <a:r>
              <a:rPr lang="tr-TR" dirty="0" err="1" smtClean="0"/>
              <a:t>Dichotom</a:t>
            </a:r>
            <a:r>
              <a:rPr lang="tr-TR" dirty="0" smtClean="0"/>
              <a:t> maddelerden oluşan testler (Tek tip puanlama)</a:t>
            </a:r>
          </a:p>
          <a:p>
            <a:pPr lvl="1"/>
            <a:r>
              <a:rPr lang="tr-TR" dirty="0" err="1" smtClean="0"/>
              <a:t>Polythom</a:t>
            </a:r>
            <a:r>
              <a:rPr lang="tr-TR" dirty="0" smtClean="0"/>
              <a:t> maddelerden oluşan testler (Kısmî puanlama)</a:t>
            </a:r>
          </a:p>
          <a:p>
            <a:pPr lvl="1"/>
            <a:r>
              <a:rPr lang="tr-TR" dirty="0" smtClean="0"/>
              <a:t>Sınıflama ve sıralama ölçeğinde maddelerden oluşan testler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Madde türlerine göre;</a:t>
            </a:r>
          </a:p>
          <a:p>
            <a:pPr lvl="1"/>
            <a:r>
              <a:rPr lang="tr-TR" dirty="0" smtClean="0"/>
              <a:t>Yapılandırılmış maddelerden oluşan testler</a:t>
            </a:r>
          </a:p>
          <a:p>
            <a:pPr lvl="1"/>
            <a:r>
              <a:rPr lang="tr-TR" dirty="0" smtClean="0"/>
              <a:t>Yarı yapılandırılmış maddelerden oluşan testler</a:t>
            </a:r>
          </a:p>
          <a:p>
            <a:pPr lvl="1"/>
            <a:r>
              <a:rPr lang="tr-TR" dirty="0" smtClean="0"/>
              <a:t>Yapılandırılmamış maddelerden oluşan testler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72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tr-TR" b="1" i="1" dirty="0"/>
              <a:t>Uygulama biçimine göre;</a:t>
            </a:r>
          </a:p>
          <a:p>
            <a:pPr lvl="1"/>
            <a:r>
              <a:rPr lang="tr-TR" dirty="0"/>
              <a:t>Bireysel testler</a:t>
            </a:r>
          </a:p>
          <a:p>
            <a:pPr lvl="1"/>
            <a:r>
              <a:rPr lang="tr-TR" dirty="0"/>
              <a:t>Grup </a:t>
            </a:r>
            <a:r>
              <a:rPr lang="tr-TR" dirty="0" smtClean="0"/>
              <a:t>testleri</a:t>
            </a:r>
          </a:p>
          <a:p>
            <a:pPr lvl="1"/>
            <a:endParaRPr lang="tr-TR" dirty="0"/>
          </a:p>
          <a:p>
            <a:r>
              <a:rPr lang="tr-TR" b="1" i="1" dirty="0" smtClean="0"/>
              <a:t>Uygulama süresine göre;</a:t>
            </a:r>
          </a:p>
          <a:p>
            <a:pPr lvl="1"/>
            <a:r>
              <a:rPr lang="tr-TR" dirty="0" smtClean="0"/>
              <a:t>Hız testleri</a:t>
            </a:r>
          </a:p>
          <a:p>
            <a:pPr lvl="1"/>
            <a:r>
              <a:rPr lang="tr-TR" dirty="0" smtClean="0"/>
              <a:t>Diğer testler</a:t>
            </a:r>
          </a:p>
          <a:p>
            <a:pPr lvl="1"/>
            <a:endParaRPr lang="tr-TR" dirty="0" smtClean="0"/>
          </a:p>
          <a:p>
            <a:r>
              <a:rPr lang="tr-TR" b="1" i="1" dirty="0" smtClean="0"/>
              <a:t>Teknik </a:t>
            </a:r>
            <a:r>
              <a:rPr lang="tr-TR" b="1" i="1" dirty="0"/>
              <a:t>özelliklerine göre;</a:t>
            </a:r>
          </a:p>
          <a:p>
            <a:pPr lvl="1"/>
            <a:r>
              <a:rPr lang="tr-TR" dirty="0"/>
              <a:t>Sınıf içi (öğretmen yapımı) testler</a:t>
            </a:r>
          </a:p>
          <a:p>
            <a:pPr lvl="1"/>
            <a:r>
              <a:rPr lang="tr-TR" dirty="0"/>
              <a:t>Standart </a:t>
            </a:r>
            <a:r>
              <a:rPr lang="tr-TR" dirty="0" smtClean="0"/>
              <a:t>testler</a:t>
            </a:r>
            <a:endParaRPr lang="tr-TR" dirty="0"/>
          </a:p>
          <a:p>
            <a:pPr lvl="1"/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55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Ekran Gösterisi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BİLİMSEL ARAŞTIRMA YÖNTEMLERİ  ÜNİTE 6</vt:lpstr>
      <vt:lpstr>VERİ TOPLAMA ARAÇLARI</vt:lpstr>
      <vt:lpstr>Dikkat!!!</vt:lpstr>
      <vt:lpstr>Test Nedir?</vt:lpstr>
      <vt:lpstr>Ölçme Aracı Kullanma İhtiyacı</vt:lpstr>
      <vt:lpstr>Testlerin Sınıflandırılması</vt:lpstr>
      <vt:lpstr>PowerPoint Sunusu</vt:lpstr>
      <vt:lpstr>PowerPoint Sunusu</vt:lpstr>
      <vt:lpstr>PowerPoint Sunusu</vt:lpstr>
      <vt:lpstr>Davranış Alanlarına Göre Testler</vt:lpstr>
      <vt:lpstr>Ölçme Aracının Belirlenmesi</vt:lpstr>
      <vt:lpstr>Dikkat!!!</vt:lpstr>
      <vt:lpstr>Dikkat!!!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6</dc:title>
  <dc:creator>Admin</dc:creator>
  <cp:lastModifiedBy>Admin</cp:lastModifiedBy>
  <cp:revision>1</cp:revision>
  <dcterms:created xsi:type="dcterms:W3CDTF">2017-02-13T12:37:18Z</dcterms:created>
  <dcterms:modified xsi:type="dcterms:W3CDTF">2017-02-13T12:37:47Z</dcterms:modified>
</cp:coreProperties>
</file>