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6"/>
  </p:notesMasterIdLst>
  <p:sldIdLst>
    <p:sldId id="262" r:id="rId2"/>
    <p:sldId id="265" r:id="rId3"/>
    <p:sldId id="263" r:id="rId4"/>
    <p:sldId id="266" r:id="rId5"/>
    <p:sldId id="267" r:id="rId6"/>
    <p:sldId id="268" r:id="rId7"/>
    <p:sldId id="269" r:id="rId8"/>
    <p:sldId id="270" r:id="rId9"/>
    <p:sldId id="272" r:id="rId10"/>
    <p:sldId id="273" r:id="rId11"/>
    <p:sldId id="274" r:id="rId12"/>
    <p:sldId id="275" r:id="rId13"/>
    <p:sldId id="276" r:id="rId14"/>
    <p:sldId id="277" r:id="rId15"/>
    <p:sldId id="278" r:id="rId16"/>
    <p:sldId id="279" r:id="rId17"/>
    <p:sldId id="280" r:id="rId18"/>
    <p:sldId id="281" r:id="rId19"/>
    <p:sldId id="282" r:id="rId20"/>
    <p:sldId id="283" r:id="rId21"/>
    <p:sldId id="284" r:id="rId22"/>
    <p:sldId id="285" r:id="rId23"/>
    <p:sldId id="286" r:id="rId24"/>
    <p:sldId id="287" r:id="rId25"/>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Varsayılan Bölüm" id="{A0100C76-50AD-497B-B5EC-E554FF827556}">
          <p14:sldIdLst>
            <p14:sldId id="262"/>
            <p14:sldId id="265"/>
            <p14:sldId id="263"/>
            <p14:sldId id="266"/>
            <p14:sldId id="267"/>
            <p14:sldId id="268"/>
            <p14:sldId id="269"/>
            <p14:sldId id="270"/>
            <p14:sldId id="272"/>
            <p14:sldId id="273"/>
            <p14:sldId id="274"/>
            <p14:sldId id="275"/>
            <p14:sldId id="276"/>
            <p14:sldId id="277"/>
            <p14:sldId id="278"/>
            <p14:sldId id="279"/>
            <p14:sldId id="280"/>
            <p14:sldId id="281"/>
            <p14:sldId id="282"/>
            <p14:sldId id="283"/>
            <p14:sldId id="284"/>
            <p14:sldId id="285"/>
            <p14:sldId id="286"/>
            <p14:sldId id="287"/>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023" autoAdjust="0"/>
    <p:restoredTop sz="54858" autoAdjust="0"/>
  </p:normalViewPr>
  <p:slideViewPr>
    <p:cSldViewPr snapToGrid="0">
      <p:cViewPr varScale="1">
        <p:scale>
          <a:sx n="40" d="100"/>
          <a:sy n="40" d="100"/>
        </p:scale>
        <p:origin x="1763" y="2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A2709B0-91D0-4D11-B3DF-4E610F886C3D}" type="datetimeFigureOut">
              <a:rPr lang="tr-TR" smtClean="0"/>
              <a:t>17.03.2021</a:t>
            </a:fld>
            <a:endParaRPr lang="tr-TR"/>
          </a:p>
        </p:txBody>
      </p:sp>
      <p:sp>
        <p:nvSpPr>
          <p:cNvPr id="4" name="Slayt Resmi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7F5BD26-31FF-4EFE-8844-FBD8AC7D5401}" type="slidenum">
              <a:rPr lang="tr-TR" smtClean="0"/>
              <a:t>‹#›</a:t>
            </a:fld>
            <a:endParaRPr lang="tr-TR"/>
          </a:p>
        </p:txBody>
      </p:sp>
    </p:spTree>
    <p:extLst>
      <p:ext uri="{BB962C8B-B14F-4D97-AF65-F5344CB8AC3E}">
        <p14:creationId xmlns:p14="http://schemas.microsoft.com/office/powerpoint/2010/main" val="36596075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5"/>
          </p:nvPr>
        </p:nvSpPr>
        <p:spPr/>
        <p:txBody>
          <a:bodyPr/>
          <a:lstStyle/>
          <a:p>
            <a:fld id="{F6992528-36DE-4995-A052-6CFD00B0F74D}" type="slidenum">
              <a:rPr lang="tr-TR" smtClean="0"/>
              <a:t>1</a:t>
            </a:fld>
            <a:endParaRPr lang="tr-TR"/>
          </a:p>
        </p:txBody>
      </p:sp>
    </p:spTree>
    <p:extLst>
      <p:ext uri="{BB962C8B-B14F-4D97-AF65-F5344CB8AC3E}">
        <p14:creationId xmlns:p14="http://schemas.microsoft.com/office/powerpoint/2010/main" val="409528837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5"/>
          </p:nvPr>
        </p:nvSpPr>
        <p:spPr/>
        <p:txBody>
          <a:bodyPr/>
          <a:lstStyle/>
          <a:p>
            <a:fld id="{17F5BD26-31FF-4EFE-8844-FBD8AC7D5401}" type="slidenum">
              <a:rPr lang="tr-TR" smtClean="0"/>
              <a:t>2</a:t>
            </a:fld>
            <a:endParaRPr lang="tr-TR"/>
          </a:p>
        </p:txBody>
      </p:sp>
    </p:spTree>
    <p:extLst>
      <p:ext uri="{BB962C8B-B14F-4D97-AF65-F5344CB8AC3E}">
        <p14:creationId xmlns:p14="http://schemas.microsoft.com/office/powerpoint/2010/main" val="124158552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5"/>
          </p:nvPr>
        </p:nvSpPr>
        <p:spPr/>
        <p:txBody>
          <a:bodyPr/>
          <a:lstStyle/>
          <a:p>
            <a:fld id="{17F5BD26-31FF-4EFE-8844-FBD8AC7D5401}" type="slidenum">
              <a:rPr lang="tr-TR" smtClean="0"/>
              <a:t>10</a:t>
            </a:fld>
            <a:endParaRPr lang="tr-TR"/>
          </a:p>
        </p:txBody>
      </p:sp>
    </p:spTree>
    <p:extLst>
      <p:ext uri="{BB962C8B-B14F-4D97-AF65-F5344CB8AC3E}">
        <p14:creationId xmlns:p14="http://schemas.microsoft.com/office/powerpoint/2010/main" val="45028945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5"/>
          </p:nvPr>
        </p:nvSpPr>
        <p:spPr/>
        <p:txBody>
          <a:bodyPr/>
          <a:lstStyle/>
          <a:p>
            <a:fld id="{17F5BD26-31FF-4EFE-8844-FBD8AC7D5401}" type="slidenum">
              <a:rPr lang="tr-TR" smtClean="0"/>
              <a:t>18</a:t>
            </a:fld>
            <a:endParaRPr lang="tr-TR"/>
          </a:p>
        </p:txBody>
      </p:sp>
    </p:spTree>
    <p:extLst>
      <p:ext uri="{BB962C8B-B14F-4D97-AF65-F5344CB8AC3E}">
        <p14:creationId xmlns:p14="http://schemas.microsoft.com/office/powerpoint/2010/main" val="273429864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D2A2CAA-DB2D-40D6-9443-9373E44DC6C0}"/>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74006DB6-41EB-453E-9C5C-B692031053A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6E2BFAEC-3388-4361-AB88-5D06F9441641}"/>
              </a:ext>
            </a:extLst>
          </p:cNvPr>
          <p:cNvSpPr>
            <a:spLocks noGrp="1"/>
          </p:cNvSpPr>
          <p:nvPr>
            <p:ph type="dt" sz="half" idx="10"/>
          </p:nvPr>
        </p:nvSpPr>
        <p:spPr/>
        <p:txBody>
          <a:bodyPr/>
          <a:lstStyle/>
          <a:p>
            <a:fld id="{C0C461F6-E72C-43BF-805B-15B473B2F637}" type="datetimeFigureOut">
              <a:rPr lang="tr-TR" smtClean="0"/>
              <a:t>17.03.2021</a:t>
            </a:fld>
            <a:endParaRPr lang="tr-TR"/>
          </a:p>
        </p:txBody>
      </p:sp>
      <p:sp>
        <p:nvSpPr>
          <p:cNvPr id="5" name="Alt Bilgi Yer Tutucusu 4">
            <a:extLst>
              <a:ext uri="{FF2B5EF4-FFF2-40B4-BE49-F238E27FC236}">
                <a16:creationId xmlns:a16="http://schemas.microsoft.com/office/drawing/2014/main" id="{A48CFC53-EA6D-4A4C-BA1A-8EA96A14F569}"/>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4A55D70C-A23E-4292-A192-068CF0155546}"/>
              </a:ext>
            </a:extLst>
          </p:cNvPr>
          <p:cNvSpPr>
            <a:spLocks noGrp="1"/>
          </p:cNvSpPr>
          <p:nvPr>
            <p:ph type="sldNum" sz="quarter" idx="12"/>
          </p:nvPr>
        </p:nvSpPr>
        <p:spPr/>
        <p:txBody>
          <a:bodyPr/>
          <a:lstStyle/>
          <a:p>
            <a:fld id="{86314F0B-EE60-458F-9CA9-CF9007E42D25}" type="slidenum">
              <a:rPr lang="tr-TR" smtClean="0"/>
              <a:t>‹#›</a:t>
            </a:fld>
            <a:endParaRPr lang="tr-TR"/>
          </a:p>
        </p:txBody>
      </p:sp>
    </p:spTree>
    <p:extLst>
      <p:ext uri="{BB962C8B-B14F-4D97-AF65-F5344CB8AC3E}">
        <p14:creationId xmlns:p14="http://schemas.microsoft.com/office/powerpoint/2010/main" val="41682192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C2BAD96-BBED-4A39-84E1-7E03487E0EAC}"/>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0AA7D8A6-EE80-4148-A9D2-5C2700953FC3}"/>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291F4FAB-0343-44E5-A21C-E02208A9D4DC}"/>
              </a:ext>
            </a:extLst>
          </p:cNvPr>
          <p:cNvSpPr>
            <a:spLocks noGrp="1"/>
          </p:cNvSpPr>
          <p:nvPr>
            <p:ph type="dt" sz="half" idx="10"/>
          </p:nvPr>
        </p:nvSpPr>
        <p:spPr/>
        <p:txBody>
          <a:bodyPr/>
          <a:lstStyle/>
          <a:p>
            <a:fld id="{C0C461F6-E72C-43BF-805B-15B473B2F637}" type="datetimeFigureOut">
              <a:rPr lang="tr-TR" smtClean="0"/>
              <a:t>17.03.2021</a:t>
            </a:fld>
            <a:endParaRPr lang="tr-TR"/>
          </a:p>
        </p:txBody>
      </p:sp>
      <p:sp>
        <p:nvSpPr>
          <p:cNvPr id="5" name="Alt Bilgi Yer Tutucusu 4">
            <a:extLst>
              <a:ext uri="{FF2B5EF4-FFF2-40B4-BE49-F238E27FC236}">
                <a16:creationId xmlns:a16="http://schemas.microsoft.com/office/drawing/2014/main" id="{2930F1BB-0E91-499A-86A6-E8AAC7C91DA5}"/>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A4648B00-5D57-4E01-AB80-B62DB4DE527F}"/>
              </a:ext>
            </a:extLst>
          </p:cNvPr>
          <p:cNvSpPr>
            <a:spLocks noGrp="1"/>
          </p:cNvSpPr>
          <p:nvPr>
            <p:ph type="sldNum" sz="quarter" idx="12"/>
          </p:nvPr>
        </p:nvSpPr>
        <p:spPr/>
        <p:txBody>
          <a:bodyPr/>
          <a:lstStyle/>
          <a:p>
            <a:fld id="{86314F0B-EE60-458F-9CA9-CF9007E42D25}" type="slidenum">
              <a:rPr lang="tr-TR" smtClean="0"/>
              <a:t>‹#›</a:t>
            </a:fld>
            <a:endParaRPr lang="tr-TR"/>
          </a:p>
        </p:txBody>
      </p:sp>
    </p:spTree>
    <p:extLst>
      <p:ext uri="{BB962C8B-B14F-4D97-AF65-F5344CB8AC3E}">
        <p14:creationId xmlns:p14="http://schemas.microsoft.com/office/powerpoint/2010/main" val="41732930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275D0A83-BDAB-4145-843D-D71314CD9368}"/>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DC1182D6-AAA3-4DDD-9B84-E92DD8FE5712}"/>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974E561F-8A84-41CC-A35F-3ED741B702D9}"/>
              </a:ext>
            </a:extLst>
          </p:cNvPr>
          <p:cNvSpPr>
            <a:spLocks noGrp="1"/>
          </p:cNvSpPr>
          <p:nvPr>
            <p:ph type="dt" sz="half" idx="10"/>
          </p:nvPr>
        </p:nvSpPr>
        <p:spPr/>
        <p:txBody>
          <a:bodyPr/>
          <a:lstStyle/>
          <a:p>
            <a:fld id="{C0C461F6-E72C-43BF-805B-15B473B2F637}" type="datetimeFigureOut">
              <a:rPr lang="tr-TR" smtClean="0"/>
              <a:t>17.03.2021</a:t>
            </a:fld>
            <a:endParaRPr lang="tr-TR"/>
          </a:p>
        </p:txBody>
      </p:sp>
      <p:sp>
        <p:nvSpPr>
          <p:cNvPr id="5" name="Alt Bilgi Yer Tutucusu 4">
            <a:extLst>
              <a:ext uri="{FF2B5EF4-FFF2-40B4-BE49-F238E27FC236}">
                <a16:creationId xmlns:a16="http://schemas.microsoft.com/office/drawing/2014/main" id="{35073076-4C89-406E-9FFB-851B384A13A3}"/>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523E8F24-2402-4D77-BD3E-950CB8C15B93}"/>
              </a:ext>
            </a:extLst>
          </p:cNvPr>
          <p:cNvSpPr>
            <a:spLocks noGrp="1"/>
          </p:cNvSpPr>
          <p:nvPr>
            <p:ph type="sldNum" sz="quarter" idx="12"/>
          </p:nvPr>
        </p:nvSpPr>
        <p:spPr/>
        <p:txBody>
          <a:bodyPr/>
          <a:lstStyle/>
          <a:p>
            <a:fld id="{86314F0B-EE60-458F-9CA9-CF9007E42D25}" type="slidenum">
              <a:rPr lang="tr-TR" smtClean="0"/>
              <a:t>‹#›</a:t>
            </a:fld>
            <a:endParaRPr lang="tr-TR"/>
          </a:p>
        </p:txBody>
      </p:sp>
    </p:spTree>
    <p:extLst>
      <p:ext uri="{BB962C8B-B14F-4D97-AF65-F5344CB8AC3E}">
        <p14:creationId xmlns:p14="http://schemas.microsoft.com/office/powerpoint/2010/main" val="17911054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00A79AA-BFE2-4213-80C3-824C8167C42B}"/>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3898C365-C6AF-4711-8C15-D65B590108E2}"/>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32B411B2-AD9B-4F1F-B970-8B29EE3D8E46}"/>
              </a:ext>
            </a:extLst>
          </p:cNvPr>
          <p:cNvSpPr>
            <a:spLocks noGrp="1"/>
          </p:cNvSpPr>
          <p:nvPr>
            <p:ph type="dt" sz="half" idx="10"/>
          </p:nvPr>
        </p:nvSpPr>
        <p:spPr/>
        <p:txBody>
          <a:bodyPr/>
          <a:lstStyle/>
          <a:p>
            <a:fld id="{C0C461F6-E72C-43BF-805B-15B473B2F637}" type="datetimeFigureOut">
              <a:rPr lang="tr-TR" smtClean="0"/>
              <a:t>17.03.2021</a:t>
            </a:fld>
            <a:endParaRPr lang="tr-TR"/>
          </a:p>
        </p:txBody>
      </p:sp>
      <p:sp>
        <p:nvSpPr>
          <p:cNvPr id="5" name="Alt Bilgi Yer Tutucusu 4">
            <a:extLst>
              <a:ext uri="{FF2B5EF4-FFF2-40B4-BE49-F238E27FC236}">
                <a16:creationId xmlns:a16="http://schemas.microsoft.com/office/drawing/2014/main" id="{C10068FE-FCC1-49C5-B368-63CA7BF19F22}"/>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FADFCF74-0299-496D-B54F-D01EC3CD873A}"/>
              </a:ext>
            </a:extLst>
          </p:cNvPr>
          <p:cNvSpPr>
            <a:spLocks noGrp="1"/>
          </p:cNvSpPr>
          <p:nvPr>
            <p:ph type="sldNum" sz="quarter" idx="12"/>
          </p:nvPr>
        </p:nvSpPr>
        <p:spPr/>
        <p:txBody>
          <a:bodyPr/>
          <a:lstStyle/>
          <a:p>
            <a:fld id="{86314F0B-EE60-458F-9CA9-CF9007E42D25}" type="slidenum">
              <a:rPr lang="tr-TR" smtClean="0"/>
              <a:t>‹#›</a:t>
            </a:fld>
            <a:endParaRPr lang="tr-TR"/>
          </a:p>
        </p:txBody>
      </p:sp>
    </p:spTree>
    <p:extLst>
      <p:ext uri="{BB962C8B-B14F-4D97-AF65-F5344CB8AC3E}">
        <p14:creationId xmlns:p14="http://schemas.microsoft.com/office/powerpoint/2010/main" val="34780901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AED3BED-4EA7-43D8-B0A1-328B970215D6}"/>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FC0A3205-B1FC-463F-908F-140706152A0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717CE9B4-2FE5-425B-9118-30B1C41BFD2D}"/>
              </a:ext>
            </a:extLst>
          </p:cNvPr>
          <p:cNvSpPr>
            <a:spLocks noGrp="1"/>
          </p:cNvSpPr>
          <p:nvPr>
            <p:ph type="dt" sz="half" idx="10"/>
          </p:nvPr>
        </p:nvSpPr>
        <p:spPr/>
        <p:txBody>
          <a:bodyPr/>
          <a:lstStyle/>
          <a:p>
            <a:fld id="{C0C461F6-E72C-43BF-805B-15B473B2F637}" type="datetimeFigureOut">
              <a:rPr lang="tr-TR" smtClean="0"/>
              <a:t>17.03.2021</a:t>
            </a:fld>
            <a:endParaRPr lang="tr-TR"/>
          </a:p>
        </p:txBody>
      </p:sp>
      <p:sp>
        <p:nvSpPr>
          <p:cNvPr id="5" name="Alt Bilgi Yer Tutucusu 4">
            <a:extLst>
              <a:ext uri="{FF2B5EF4-FFF2-40B4-BE49-F238E27FC236}">
                <a16:creationId xmlns:a16="http://schemas.microsoft.com/office/drawing/2014/main" id="{22F3CB70-1FBD-402A-8D2B-2C11B9708410}"/>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7A371780-AF9C-47A5-86FD-BA77CFB30D23}"/>
              </a:ext>
            </a:extLst>
          </p:cNvPr>
          <p:cNvSpPr>
            <a:spLocks noGrp="1"/>
          </p:cNvSpPr>
          <p:nvPr>
            <p:ph type="sldNum" sz="quarter" idx="12"/>
          </p:nvPr>
        </p:nvSpPr>
        <p:spPr/>
        <p:txBody>
          <a:bodyPr/>
          <a:lstStyle/>
          <a:p>
            <a:fld id="{86314F0B-EE60-458F-9CA9-CF9007E42D25}" type="slidenum">
              <a:rPr lang="tr-TR" smtClean="0"/>
              <a:t>‹#›</a:t>
            </a:fld>
            <a:endParaRPr lang="tr-TR"/>
          </a:p>
        </p:txBody>
      </p:sp>
    </p:spTree>
    <p:extLst>
      <p:ext uri="{BB962C8B-B14F-4D97-AF65-F5344CB8AC3E}">
        <p14:creationId xmlns:p14="http://schemas.microsoft.com/office/powerpoint/2010/main" val="8139533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FBE3819-A939-429F-8556-4C5FB0A70E9B}"/>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352531AE-0559-4A37-8A3E-8C3DB2A7A062}"/>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35FB0DA8-C82C-4E8B-8923-680732858DC4}"/>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9A06E330-AB11-4D37-B0E9-90696A130DED}"/>
              </a:ext>
            </a:extLst>
          </p:cNvPr>
          <p:cNvSpPr>
            <a:spLocks noGrp="1"/>
          </p:cNvSpPr>
          <p:nvPr>
            <p:ph type="dt" sz="half" idx="10"/>
          </p:nvPr>
        </p:nvSpPr>
        <p:spPr/>
        <p:txBody>
          <a:bodyPr/>
          <a:lstStyle/>
          <a:p>
            <a:fld id="{C0C461F6-E72C-43BF-805B-15B473B2F637}" type="datetimeFigureOut">
              <a:rPr lang="tr-TR" smtClean="0"/>
              <a:t>17.03.2021</a:t>
            </a:fld>
            <a:endParaRPr lang="tr-TR"/>
          </a:p>
        </p:txBody>
      </p:sp>
      <p:sp>
        <p:nvSpPr>
          <p:cNvPr id="6" name="Alt Bilgi Yer Tutucusu 5">
            <a:extLst>
              <a:ext uri="{FF2B5EF4-FFF2-40B4-BE49-F238E27FC236}">
                <a16:creationId xmlns:a16="http://schemas.microsoft.com/office/drawing/2014/main" id="{91AC3982-36C8-4343-87F5-BE29AFC987B0}"/>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2184E4F2-B4D3-40A0-9D7D-9DD8BA95868D}"/>
              </a:ext>
            </a:extLst>
          </p:cNvPr>
          <p:cNvSpPr>
            <a:spLocks noGrp="1"/>
          </p:cNvSpPr>
          <p:nvPr>
            <p:ph type="sldNum" sz="quarter" idx="12"/>
          </p:nvPr>
        </p:nvSpPr>
        <p:spPr/>
        <p:txBody>
          <a:bodyPr/>
          <a:lstStyle/>
          <a:p>
            <a:fld id="{86314F0B-EE60-458F-9CA9-CF9007E42D25}" type="slidenum">
              <a:rPr lang="tr-TR" smtClean="0"/>
              <a:t>‹#›</a:t>
            </a:fld>
            <a:endParaRPr lang="tr-TR"/>
          </a:p>
        </p:txBody>
      </p:sp>
    </p:spTree>
    <p:extLst>
      <p:ext uri="{BB962C8B-B14F-4D97-AF65-F5344CB8AC3E}">
        <p14:creationId xmlns:p14="http://schemas.microsoft.com/office/powerpoint/2010/main" val="12376666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6B1E87F-B7B0-4A1A-9A60-56979A36C42E}"/>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E3DDEAE2-ECA7-4806-8A48-CA848BFE0DB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19A47B6F-325F-4F25-86FB-341AA0BDCFE2}"/>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6DD4157A-C08C-4F93-8DC6-0A6DFD10952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6E8950DA-A577-4DFD-BEA0-BEF41F6A4E1C}"/>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3FAD63B3-5BFD-4DDA-9049-0F6DF7F3A982}"/>
              </a:ext>
            </a:extLst>
          </p:cNvPr>
          <p:cNvSpPr>
            <a:spLocks noGrp="1"/>
          </p:cNvSpPr>
          <p:nvPr>
            <p:ph type="dt" sz="half" idx="10"/>
          </p:nvPr>
        </p:nvSpPr>
        <p:spPr/>
        <p:txBody>
          <a:bodyPr/>
          <a:lstStyle/>
          <a:p>
            <a:fld id="{C0C461F6-E72C-43BF-805B-15B473B2F637}" type="datetimeFigureOut">
              <a:rPr lang="tr-TR" smtClean="0"/>
              <a:t>17.03.2021</a:t>
            </a:fld>
            <a:endParaRPr lang="tr-TR"/>
          </a:p>
        </p:txBody>
      </p:sp>
      <p:sp>
        <p:nvSpPr>
          <p:cNvPr id="8" name="Alt Bilgi Yer Tutucusu 7">
            <a:extLst>
              <a:ext uri="{FF2B5EF4-FFF2-40B4-BE49-F238E27FC236}">
                <a16:creationId xmlns:a16="http://schemas.microsoft.com/office/drawing/2014/main" id="{A94B81AA-E12B-488C-949B-0811B3FCEA57}"/>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E1B7B0FE-AF95-49DD-8A33-7514C7D55867}"/>
              </a:ext>
            </a:extLst>
          </p:cNvPr>
          <p:cNvSpPr>
            <a:spLocks noGrp="1"/>
          </p:cNvSpPr>
          <p:nvPr>
            <p:ph type="sldNum" sz="quarter" idx="12"/>
          </p:nvPr>
        </p:nvSpPr>
        <p:spPr/>
        <p:txBody>
          <a:bodyPr/>
          <a:lstStyle/>
          <a:p>
            <a:fld id="{86314F0B-EE60-458F-9CA9-CF9007E42D25}" type="slidenum">
              <a:rPr lang="tr-TR" smtClean="0"/>
              <a:t>‹#›</a:t>
            </a:fld>
            <a:endParaRPr lang="tr-TR"/>
          </a:p>
        </p:txBody>
      </p:sp>
    </p:spTree>
    <p:extLst>
      <p:ext uri="{BB962C8B-B14F-4D97-AF65-F5344CB8AC3E}">
        <p14:creationId xmlns:p14="http://schemas.microsoft.com/office/powerpoint/2010/main" val="39618821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ED5C225-A583-4C18-9D8B-357B8F82D154}"/>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058D30E4-4496-4292-8C0D-A05ECCE2A2D4}"/>
              </a:ext>
            </a:extLst>
          </p:cNvPr>
          <p:cNvSpPr>
            <a:spLocks noGrp="1"/>
          </p:cNvSpPr>
          <p:nvPr>
            <p:ph type="dt" sz="half" idx="10"/>
          </p:nvPr>
        </p:nvSpPr>
        <p:spPr/>
        <p:txBody>
          <a:bodyPr/>
          <a:lstStyle/>
          <a:p>
            <a:fld id="{C0C461F6-E72C-43BF-805B-15B473B2F637}" type="datetimeFigureOut">
              <a:rPr lang="tr-TR" smtClean="0"/>
              <a:t>17.03.2021</a:t>
            </a:fld>
            <a:endParaRPr lang="tr-TR"/>
          </a:p>
        </p:txBody>
      </p:sp>
      <p:sp>
        <p:nvSpPr>
          <p:cNvPr id="4" name="Alt Bilgi Yer Tutucusu 3">
            <a:extLst>
              <a:ext uri="{FF2B5EF4-FFF2-40B4-BE49-F238E27FC236}">
                <a16:creationId xmlns:a16="http://schemas.microsoft.com/office/drawing/2014/main" id="{4AB084F3-5A00-4D80-B899-8D8AEBBEC33F}"/>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62630FB5-2AF3-4295-AAA4-251EAB802757}"/>
              </a:ext>
            </a:extLst>
          </p:cNvPr>
          <p:cNvSpPr>
            <a:spLocks noGrp="1"/>
          </p:cNvSpPr>
          <p:nvPr>
            <p:ph type="sldNum" sz="quarter" idx="12"/>
          </p:nvPr>
        </p:nvSpPr>
        <p:spPr/>
        <p:txBody>
          <a:bodyPr/>
          <a:lstStyle/>
          <a:p>
            <a:fld id="{86314F0B-EE60-458F-9CA9-CF9007E42D25}" type="slidenum">
              <a:rPr lang="tr-TR" smtClean="0"/>
              <a:t>‹#›</a:t>
            </a:fld>
            <a:endParaRPr lang="tr-TR"/>
          </a:p>
        </p:txBody>
      </p:sp>
    </p:spTree>
    <p:extLst>
      <p:ext uri="{BB962C8B-B14F-4D97-AF65-F5344CB8AC3E}">
        <p14:creationId xmlns:p14="http://schemas.microsoft.com/office/powerpoint/2010/main" val="18830005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733E5D9B-E93D-4815-A8CF-F02DED25636E}"/>
              </a:ext>
            </a:extLst>
          </p:cNvPr>
          <p:cNvSpPr>
            <a:spLocks noGrp="1"/>
          </p:cNvSpPr>
          <p:nvPr>
            <p:ph type="dt" sz="half" idx="10"/>
          </p:nvPr>
        </p:nvSpPr>
        <p:spPr/>
        <p:txBody>
          <a:bodyPr/>
          <a:lstStyle/>
          <a:p>
            <a:fld id="{C0C461F6-E72C-43BF-805B-15B473B2F637}" type="datetimeFigureOut">
              <a:rPr lang="tr-TR" smtClean="0"/>
              <a:t>17.03.2021</a:t>
            </a:fld>
            <a:endParaRPr lang="tr-TR"/>
          </a:p>
        </p:txBody>
      </p:sp>
      <p:sp>
        <p:nvSpPr>
          <p:cNvPr id="3" name="Alt Bilgi Yer Tutucusu 2">
            <a:extLst>
              <a:ext uri="{FF2B5EF4-FFF2-40B4-BE49-F238E27FC236}">
                <a16:creationId xmlns:a16="http://schemas.microsoft.com/office/drawing/2014/main" id="{EDA7509E-5BE0-4B85-A4FF-CE67834DA6A8}"/>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5C301378-9210-45A8-8998-874D2630FCE5}"/>
              </a:ext>
            </a:extLst>
          </p:cNvPr>
          <p:cNvSpPr>
            <a:spLocks noGrp="1"/>
          </p:cNvSpPr>
          <p:nvPr>
            <p:ph type="sldNum" sz="quarter" idx="12"/>
          </p:nvPr>
        </p:nvSpPr>
        <p:spPr/>
        <p:txBody>
          <a:bodyPr/>
          <a:lstStyle/>
          <a:p>
            <a:fld id="{86314F0B-EE60-458F-9CA9-CF9007E42D25}" type="slidenum">
              <a:rPr lang="tr-TR" smtClean="0"/>
              <a:t>‹#›</a:t>
            </a:fld>
            <a:endParaRPr lang="tr-TR"/>
          </a:p>
        </p:txBody>
      </p:sp>
    </p:spTree>
    <p:extLst>
      <p:ext uri="{BB962C8B-B14F-4D97-AF65-F5344CB8AC3E}">
        <p14:creationId xmlns:p14="http://schemas.microsoft.com/office/powerpoint/2010/main" val="35163888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D23C837-D1AE-4F18-B514-736CC0C4893D}"/>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124D33A0-F99B-4D14-8F38-33FDCE1E3FC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0FE93742-DF3A-48FE-8807-184B1321304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AFE517BC-5F1D-4376-ADC8-580D909270F3}"/>
              </a:ext>
            </a:extLst>
          </p:cNvPr>
          <p:cNvSpPr>
            <a:spLocks noGrp="1"/>
          </p:cNvSpPr>
          <p:nvPr>
            <p:ph type="dt" sz="half" idx="10"/>
          </p:nvPr>
        </p:nvSpPr>
        <p:spPr/>
        <p:txBody>
          <a:bodyPr/>
          <a:lstStyle/>
          <a:p>
            <a:fld id="{C0C461F6-E72C-43BF-805B-15B473B2F637}" type="datetimeFigureOut">
              <a:rPr lang="tr-TR" smtClean="0"/>
              <a:t>17.03.2021</a:t>
            </a:fld>
            <a:endParaRPr lang="tr-TR"/>
          </a:p>
        </p:txBody>
      </p:sp>
      <p:sp>
        <p:nvSpPr>
          <p:cNvPr id="6" name="Alt Bilgi Yer Tutucusu 5">
            <a:extLst>
              <a:ext uri="{FF2B5EF4-FFF2-40B4-BE49-F238E27FC236}">
                <a16:creationId xmlns:a16="http://schemas.microsoft.com/office/drawing/2014/main" id="{1C669896-DAD2-4D26-94F9-970F85B1DB0B}"/>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CF9041BB-3F88-46A0-9216-5E22060837C5}"/>
              </a:ext>
            </a:extLst>
          </p:cNvPr>
          <p:cNvSpPr>
            <a:spLocks noGrp="1"/>
          </p:cNvSpPr>
          <p:nvPr>
            <p:ph type="sldNum" sz="quarter" idx="12"/>
          </p:nvPr>
        </p:nvSpPr>
        <p:spPr/>
        <p:txBody>
          <a:bodyPr/>
          <a:lstStyle/>
          <a:p>
            <a:fld id="{86314F0B-EE60-458F-9CA9-CF9007E42D25}" type="slidenum">
              <a:rPr lang="tr-TR" smtClean="0"/>
              <a:t>‹#›</a:t>
            </a:fld>
            <a:endParaRPr lang="tr-TR"/>
          </a:p>
        </p:txBody>
      </p:sp>
    </p:spTree>
    <p:extLst>
      <p:ext uri="{BB962C8B-B14F-4D97-AF65-F5344CB8AC3E}">
        <p14:creationId xmlns:p14="http://schemas.microsoft.com/office/powerpoint/2010/main" val="7445847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F12A40B-6A2F-4541-AC0C-C3CF67FC0DC7}"/>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1BC5ECFF-CD81-445C-9720-DECFF0D126C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EDC6B63A-023B-4566-A20D-6BEBC2D1F9D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0953608E-2F4C-4372-ADB9-52789F8BEDF8}"/>
              </a:ext>
            </a:extLst>
          </p:cNvPr>
          <p:cNvSpPr>
            <a:spLocks noGrp="1"/>
          </p:cNvSpPr>
          <p:nvPr>
            <p:ph type="dt" sz="half" idx="10"/>
          </p:nvPr>
        </p:nvSpPr>
        <p:spPr/>
        <p:txBody>
          <a:bodyPr/>
          <a:lstStyle/>
          <a:p>
            <a:fld id="{C0C461F6-E72C-43BF-805B-15B473B2F637}" type="datetimeFigureOut">
              <a:rPr lang="tr-TR" smtClean="0"/>
              <a:t>17.03.2021</a:t>
            </a:fld>
            <a:endParaRPr lang="tr-TR"/>
          </a:p>
        </p:txBody>
      </p:sp>
      <p:sp>
        <p:nvSpPr>
          <p:cNvPr id="6" name="Alt Bilgi Yer Tutucusu 5">
            <a:extLst>
              <a:ext uri="{FF2B5EF4-FFF2-40B4-BE49-F238E27FC236}">
                <a16:creationId xmlns:a16="http://schemas.microsoft.com/office/drawing/2014/main" id="{B5879648-5CD1-4EBB-8F2A-BA38C9A2CF64}"/>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7487EB75-BC4D-4511-80B6-2E3A8430E06F}"/>
              </a:ext>
            </a:extLst>
          </p:cNvPr>
          <p:cNvSpPr>
            <a:spLocks noGrp="1"/>
          </p:cNvSpPr>
          <p:nvPr>
            <p:ph type="sldNum" sz="quarter" idx="12"/>
          </p:nvPr>
        </p:nvSpPr>
        <p:spPr/>
        <p:txBody>
          <a:bodyPr/>
          <a:lstStyle/>
          <a:p>
            <a:fld id="{86314F0B-EE60-458F-9CA9-CF9007E42D25}" type="slidenum">
              <a:rPr lang="tr-TR" smtClean="0"/>
              <a:t>‹#›</a:t>
            </a:fld>
            <a:endParaRPr lang="tr-TR"/>
          </a:p>
        </p:txBody>
      </p:sp>
    </p:spTree>
    <p:extLst>
      <p:ext uri="{BB962C8B-B14F-4D97-AF65-F5344CB8AC3E}">
        <p14:creationId xmlns:p14="http://schemas.microsoft.com/office/powerpoint/2010/main" val="10842998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C6EFE050-66B3-4814-989E-00FF04783F7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31BE0CDF-08D4-4A9D-8E40-9B130AFEBFE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22F19D00-D274-4B71-BBE4-7172A50B673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0C461F6-E72C-43BF-805B-15B473B2F637}" type="datetimeFigureOut">
              <a:rPr lang="tr-TR" smtClean="0"/>
              <a:t>17.03.2021</a:t>
            </a:fld>
            <a:endParaRPr lang="tr-TR"/>
          </a:p>
        </p:txBody>
      </p:sp>
      <p:sp>
        <p:nvSpPr>
          <p:cNvPr id="5" name="Alt Bilgi Yer Tutucusu 4">
            <a:extLst>
              <a:ext uri="{FF2B5EF4-FFF2-40B4-BE49-F238E27FC236}">
                <a16:creationId xmlns:a16="http://schemas.microsoft.com/office/drawing/2014/main" id="{2E090D4D-C288-46BD-9B43-8F38A99E8CE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id="{7D9FC177-BA39-4BBD-B39B-838AE95F49B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6314F0B-EE60-458F-9CA9-CF9007E42D25}" type="slidenum">
              <a:rPr lang="tr-TR" smtClean="0"/>
              <a:t>‹#›</a:t>
            </a:fld>
            <a:endParaRPr lang="tr-TR"/>
          </a:p>
        </p:txBody>
      </p:sp>
    </p:spTree>
    <p:extLst>
      <p:ext uri="{BB962C8B-B14F-4D97-AF65-F5344CB8AC3E}">
        <p14:creationId xmlns:p14="http://schemas.microsoft.com/office/powerpoint/2010/main" val="214399586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s://video.google.com/"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384B77F-7B7D-40E3-90B4-B46F57191859}"/>
              </a:ext>
            </a:extLst>
          </p:cNvPr>
          <p:cNvSpPr>
            <a:spLocks noGrp="1"/>
          </p:cNvSpPr>
          <p:nvPr>
            <p:ph type="ctrTitle"/>
          </p:nvPr>
        </p:nvSpPr>
        <p:spPr>
          <a:xfrm>
            <a:off x="977774" y="823865"/>
            <a:ext cx="10664982" cy="2688880"/>
          </a:xfrm>
        </p:spPr>
        <p:txBody>
          <a:bodyPr>
            <a:normAutofit fontScale="90000"/>
          </a:bodyPr>
          <a:lstStyle/>
          <a:p>
            <a:r>
              <a:rPr lang="tr-TR" sz="4800" b="1" dirty="0">
                <a:solidFill>
                  <a:srgbClr val="FF0000"/>
                </a:solidFill>
              </a:rPr>
              <a:t>YENİ MEDYA YENİ TEKNOLOJİLER</a:t>
            </a:r>
            <a:br>
              <a:rPr lang="tr-TR" sz="4800" dirty="0"/>
            </a:br>
            <a:br>
              <a:rPr lang="tr-TR" dirty="0"/>
            </a:br>
            <a:r>
              <a:rPr lang="tr-TR" dirty="0"/>
              <a:t>6. Hafta: Sosyal Medya Platformları</a:t>
            </a:r>
          </a:p>
        </p:txBody>
      </p:sp>
    </p:spTree>
    <p:extLst>
      <p:ext uri="{BB962C8B-B14F-4D97-AF65-F5344CB8AC3E}">
        <p14:creationId xmlns:p14="http://schemas.microsoft.com/office/powerpoint/2010/main" val="277342910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3" name="Rectangle 12">
            <a:extLst>
              <a:ext uri="{FF2B5EF4-FFF2-40B4-BE49-F238E27FC236}">
                <a16:creationId xmlns:a16="http://schemas.microsoft.com/office/drawing/2014/main" id="{AB902CB9-C7DC-4673-B7D5-F22DCF0EC54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6D47082D-7EB4-470A-9B36-EF7039909FDC}"/>
              </a:ext>
            </a:extLst>
          </p:cNvPr>
          <p:cNvSpPr>
            <a:spLocks noGrp="1"/>
          </p:cNvSpPr>
          <p:nvPr>
            <p:ph type="title"/>
          </p:nvPr>
        </p:nvSpPr>
        <p:spPr>
          <a:xfrm>
            <a:off x="350874" y="554511"/>
            <a:ext cx="11002921" cy="1051006"/>
          </a:xfrm>
        </p:spPr>
        <p:txBody>
          <a:bodyPr anchor="b">
            <a:normAutofit/>
          </a:bodyPr>
          <a:lstStyle/>
          <a:p>
            <a:r>
              <a:rPr lang="tr-TR" dirty="0"/>
              <a:t>İçerik Topluluklarının Türleri</a:t>
            </a:r>
          </a:p>
        </p:txBody>
      </p:sp>
      <p:sp>
        <p:nvSpPr>
          <p:cNvPr id="3" name="İçerik Yer Tutucusu 2">
            <a:extLst>
              <a:ext uri="{FF2B5EF4-FFF2-40B4-BE49-F238E27FC236}">
                <a16:creationId xmlns:a16="http://schemas.microsoft.com/office/drawing/2014/main" id="{007EF195-1103-450C-9F72-E13C4FAA9DF8}"/>
              </a:ext>
            </a:extLst>
          </p:cNvPr>
          <p:cNvSpPr>
            <a:spLocks noGrp="1"/>
          </p:cNvSpPr>
          <p:nvPr>
            <p:ph idx="1"/>
          </p:nvPr>
        </p:nvSpPr>
        <p:spPr>
          <a:xfrm>
            <a:off x="723014" y="1956391"/>
            <a:ext cx="10630781" cy="4165913"/>
          </a:xfrm>
        </p:spPr>
        <p:txBody>
          <a:bodyPr>
            <a:normAutofit/>
          </a:bodyPr>
          <a:lstStyle/>
          <a:p>
            <a:r>
              <a:rPr lang="tr-TR" sz="3200" dirty="0"/>
              <a:t>Sosyal imleme  SEO yani arama motoru optimizasyonu kriterlerinden biridir. Çünkü sizin siteniz ya da içeriğiniz ne kadar çok paylaşılırsa o kadar popüler olacak ve örneğin Google’da daha fazla ön sıralarda yer alacaktır. </a:t>
            </a:r>
          </a:p>
          <a:p>
            <a:r>
              <a:rPr lang="tr-TR" sz="3200" i="0" u="none" strike="noStrike" baseline="0" dirty="0">
                <a:latin typeface="Arial-BoldMT"/>
              </a:rPr>
              <a:t>İçerik topluluklarının çoğu aynı zamanda sosyal ağ sitelerinin özelliklerini de taşımaktadır. Bu nedenle bazı sosyal medya platformları hem içerik topluluğu hem de sosyal ağ sitesi olarak değerlendirilebilmektedir. </a:t>
            </a:r>
            <a:endParaRPr lang="tr-TR" sz="3200" dirty="0"/>
          </a:p>
          <a:p>
            <a:endParaRPr lang="tr-TR" sz="2000" dirty="0"/>
          </a:p>
        </p:txBody>
      </p:sp>
    </p:spTree>
    <p:extLst>
      <p:ext uri="{BB962C8B-B14F-4D97-AF65-F5344CB8AC3E}">
        <p14:creationId xmlns:p14="http://schemas.microsoft.com/office/powerpoint/2010/main" val="408713633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1F61749-456A-4262-BA28-9DBD769922E1}"/>
              </a:ext>
            </a:extLst>
          </p:cNvPr>
          <p:cNvSpPr>
            <a:spLocks noGrp="1"/>
          </p:cNvSpPr>
          <p:nvPr>
            <p:ph type="title"/>
          </p:nvPr>
        </p:nvSpPr>
        <p:spPr/>
        <p:txBody>
          <a:bodyPr/>
          <a:lstStyle/>
          <a:p>
            <a:r>
              <a:rPr lang="tr-TR" dirty="0"/>
              <a:t>Sanal Dünyalar</a:t>
            </a:r>
          </a:p>
        </p:txBody>
      </p:sp>
      <p:sp>
        <p:nvSpPr>
          <p:cNvPr id="3" name="İçerik Yer Tutucusu 2">
            <a:extLst>
              <a:ext uri="{FF2B5EF4-FFF2-40B4-BE49-F238E27FC236}">
                <a16:creationId xmlns:a16="http://schemas.microsoft.com/office/drawing/2014/main" id="{387C658C-570F-4386-BDFC-2F53BDE709F3}"/>
              </a:ext>
            </a:extLst>
          </p:cNvPr>
          <p:cNvSpPr>
            <a:spLocks noGrp="1"/>
          </p:cNvSpPr>
          <p:nvPr>
            <p:ph idx="1"/>
          </p:nvPr>
        </p:nvSpPr>
        <p:spPr>
          <a:xfrm>
            <a:off x="340242" y="1825624"/>
            <a:ext cx="11013558" cy="4383789"/>
          </a:xfrm>
        </p:spPr>
        <p:txBody>
          <a:bodyPr>
            <a:normAutofit/>
          </a:bodyPr>
          <a:lstStyle/>
          <a:p>
            <a:r>
              <a:rPr lang="tr-TR" sz="3600" dirty="0"/>
              <a:t>Sanal dünyalar kullanıcıların çevrimiçi olarak üç boyutlu modellenmiş bir dünyada, kişisel </a:t>
            </a:r>
            <a:r>
              <a:rPr lang="tr-TR" sz="3600" dirty="0" err="1"/>
              <a:t>avatarları</a:t>
            </a:r>
            <a:r>
              <a:rPr lang="tr-TR" sz="3600" dirty="0"/>
              <a:t> ile temsil edildikleri ve gerçek dünyada olduğu gibi diğer insanlarla iletişime girdikleri platformlardır. </a:t>
            </a:r>
          </a:p>
          <a:p>
            <a:pPr lvl="1"/>
            <a:r>
              <a:rPr lang="tr-TR" sz="3200" dirty="0"/>
              <a:t>Bilgisayarlar aracılığıyla kurgulanmış ortamlardır</a:t>
            </a:r>
          </a:p>
          <a:p>
            <a:pPr lvl="1"/>
            <a:r>
              <a:rPr lang="tr-TR" sz="3200" dirty="0"/>
              <a:t>Kullanıcılar birbirlerini «</a:t>
            </a:r>
            <a:r>
              <a:rPr lang="tr-TR" sz="3200" dirty="0" err="1"/>
              <a:t>avatar»ları</a:t>
            </a:r>
            <a:r>
              <a:rPr lang="tr-TR" sz="3200" dirty="0"/>
              <a:t> üzerinden görebilmektedirler. </a:t>
            </a:r>
          </a:p>
        </p:txBody>
      </p:sp>
    </p:spTree>
    <p:extLst>
      <p:ext uri="{BB962C8B-B14F-4D97-AF65-F5344CB8AC3E}">
        <p14:creationId xmlns:p14="http://schemas.microsoft.com/office/powerpoint/2010/main" val="332567717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1F61749-456A-4262-BA28-9DBD769922E1}"/>
              </a:ext>
            </a:extLst>
          </p:cNvPr>
          <p:cNvSpPr>
            <a:spLocks noGrp="1"/>
          </p:cNvSpPr>
          <p:nvPr>
            <p:ph type="title"/>
          </p:nvPr>
        </p:nvSpPr>
        <p:spPr/>
        <p:txBody>
          <a:bodyPr/>
          <a:lstStyle/>
          <a:p>
            <a:r>
              <a:rPr lang="tr-TR" dirty="0"/>
              <a:t>Sanal Dünyalar</a:t>
            </a:r>
          </a:p>
        </p:txBody>
      </p:sp>
      <p:sp>
        <p:nvSpPr>
          <p:cNvPr id="3" name="İçerik Yer Tutucusu 2">
            <a:extLst>
              <a:ext uri="{FF2B5EF4-FFF2-40B4-BE49-F238E27FC236}">
                <a16:creationId xmlns:a16="http://schemas.microsoft.com/office/drawing/2014/main" id="{387C658C-570F-4386-BDFC-2F53BDE709F3}"/>
              </a:ext>
            </a:extLst>
          </p:cNvPr>
          <p:cNvSpPr>
            <a:spLocks noGrp="1"/>
          </p:cNvSpPr>
          <p:nvPr>
            <p:ph idx="1"/>
          </p:nvPr>
        </p:nvSpPr>
        <p:spPr/>
        <p:txBody>
          <a:bodyPr>
            <a:normAutofit fontScale="92500"/>
          </a:bodyPr>
          <a:lstStyle/>
          <a:p>
            <a:pPr marL="0" indent="0">
              <a:buNone/>
            </a:pPr>
            <a:r>
              <a:rPr lang="tr-TR" sz="3200" dirty="0"/>
              <a:t>Sanal dünyalar kendi içinde bazı özelliklerine göre farklılıklar göstermekle birlikte, bazı ortak özellikleri de paylaşmaktadırlar: </a:t>
            </a:r>
          </a:p>
          <a:p>
            <a:pPr marL="0" indent="0">
              <a:buNone/>
            </a:pPr>
            <a:r>
              <a:rPr lang="tr-TR" sz="3200" dirty="0"/>
              <a:t>•Paylaşılan alan: Katılımcılar aynı ortak alana aynı zamanda katılabilirler.</a:t>
            </a:r>
          </a:p>
          <a:p>
            <a:pPr marL="0" indent="0">
              <a:buNone/>
            </a:pPr>
            <a:r>
              <a:rPr lang="tr-TR" sz="3200" dirty="0"/>
              <a:t>• Yakınlık: Etkileşimler gerçek zamanda gerçekleşmektedir.</a:t>
            </a:r>
          </a:p>
          <a:p>
            <a:pPr marL="0" indent="0">
              <a:buNone/>
            </a:pPr>
            <a:r>
              <a:rPr lang="tr-TR" sz="3200" dirty="0"/>
              <a:t>• Üç boyutlu görsel ortam: Sanal dünyaların çoğu üç boyutludur ve gerçek yaşam görüntülerine sahiptir. Topografya, mimari yapı ve yerçekimi bu dünyaların gerçek yaşam alanlarına benzemesini sağlamaktadır.</a:t>
            </a:r>
          </a:p>
        </p:txBody>
      </p:sp>
    </p:spTree>
    <p:extLst>
      <p:ext uri="{BB962C8B-B14F-4D97-AF65-F5344CB8AC3E}">
        <p14:creationId xmlns:p14="http://schemas.microsoft.com/office/powerpoint/2010/main" val="299440550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1F61749-456A-4262-BA28-9DBD769922E1}"/>
              </a:ext>
            </a:extLst>
          </p:cNvPr>
          <p:cNvSpPr>
            <a:spLocks noGrp="1"/>
          </p:cNvSpPr>
          <p:nvPr>
            <p:ph type="title"/>
          </p:nvPr>
        </p:nvSpPr>
        <p:spPr/>
        <p:txBody>
          <a:bodyPr/>
          <a:lstStyle/>
          <a:p>
            <a:r>
              <a:rPr lang="tr-TR" dirty="0"/>
              <a:t>Sanal Dünyalar</a:t>
            </a:r>
          </a:p>
        </p:txBody>
      </p:sp>
      <p:sp>
        <p:nvSpPr>
          <p:cNvPr id="3" name="İçerik Yer Tutucusu 2">
            <a:extLst>
              <a:ext uri="{FF2B5EF4-FFF2-40B4-BE49-F238E27FC236}">
                <a16:creationId xmlns:a16="http://schemas.microsoft.com/office/drawing/2014/main" id="{387C658C-570F-4386-BDFC-2F53BDE709F3}"/>
              </a:ext>
            </a:extLst>
          </p:cNvPr>
          <p:cNvSpPr>
            <a:spLocks noGrp="1"/>
          </p:cNvSpPr>
          <p:nvPr>
            <p:ph idx="1"/>
          </p:nvPr>
        </p:nvSpPr>
        <p:spPr/>
        <p:txBody>
          <a:bodyPr>
            <a:normAutofit/>
          </a:bodyPr>
          <a:lstStyle/>
          <a:p>
            <a:pPr marL="0" indent="0">
              <a:buNone/>
            </a:pPr>
            <a:r>
              <a:rPr lang="tr-TR" sz="3200" dirty="0"/>
              <a:t>• Kişiselleştirme: Kullanıcılar bu dünyalarda sunulan nesneleri değiştirebilir, geliştirebilir ya da kendilerine göre kişiselleştirebilirler.</a:t>
            </a:r>
          </a:p>
          <a:p>
            <a:pPr marL="0" indent="0">
              <a:buNone/>
            </a:pPr>
            <a:r>
              <a:rPr lang="tr-TR" sz="3200" dirty="0"/>
              <a:t>• Süreklilik: Bu dünyalardaki yaşam, kullanıcılarının oturum açmasından bağımsız olarak devam etmektedir.</a:t>
            </a:r>
          </a:p>
          <a:p>
            <a:pPr marL="0" indent="0">
              <a:buNone/>
            </a:pPr>
            <a:r>
              <a:rPr lang="tr-TR" sz="3200" dirty="0"/>
              <a:t>• Topluluk ve sosyalleşme: Sanal dünyalar içinde sosyal grupların (takımlar, kulüpler, dernekler, komiteler, ev arkadaşlıkları, komşuluklar gibi) kurulmasına imkan verilmektedir.</a:t>
            </a:r>
          </a:p>
        </p:txBody>
      </p:sp>
    </p:spTree>
    <p:extLst>
      <p:ext uri="{BB962C8B-B14F-4D97-AF65-F5344CB8AC3E}">
        <p14:creationId xmlns:p14="http://schemas.microsoft.com/office/powerpoint/2010/main" val="290926247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351F544-C2BF-4E56-A42E-B66A825AFF95}"/>
              </a:ext>
            </a:extLst>
          </p:cNvPr>
          <p:cNvSpPr>
            <a:spLocks noGrp="1"/>
          </p:cNvSpPr>
          <p:nvPr>
            <p:ph type="title"/>
          </p:nvPr>
        </p:nvSpPr>
        <p:spPr/>
        <p:txBody>
          <a:bodyPr/>
          <a:lstStyle/>
          <a:p>
            <a:r>
              <a:rPr lang="tr-TR" dirty="0"/>
              <a:t>Sanal Dünyalar</a:t>
            </a:r>
          </a:p>
        </p:txBody>
      </p:sp>
      <p:sp>
        <p:nvSpPr>
          <p:cNvPr id="3" name="İçerik Yer Tutucusu 2">
            <a:extLst>
              <a:ext uri="{FF2B5EF4-FFF2-40B4-BE49-F238E27FC236}">
                <a16:creationId xmlns:a16="http://schemas.microsoft.com/office/drawing/2014/main" id="{25E5BCCF-9FD0-4C4C-9E85-36F83D9E0082}"/>
              </a:ext>
            </a:extLst>
          </p:cNvPr>
          <p:cNvSpPr>
            <a:spLocks noGrp="1"/>
          </p:cNvSpPr>
          <p:nvPr>
            <p:ph idx="1"/>
          </p:nvPr>
        </p:nvSpPr>
        <p:spPr/>
        <p:txBody>
          <a:bodyPr>
            <a:normAutofit/>
          </a:bodyPr>
          <a:lstStyle/>
          <a:p>
            <a:pPr marL="0" indent="0">
              <a:buNone/>
            </a:pPr>
            <a:r>
              <a:rPr lang="tr-TR" sz="3600" dirty="0"/>
              <a:t>Sanal dünyaların temel olarak iki farklı türü bulunmaktadır; </a:t>
            </a:r>
          </a:p>
          <a:p>
            <a:r>
              <a:rPr lang="tr-TR" sz="3600" dirty="0"/>
              <a:t>Sanal oyun dünyaları (çok oyunculu çevrimiçi rol yapma oyunları)</a:t>
            </a:r>
          </a:p>
          <a:p>
            <a:r>
              <a:rPr lang="tr-TR" sz="3600" dirty="0"/>
              <a:t>Sanal gerçeklik dünyaları (çok oyunculu çevrimiçi gerçek yaşam oyunları) </a:t>
            </a:r>
          </a:p>
        </p:txBody>
      </p:sp>
    </p:spTree>
    <p:extLst>
      <p:ext uri="{BB962C8B-B14F-4D97-AF65-F5344CB8AC3E}">
        <p14:creationId xmlns:p14="http://schemas.microsoft.com/office/powerpoint/2010/main" val="365557772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1" name="Rectangle 70">
            <a:extLst>
              <a:ext uri="{FF2B5EF4-FFF2-40B4-BE49-F238E27FC236}">
                <a16:creationId xmlns:a16="http://schemas.microsoft.com/office/drawing/2014/main" id="{9427AF5F-9A0E-42B7-A252-FD64C9885F9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A4DD01A6-1B22-48E1-93CC-88101F80C203}"/>
              </a:ext>
            </a:extLst>
          </p:cNvPr>
          <p:cNvSpPr>
            <a:spLocks noGrp="1"/>
          </p:cNvSpPr>
          <p:nvPr>
            <p:ph type="title"/>
          </p:nvPr>
        </p:nvSpPr>
        <p:spPr>
          <a:xfrm>
            <a:off x="960004" y="487045"/>
            <a:ext cx="10515600" cy="1306443"/>
          </a:xfrm>
        </p:spPr>
        <p:txBody>
          <a:bodyPr>
            <a:normAutofit/>
          </a:bodyPr>
          <a:lstStyle/>
          <a:p>
            <a:r>
              <a:rPr lang="tr-TR" sz="4000"/>
              <a:t>Sanal Dünyalar</a:t>
            </a:r>
          </a:p>
        </p:txBody>
      </p:sp>
      <p:sp>
        <p:nvSpPr>
          <p:cNvPr id="3" name="İçerik Yer Tutucusu 2">
            <a:extLst>
              <a:ext uri="{FF2B5EF4-FFF2-40B4-BE49-F238E27FC236}">
                <a16:creationId xmlns:a16="http://schemas.microsoft.com/office/drawing/2014/main" id="{97D3C4D0-48BD-42F9-A02C-4DF4804654D4}"/>
              </a:ext>
            </a:extLst>
          </p:cNvPr>
          <p:cNvSpPr>
            <a:spLocks noGrp="1"/>
          </p:cNvSpPr>
          <p:nvPr>
            <p:ph idx="1"/>
          </p:nvPr>
        </p:nvSpPr>
        <p:spPr>
          <a:xfrm>
            <a:off x="304799" y="2028199"/>
            <a:ext cx="11391015" cy="4342756"/>
          </a:xfrm>
        </p:spPr>
        <p:txBody>
          <a:bodyPr>
            <a:normAutofit/>
          </a:bodyPr>
          <a:lstStyle/>
          <a:p>
            <a:r>
              <a:rPr lang="tr-TR" sz="3200" dirty="0"/>
              <a:t>Sanal oyun dünyaları: Çok sayıda oyuncunun sanal bir oyun dünyası içinde etkileşime girmeleridir. </a:t>
            </a:r>
          </a:p>
          <a:p>
            <a:r>
              <a:rPr lang="tr-TR" sz="3200" dirty="0"/>
              <a:t>Oyundaki dünya oyuncuların varlığından bağımsız olarak devam etmektedir.  Yani bir oyuncu oyundan ayrılsa bile diğer oyuncular için devam etmektedir. </a:t>
            </a:r>
          </a:p>
          <a:p>
            <a:r>
              <a:rPr lang="tr-TR" sz="3200" dirty="0"/>
              <a:t>Oyunlarda farklı temalardan yola çıkılarak fantezi dünyalar oluşturulmaktadır. Oyuncular bu dünyada bazı karakterleri (savaşçı, rahip, şövalye </a:t>
            </a:r>
            <a:r>
              <a:rPr lang="tr-TR" sz="3200" dirty="0" err="1"/>
              <a:t>vd</a:t>
            </a:r>
            <a:r>
              <a:rPr lang="tr-TR" sz="3200" dirty="0"/>
              <a:t>)  canlandırmakta ve bu karakterlerin davranışlarına yön vermektedir. </a:t>
            </a:r>
          </a:p>
        </p:txBody>
      </p:sp>
    </p:spTree>
    <p:extLst>
      <p:ext uri="{BB962C8B-B14F-4D97-AF65-F5344CB8AC3E}">
        <p14:creationId xmlns:p14="http://schemas.microsoft.com/office/powerpoint/2010/main" val="205394418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4DD01A6-1B22-48E1-93CC-88101F80C203}"/>
              </a:ext>
            </a:extLst>
          </p:cNvPr>
          <p:cNvSpPr>
            <a:spLocks noGrp="1"/>
          </p:cNvSpPr>
          <p:nvPr>
            <p:ph type="title"/>
          </p:nvPr>
        </p:nvSpPr>
        <p:spPr/>
        <p:txBody>
          <a:bodyPr/>
          <a:lstStyle/>
          <a:p>
            <a:r>
              <a:rPr lang="tr-TR" dirty="0"/>
              <a:t>Sanal Dünyalar</a:t>
            </a:r>
          </a:p>
        </p:txBody>
      </p:sp>
      <p:sp>
        <p:nvSpPr>
          <p:cNvPr id="3" name="İçerik Yer Tutucusu 2">
            <a:extLst>
              <a:ext uri="{FF2B5EF4-FFF2-40B4-BE49-F238E27FC236}">
                <a16:creationId xmlns:a16="http://schemas.microsoft.com/office/drawing/2014/main" id="{97D3C4D0-48BD-42F9-A02C-4DF4804654D4}"/>
              </a:ext>
            </a:extLst>
          </p:cNvPr>
          <p:cNvSpPr>
            <a:spLocks noGrp="1"/>
          </p:cNvSpPr>
          <p:nvPr>
            <p:ph idx="1"/>
          </p:nvPr>
        </p:nvSpPr>
        <p:spPr/>
        <p:txBody>
          <a:bodyPr>
            <a:normAutofit fontScale="92500"/>
          </a:bodyPr>
          <a:lstStyle/>
          <a:p>
            <a:r>
              <a:rPr lang="tr-TR" sz="3200" dirty="0"/>
              <a:t>Sanal gerçeklik dünyaları: Kullanıcılarının gerçek yaşamdakilerine benzer bir deneyimi sanal gerçeklik içinde yaşamalarına olanak veren, davranışlarını daha özgürce belirleyebildikleri dünyalardır. </a:t>
            </a:r>
          </a:p>
          <a:p>
            <a:r>
              <a:rPr lang="tr-TR" sz="3200" dirty="0"/>
              <a:t>Bu dünyada kullanıcılar bir </a:t>
            </a:r>
            <a:r>
              <a:rPr lang="tr-TR" sz="3200" dirty="0" err="1"/>
              <a:t>avatar</a:t>
            </a:r>
            <a:r>
              <a:rPr lang="tr-TR" sz="3200" dirty="0"/>
              <a:t> aracılığıyla görüntülenmekte ve üç boyutlu bir dünya içinde hareket etmektedir. </a:t>
            </a:r>
          </a:p>
          <a:p>
            <a:r>
              <a:rPr lang="tr-TR" sz="3200" dirty="0"/>
              <a:t>Sanal oyunlar kadar çok kural bulunmamaktadır. Oyuncular istedikleri karaktere sahip olabilmektedirler. </a:t>
            </a:r>
          </a:p>
          <a:p>
            <a:r>
              <a:rPr lang="tr-TR" sz="3200" dirty="0"/>
              <a:t>En bilinenleri Second Life ve </a:t>
            </a:r>
            <a:r>
              <a:rPr lang="tr-TR" sz="3200" dirty="0" err="1"/>
              <a:t>The</a:t>
            </a:r>
            <a:r>
              <a:rPr lang="tr-TR" sz="3200" dirty="0"/>
              <a:t> </a:t>
            </a:r>
            <a:r>
              <a:rPr lang="tr-TR" sz="3200" dirty="0" err="1"/>
              <a:t>Sims</a:t>
            </a:r>
            <a:endParaRPr lang="tr-TR" sz="3200" dirty="0"/>
          </a:p>
          <a:p>
            <a:endParaRPr lang="tr-TR" dirty="0"/>
          </a:p>
        </p:txBody>
      </p:sp>
    </p:spTree>
    <p:extLst>
      <p:ext uri="{BB962C8B-B14F-4D97-AF65-F5344CB8AC3E}">
        <p14:creationId xmlns:p14="http://schemas.microsoft.com/office/powerpoint/2010/main" val="15637383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1750A2B-1A1C-457B-B977-E49D9EF5B5E4}"/>
              </a:ext>
            </a:extLst>
          </p:cNvPr>
          <p:cNvSpPr>
            <a:spLocks noGrp="1"/>
          </p:cNvSpPr>
          <p:nvPr>
            <p:ph type="title"/>
          </p:nvPr>
        </p:nvSpPr>
        <p:spPr/>
        <p:txBody>
          <a:bodyPr/>
          <a:lstStyle/>
          <a:p>
            <a:r>
              <a:rPr lang="tr-TR" dirty="0"/>
              <a:t>İşbirliğine Dayalı Yazarlık</a:t>
            </a:r>
          </a:p>
        </p:txBody>
      </p:sp>
      <p:sp>
        <p:nvSpPr>
          <p:cNvPr id="3" name="İçerik Yer Tutucusu 2">
            <a:extLst>
              <a:ext uri="{FF2B5EF4-FFF2-40B4-BE49-F238E27FC236}">
                <a16:creationId xmlns:a16="http://schemas.microsoft.com/office/drawing/2014/main" id="{BC10A5E8-D1D6-41A9-A2B5-53E5685D312B}"/>
              </a:ext>
            </a:extLst>
          </p:cNvPr>
          <p:cNvSpPr>
            <a:spLocks noGrp="1"/>
          </p:cNvSpPr>
          <p:nvPr>
            <p:ph idx="1"/>
          </p:nvPr>
        </p:nvSpPr>
        <p:spPr/>
        <p:txBody>
          <a:bodyPr>
            <a:normAutofit fontScale="92500"/>
          </a:bodyPr>
          <a:lstStyle/>
          <a:p>
            <a:r>
              <a:rPr lang="tr-TR" sz="3600" dirty="0"/>
              <a:t>Sosyal medya araçları sayesinde, dokümanların birden çok sayıda kullanıcı tarafından oluşturulması ve düzenlenmesi mümkün hale gelmiştir. </a:t>
            </a:r>
          </a:p>
          <a:p>
            <a:r>
              <a:rPr lang="tr-TR" sz="3600" dirty="0"/>
              <a:t>İşbirliğine dayalı yazarlığın temelde iki türü bulunmaktadır:</a:t>
            </a:r>
          </a:p>
          <a:p>
            <a:pPr lvl="1"/>
            <a:r>
              <a:rPr lang="tr-TR" sz="3200" dirty="0"/>
              <a:t>Çok sayıda yazarın bir web sitesindeki içeriği ortaklaşa oluşturdukları ya da düzenledikleri </a:t>
            </a:r>
            <a:r>
              <a:rPr lang="tr-TR" sz="3200" dirty="0" err="1"/>
              <a:t>wikiler</a:t>
            </a:r>
            <a:endParaRPr lang="tr-TR" sz="3200" dirty="0"/>
          </a:p>
          <a:p>
            <a:pPr lvl="1"/>
            <a:r>
              <a:rPr lang="tr-TR" sz="3200" dirty="0"/>
              <a:t>Sosyal medya aracılığıyla dokümanların ortaklaşa kullanımı ve oluşturulmasını ifade eden doküman paylaşımı uygulamalarıdır. </a:t>
            </a:r>
          </a:p>
        </p:txBody>
      </p:sp>
    </p:spTree>
    <p:extLst>
      <p:ext uri="{BB962C8B-B14F-4D97-AF65-F5344CB8AC3E}">
        <p14:creationId xmlns:p14="http://schemas.microsoft.com/office/powerpoint/2010/main" val="191210232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 name="Rectangle 15">
            <a:extLst>
              <a:ext uri="{FF2B5EF4-FFF2-40B4-BE49-F238E27FC236}">
                <a16:creationId xmlns:a16="http://schemas.microsoft.com/office/drawing/2014/main" id="{73C994B4-9721-4148-9EEC-6793CECDE8D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23" y="-1"/>
            <a:ext cx="12188952"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29" name="Rectangle 17">
            <a:extLst>
              <a:ext uri="{FF2B5EF4-FFF2-40B4-BE49-F238E27FC236}">
                <a16:creationId xmlns:a16="http://schemas.microsoft.com/office/drawing/2014/main" id="{F9D95E49-763A-4886-B038-82F73474055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4" y="0"/>
            <a:ext cx="12188952" cy="6858000"/>
          </a:xfrm>
          <a:prstGeom prst="rect">
            <a:avLst/>
          </a:prstGeom>
          <a:solidFill>
            <a:schemeClr val="bg2">
              <a:alpha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30" name="Rectangle 19">
            <a:extLst>
              <a:ext uri="{FF2B5EF4-FFF2-40B4-BE49-F238E27FC236}">
                <a16:creationId xmlns:a16="http://schemas.microsoft.com/office/drawing/2014/main" id="{664F60CA-0D35-4EA9-88FF-242F3B56BE2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478324" y="699899"/>
            <a:ext cx="10713676" cy="543331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21">
            <a:extLst>
              <a:ext uri="{FF2B5EF4-FFF2-40B4-BE49-F238E27FC236}">
                <a16:creationId xmlns:a16="http://schemas.microsoft.com/office/drawing/2014/main" id="{6D95061B-ADFC-4592-8BB1-0D542F6F643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11365987" y="706069"/>
            <a:ext cx="826011" cy="6193626"/>
          </a:xfrm>
          <a:prstGeom prst="rect">
            <a:avLst/>
          </a:prstGeom>
          <a:solidFill>
            <a:schemeClr val="accent1">
              <a:alpha val="25000"/>
            </a:schemeClr>
          </a:solidFill>
          <a:ln w="25400" cap="flat">
            <a:no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0" tIns="0" rIns="0" bIns="0" numCol="1" spcCol="38100" rtlCol="0" anchor="ctr">
            <a:spAutoFit/>
          </a:bodyPr>
          <a:lstStyle/>
          <a:p>
            <a:pPr marL="0" marR="0" indent="0" algn="ctr" defTabSz="825500" rtl="0" fontAlgn="auto" latinLnBrk="0" hangingPunct="0">
              <a:lnSpc>
                <a:spcPct val="100000"/>
              </a:lnSpc>
              <a:spcBef>
                <a:spcPts val="0"/>
              </a:spcBef>
              <a:spcAft>
                <a:spcPts val="0"/>
              </a:spcAft>
              <a:buClrTx/>
              <a:buSzTx/>
              <a:buFontTx/>
              <a:buNone/>
              <a:tabLst/>
            </a:pPr>
            <a:endParaRPr kumimoji="0" lang="en-US" sz="3000" b="0" i="0" u="none" strike="noStrike" cap="none" spc="0" normalizeH="0" baseline="0">
              <a:ln>
                <a:noFill/>
              </a:ln>
              <a:solidFill>
                <a:srgbClr val="000000"/>
              </a:solidFill>
              <a:effectLst/>
              <a:uFillTx/>
              <a:latin typeface="Helvetica Neue Medium"/>
              <a:ea typeface="Helvetica Neue Medium"/>
              <a:cs typeface="Helvetica Neue Medium"/>
              <a:sym typeface="Helvetica Neue Medium"/>
            </a:endParaRPr>
          </a:p>
        </p:txBody>
      </p:sp>
      <p:cxnSp>
        <p:nvCxnSpPr>
          <p:cNvPr id="32" name="Straight Connector 23">
            <a:extLst>
              <a:ext uri="{FF2B5EF4-FFF2-40B4-BE49-F238E27FC236}">
                <a16:creationId xmlns:a16="http://schemas.microsoft.com/office/drawing/2014/main" id="{F085D7B9-E066-4923-8CB7-294BF306296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11365990" y="5610"/>
            <a:ext cx="0" cy="6858000"/>
          </a:xfrm>
          <a:prstGeom prst="line">
            <a:avLst/>
          </a:prstGeom>
          <a:ln w="9525" cap="rnd">
            <a:solidFill>
              <a:schemeClr val="accent1"/>
            </a:solidFill>
            <a:prstDash val="dash"/>
          </a:ln>
        </p:spPr>
        <p:style>
          <a:lnRef idx="1">
            <a:schemeClr val="accent1"/>
          </a:lnRef>
          <a:fillRef idx="0">
            <a:schemeClr val="accent1"/>
          </a:fillRef>
          <a:effectRef idx="0">
            <a:schemeClr val="accent1"/>
          </a:effectRef>
          <a:fontRef idx="minor">
            <a:schemeClr val="tx1"/>
          </a:fontRef>
        </p:style>
      </p:cxnSp>
      <p:cxnSp>
        <p:nvCxnSpPr>
          <p:cNvPr id="33" name="Straight Connector 25">
            <a:extLst>
              <a:ext uri="{FF2B5EF4-FFF2-40B4-BE49-F238E27FC236}">
                <a16:creationId xmlns:a16="http://schemas.microsoft.com/office/drawing/2014/main" id="{D88078E8-75E8-4FE2-A60F-C677E3D6B15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6118001"/>
            <a:ext cx="12192000" cy="0"/>
          </a:xfrm>
          <a:prstGeom prst="line">
            <a:avLst/>
          </a:prstGeom>
          <a:ln w="9525" cap="rnd">
            <a:solidFill>
              <a:schemeClr val="accent1"/>
            </a:solidFill>
            <a:prstDash val="dash"/>
          </a:ln>
        </p:spPr>
        <p:style>
          <a:lnRef idx="1">
            <a:schemeClr val="accent1"/>
          </a:lnRef>
          <a:fillRef idx="0">
            <a:schemeClr val="accent1"/>
          </a:fillRef>
          <a:effectRef idx="0">
            <a:schemeClr val="accent1"/>
          </a:effectRef>
          <a:fontRef idx="minor">
            <a:schemeClr val="tx1"/>
          </a:fontRef>
        </p:style>
      </p:cxnSp>
      <p:sp>
        <p:nvSpPr>
          <p:cNvPr id="2" name="Başlık 1">
            <a:extLst>
              <a:ext uri="{FF2B5EF4-FFF2-40B4-BE49-F238E27FC236}">
                <a16:creationId xmlns:a16="http://schemas.microsoft.com/office/drawing/2014/main" id="{E1750A2B-1A1C-457B-B977-E49D9EF5B5E4}"/>
              </a:ext>
            </a:extLst>
          </p:cNvPr>
          <p:cNvSpPr>
            <a:spLocks noGrp="1"/>
          </p:cNvSpPr>
          <p:nvPr>
            <p:ph type="title"/>
          </p:nvPr>
        </p:nvSpPr>
        <p:spPr>
          <a:xfrm>
            <a:off x="419100" y="682182"/>
            <a:ext cx="9862575" cy="1444417"/>
          </a:xfrm>
        </p:spPr>
        <p:txBody>
          <a:bodyPr anchor="b">
            <a:normAutofit/>
          </a:bodyPr>
          <a:lstStyle/>
          <a:p>
            <a:r>
              <a:rPr lang="tr-TR" sz="4800" dirty="0"/>
              <a:t>İşbirliğine Dayalı Yazarlık</a:t>
            </a:r>
          </a:p>
        </p:txBody>
      </p:sp>
      <p:sp>
        <p:nvSpPr>
          <p:cNvPr id="3" name="İçerik Yer Tutucusu 2">
            <a:extLst>
              <a:ext uri="{FF2B5EF4-FFF2-40B4-BE49-F238E27FC236}">
                <a16:creationId xmlns:a16="http://schemas.microsoft.com/office/drawing/2014/main" id="{BC10A5E8-D1D6-41A9-A2B5-53E5685D312B}"/>
              </a:ext>
            </a:extLst>
          </p:cNvPr>
          <p:cNvSpPr>
            <a:spLocks noGrp="1"/>
          </p:cNvSpPr>
          <p:nvPr>
            <p:ph idx="1"/>
          </p:nvPr>
        </p:nvSpPr>
        <p:spPr>
          <a:xfrm>
            <a:off x="419100" y="2870200"/>
            <a:ext cx="11319244" cy="3424274"/>
          </a:xfrm>
        </p:spPr>
        <p:txBody>
          <a:bodyPr wrap="square" anchor="t">
            <a:normAutofit/>
          </a:bodyPr>
          <a:lstStyle/>
          <a:p>
            <a:r>
              <a:rPr lang="tr-TR" sz="3200" b="1" dirty="0" err="1"/>
              <a:t>Wikiler</a:t>
            </a:r>
            <a:endParaRPr lang="tr-TR" sz="3200" b="1" dirty="0"/>
          </a:p>
          <a:p>
            <a:pPr marL="0" indent="0">
              <a:buNone/>
            </a:pPr>
            <a:r>
              <a:rPr lang="tr-TR" sz="3200" dirty="0" err="1"/>
              <a:t>Wiki</a:t>
            </a:r>
            <a:r>
              <a:rPr lang="tr-TR" sz="3200" dirty="0"/>
              <a:t>, 1995 yılında </a:t>
            </a:r>
            <a:r>
              <a:rPr lang="tr-TR" sz="3200" dirty="0" err="1"/>
              <a:t>Ward</a:t>
            </a:r>
            <a:r>
              <a:rPr lang="tr-TR" sz="3200" dirty="0"/>
              <a:t> </a:t>
            </a:r>
            <a:r>
              <a:rPr lang="tr-TR" sz="3200" dirty="0" err="1"/>
              <a:t>Cunningham</a:t>
            </a:r>
            <a:r>
              <a:rPr lang="tr-TR" sz="3200" dirty="0"/>
              <a:t> tarafından geliştirildi. Ansiklopedi oluşumu dışında kurumsal intranetler, bilgi yönetim sistemleri ve not alma amaçlı olarak da kullanılmaktadır. </a:t>
            </a:r>
          </a:p>
          <a:p>
            <a:pPr marL="0" indent="0">
              <a:buNone/>
            </a:pPr>
            <a:r>
              <a:rPr lang="tr-TR" sz="3200" dirty="0" err="1"/>
              <a:t>Wikilerin</a:t>
            </a:r>
            <a:r>
              <a:rPr lang="tr-TR" sz="3200" dirty="0"/>
              <a:t> iki önemli özelliği bulunmaktadır: ortak yazarlık ve versiyon kontrolü</a:t>
            </a:r>
          </a:p>
          <a:p>
            <a:pPr marL="0" indent="0">
              <a:buNone/>
            </a:pPr>
            <a:endParaRPr lang="tr-TR" sz="2200" dirty="0"/>
          </a:p>
        </p:txBody>
      </p:sp>
    </p:spTree>
    <p:extLst>
      <p:ext uri="{BB962C8B-B14F-4D97-AF65-F5344CB8AC3E}">
        <p14:creationId xmlns:p14="http://schemas.microsoft.com/office/powerpoint/2010/main" val="404516388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67383F0-CDD7-420A-8617-55DF5231ECDE}"/>
              </a:ext>
            </a:extLst>
          </p:cNvPr>
          <p:cNvSpPr>
            <a:spLocks noGrp="1"/>
          </p:cNvSpPr>
          <p:nvPr>
            <p:ph type="title"/>
          </p:nvPr>
        </p:nvSpPr>
        <p:spPr/>
        <p:txBody>
          <a:bodyPr/>
          <a:lstStyle/>
          <a:p>
            <a:r>
              <a:rPr lang="tr-TR" dirty="0"/>
              <a:t>İşbirliğine Dayalı Yazarlık</a:t>
            </a:r>
          </a:p>
        </p:txBody>
      </p:sp>
      <p:sp>
        <p:nvSpPr>
          <p:cNvPr id="3" name="İçerik Yer Tutucusu 2">
            <a:extLst>
              <a:ext uri="{FF2B5EF4-FFF2-40B4-BE49-F238E27FC236}">
                <a16:creationId xmlns:a16="http://schemas.microsoft.com/office/drawing/2014/main" id="{90DB3741-4D10-4E1B-A2CC-F91DD1AA6C33}"/>
              </a:ext>
            </a:extLst>
          </p:cNvPr>
          <p:cNvSpPr>
            <a:spLocks noGrp="1"/>
          </p:cNvSpPr>
          <p:nvPr>
            <p:ph idx="1"/>
          </p:nvPr>
        </p:nvSpPr>
        <p:spPr/>
        <p:txBody>
          <a:bodyPr>
            <a:normAutofit/>
          </a:bodyPr>
          <a:lstStyle/>
          <a:p>
            <a:r>
              <a:rPr lang="tr-TR" sz="3200" dirty="0"/>
              <a:t>Doküman Paylaşımı</a:t>
            </a:r>
          </a:p>
          <a:p>
            <a:r>
              <a:rPr lang="tr-TR" sz="3200" dirty="0"/>
              <a:t>Google </a:t>
            </a:r>
            <a:r>
              <a:rPr lang="tr-TR" sz="3200" dirty="0" err="1"/>
              <a:t>Docs</a:t>
            </a:r>
            <a:r>
              <a:rPr lang="tr-TR" sz="3200" dirty="0"/>
              <a:t>, Windows </a:t>
            </a:r>
            <a:r>
              <a:rPr lang="tr-TR" sz="3200" dirty="0" err="1"/>
              <a:t>liveSync</a:t>
            </a:r>
            <a:r>
              <a:rPr lang="tr-TR" sz="3200" dirty="0"/>
              <a:t> veya </a:t>
            </a:r>
            <a:r>
              <a:rPr lang="tr-TR" sz="3200" dirty="0" err="1"/>
              <a:t>DropBox</a:t>
            </a:r>
            <a:r>
              <a:rPr lang="tr-TR" sz="3200" dirty="0"/>
              <a:t> gibi uygulamalar. </a:t>
            </a:r>
          </a:p>
        </p:txBody>
      </p:sp>
    </p:spTree>
    <p:extLst>
      <p:ext uri="{BB962C8B-B14F-4D97-AF65-F5344CB8AC3E}">
        <p14:creationId xmlns:p14="http://schemas.microsoft.com/office/powerpoint/2010/main" val="35578458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A9A4F79-BBBE-4823-BF54-A9869ADD6F13}"/>
              </a:ext>
            </a:extLst>
          </p:cNvPr>
          <p:cNvSpPr>
            <a:spLocks noGrp="1"/>
          </p:cNvSpPr>
          <p:nvPr>
            <p:ph type="title"/>
          </p:nvPr>
        </p:nvSpPr>
        <p:spPr/>
        <p:txBody>
          <a:bodyPr/>
          <a:lstStyle/>
          <a:p>
            <a:r>
              <a:rPr lang="tr-TR" dirty="0"/>
              <a:t>Sosyal Medya Türleri</a:t>
            </a:r>
          </a:p>
        </p:txBody>
      </p:sp>
      <p:sp>
        <p:nvSpPr>
          <p:cNvPr id="3" name="İçerik Yer Tutucusu 2">
            <a:extLst>
              <a:ext uri="{FF2B5EF4-FFF2-40B4-BE49-F238E27FC236}">
                <a16:creationId xmlns:a16="http://schemas.microsoft.com/office/drawing/2014/main" id="{B6568E04-1FDF-4AB2-AEAA-CE8E13C33E89}"/>
              </a:ext>
            </a:extLst>
          </p:cNvPr>
          <p:cNvSpPr>
            <a:spLocks noGrp="1"/>
          </p:cNvSpPr>
          <p:nvPr>
            <p:ph idx="1"/>
          </p:nvPr>
        </p:nvSpPr>
        <p:spPr/>
        <p:txBody>
          <a:bodyPr/>
          <a:lstStyle/>
          <a:p>
            <a:pPr marL="0" indent="0">
              <a:buNone/>
            </a:pPr>
            <a:r>
              <a:rPr lang="tr-TR" dirty="0"/>
              <a:t>Birbirinden kesin çizgilerle ayrışmasa da sosyal medya platformlarını 5 kategori altında ele almak mümkündür. </a:t>
            </a:r>
          </a:p>
          <a:p>
            <a:pPr marL="514350" indent="-514350">
              <a:buAutoNum type="arabicParenR"/>
            </a:pPr>
            <a:r>
              <a:rPr lang="tr-TR" dirty="0"/>
              <a:t>Sosyal Ağ Siteleri</a:t>
            </a:r>
          </a:p>
          <a:p>
            <a:pPr marL="514350" indent="-514350">
              <a:buAutoNum type="arabicParenR"/>
            </a:pPr>
            <a:r>
              <a:rPr lang="tr-TR" dirty="0" err="1"/>
              <a:t>Bloglar</a:t>
            </a:r>
            <a:endParaRPr lang="tr-TR" dirty="0"/>
          </a:p>
          <a:p>
            <a:pPr marL="514350" indent="-514350">
              <a:buAutoNum type="arabicParenR"/>
            </a:pPr>
            <a:r>
              <a:rPr lang="tr-TR" b="1" dirty="0"/>
              <a:t>İçerik Toplulukları</a:t>
            </a:r>
          </a:p>
          <a:p>
            <a:pPr marL="514350" indent="-514350">
              <a:buAutoNum type="arabicParenR"/>
            </a:pPr>
            <a:r>
              <a:rPr lang="tr-TR" b="1" dirty="0"/>
              <a:t>Sanal Dünyalar</a:t>
            </a:r>
          </a:p>
          <a:p>
            <a:pPr marL="514350" indent="-514350">
              <a:buAutoNum type="arabicParenR"/>
            </a:pPr>
            <a:r>
              <a:rPr lang="tr-TR" b="1" dirty="0"/>
              <a:t>İşbirliğine Dayalı Projeler</a:t>
            </a:r>
          </a:p>
          <a:p>
            <a:endParaRPr lang="tr-TR" dirty="0"/>
          </a:p>
        </p:txBody>
      </p:sp>
    </p:spTree>
    <p:extLst>
      <p:ext uri="{BB962C8B-B14F-4D97-AF65-F5344CB8AC3E}">
        <p14:creationId xmlns:p14="http://schemas.microsoft.com/office/powerpoint/2010/main" val="378775441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4" name="Rectangle 17">
            <a:extLst>
              <a:ext uri="{FF2B5EF4-FFF2-40B4-BE49-F238E27FC236}">
                <a16:creationId xmlns:a16="http://schemas.microsoft.com/office/drawing/2014/main" id="{7025EFD5-738C-41B9-87FE-0C00E211BD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25" name="Arc 19">
            <a:extLst>
              <a:ext uri="{FF2B5EF4-FFF2-40B4-BE49-F238E27FC236}">
                <a16:creationId xmlns:a16="http://schemas.microsoft.com/office/drawing/2014/main" id="{835EF3DD-7D43-4A27-8967-A92FD8CC936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673531" y="407987"/>
            <a:ext cx="2987899" cy="2987899"/>
          </a:xfrm>
          <a:prstGeom prst="arc">
            <a:avLst>
              <a:gd name="adj1" fmla="val 16200000"/>
              <a:gd name="adj2" fmla="val 2563720"/>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2" name="Başlık 1">
            <a:extLst>
              <a:ext uri="{FF2B5EF4-FFF2-40B4-BE49-F238E27FC236}">
                <a16:creationId xmlns:a16="http://schemas.microsoft.com/office/drawing/2014/main" id="{B3D42802-4B95-4799-8D1D-E1C392040CA2}"/>
              </a:ext>
            </a:extLst>
          </p:cNvPr>
          <p:cNvSpPr>
            <a:spLocks noGrp="1"/>
          </p:cNvSpPr>
          <p:nvPr>
            <p:ph type="title"/>
          </p:nvPr>
        </p:nvSpPr>
        <p:spPr>
          <a:xfrm>
            <a:off x="530570" y="444272"/>
            <a:ext cx="11017962" cy="1325563"/>
          </a:xfrm>
        </p:spPr>
        <p:txBody>
          <a:bodyPr>
            <a:normAutofit/>
          </a:bodyPr>
          <a:lstStyle/>
          <a:p>
            <a:r>
              <a:rPr lang="tr-TR" sz="3700" dirty="0"/>
              <a:t>Kişilerarası İletişimi Mümkün Kılan Diğer Platformlar</a:t>
            </a:r>
          </a:p>
        </p:txBody>
      </p:sp>
      <p:sp>
        <p:nvSpPr>
          <p:cNvPr id="3" name="İçerik Yer Tutucusu 2">
            <a:extLst>
              <a:ext uri="{FF2B5EF4-FFF2-40B4-BE49-F238E27FC236}">
                <a16:creationId xmlns:a16="http://schemas.microsoft.com/office/drawing/2014/main" id="{4846FA64-068D-4FDD-8939-C916A66E806B}"/>
              </a:ext>
            </a:extLst>
          </p:cNvPr>
          <p:cNvSpPr>
            <a:spLocks noGrp="1"/>
          </p:cNvSpPr>
          <p:nvPr>
            <p:ph idx="1"/>
          </p:nvPr>
        </p:nvSpPr>
        <p:spPr>
          <a:xfrm>
            <a:off x="530571" y="1904771"/>
            <a:ext cx="11017962" cy="4545241"/>
          </a:xfrm>
        </p:spPr>
        <p:txBody>
          <a:bodyPr>
            <a:normAutofit/>
          </a:bodyPr>
          <a:lstStyle/>
          <a:p>
            <a:r>
              <a:rPr lang="tr-TR" sz="3200" b="1" dirty="0" err="1"/>
              <a:t>WhatsApp</a:t>
            </a:r>
            <a:r>
              <a:rPr lang="tr-TR" sz="3200" b="1" dirty="0"/>
              <a:t> Messenger</a:t>
            </a:r>
          </a:p>
          <a:p>
            <a:r>
              <a:rPr lang="tr-TR" sz="3200" dirty="0"/>
              <a:t>2009 yılında, </a:t>
            </a:r>
            <a:r>
              <a:rPr lang="tr-TR" sz="3200" dirty="0" err="1"/>
              <a:t>Yahoo’nun</a:t>
            </a:r>
            <a:r>
              <a:rPr lang="tr-TR" sz="3200" dirty="0"/>
              <a:t> eski çalışanları </a:t>
            </a:r>
            <a:r>
              <a:rPr lang="tr-TR" sz="3200" dirty="0" err="1"/>
              <a:t>Brian</a:t>
            </a:r>
            <a:r>
              <a:rPr lang="tr-TR" sz="3200" dirty="0"/>
              <a:t> Action ve Jan </a:t>
            </a:r>
            <a:r>
              <a:rPr lang="tr-TR" sz="3200" dirty="0" err="1"/>
              <a:t>Koum</a:t>
            </a:r>
            <a:r>
              <a:rPr lang="tr-TR" sz="3200" dirty="0"/>
              <a:t> tarafından kuruldu. 5 yıl sonra Facebook tarafından satın alındı. </a:t>
            </a:r>
          </a:p>
          <a:p>
            <a:r>
              <a:rPr lang="tr-TR" sz="3200" dirty="0"/>
              <a:t>Dünyanın 180’den fazla ülkesinde faaliyet gösteren </a:t>
            </a:r>
            <a:r>
              <a:rPr lang="tr-TR" sz="3200" dirty="0" err="1"/>
              <a:t>WhatsApp</a:t>
            </a:r>
            <a:r>
              <a:rPr lang="tr-TR" sz="3200" dirty="0"/>
              <a:t>, 1  milyarı aşkın kişi tarafından  kullanılıyor ve şu anda tüm cihaz türlerinde (</a:t>
            </a:r>
            <a:r>
              <a:rPr lang="tr-TR" sz="3200" dirty="0" err="1"/>
              <a:t>Android</a:t>
            </a:r>
            <a:r>
              <a:rPr lang="tr-TR" sz="3200" dirty="0"/>
              <a:t>, Apple IOS, Windows ve Mac gibi) destekleniyor.</a:t>
            </a:r>
          </a:p>
        </p:txBody>
      </p:sp>
    </p:spTree>
    <p:extLst>
      <p:ext uri="{BB962C8B-B14F-4D97-AF65-F5344CB8AC3E}">
        <p14:creationId xmlns:p14="http://schemas.microsoft.com/office/powerpoint/2010/main" val="347565371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4" name="Rectangle 17">
            <a:extLst>
              <a:ext uri="{FF2B5EF4-FFF2-40B4-BE49-F238E27FC236}">
                <a16:creationId xmlns:a16="http://schemas.microsoft.com/office/drawing/2014/main" id="{7025EFD5-738C-41B9-87FE-0C00E211BD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25" name="Arc 19">
            <a:extLst>
              <a:ext uri="{FF2B5EF4-FFF2-40B4-BE49-F238E27FC236}">
                <a16:creationId xmlns:a16="http://schemas.microsoft.com/office/drawing/2014/main" id="{835EF3DD-7D43-4A27-8967-A92FD8CC936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673531" y="407987"/>
            <a:ext cx="2987899" cy="2987899"/>
          </a:xfrm>
          <a:prstGeom prst="arc">
            <a:avLst>
              <a:gd name="adj1" fmla="val 16200000"/>
              <a:gd name="adj2" fmla="val 2563720"/>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2" name="Başlık 1">
            <a:extLst>
              <a:ext uri="{FF2B5EF4-FFF2-40B4-BE49-F238E27FC236}">
                <a16:creationId xmlns:a16="http://schemas.microsoft.com/office/drawing/2014/main" id="{B3D42802-4B95-4799-8D1D-E1C392040CA2}"/>
              </a:ext>
            </a:extLst>
          </p:cNvPr>
          <p:cNvSpPr>
            <a:spLocks noGrp="1"/>
          </p:cNvSpPr>
          <p:nvPr>
            <p:ph type="title"/>
          </p:nvPr>
        </p:nvSpPr>
        <p:spPr>
          <a:xfrm>
            <a:off x="530570" y="444272"/>
            <a:ext cx="11017962" cy="1325563"/>
          </a:xfrm>
        </p:spPr>
        <p:txBody>
          <a:bodyPr>
            <a:normAutofit/>
          </a:bodyPr>
          <a:lstStyle/>
          <a:p>
            <a:r>
              <a:rPr lang="tr-TR" sz="3700" dirty="0"/>
              <a:t>Kişilerarası İletişimi Mümkün Kılan Diğer Platformlar</a:t>
            </a:r>
          </a:p>
        </p:txBody>
      </p:sp>
      <p:sp>
        <p:nvSpPr>
          <p:cNvPr id="3" name="İçerik Yer Tutucusu 2">
            <a:extLst>
              <a:ext uri="{FF2B5EF4-FFF2-40B4-BE49-F238E27FC236}">
                <a16:creationId xmlns:a16="http://schemas.microsoft.com/office/drawing/2014/main" id="{4846FA64-068D-4FDD-8939-C916A66E806B}"/>
              </a:ext>
            </a:extLst>
          </p:cNvPr>
          <p:cNvSpPr>
            <a:spLocks noGrp="1"/>
          </p:cNvSpPr>
          <p:nvPr>
            <p:ph idx="1"/>
          </p:nvPr>
        </p:nvSpPr>
        <p:spPr>
          <a:xfrm>
            <a:off x="1041991" y="1904771"/>
            <a:ext cx="10506541" cy="4545241"/>
          </a:xfrm>
        </p:spPr>
        <p:txBody>
          <a:bodyPr>
            <a:normAutofit/>
          </a:bodyPr>
          <a:lstStyle/>
          <a:p>
            <a:r>
              <a:rPr lang="tr-TR" sz="3200" b="1" dirty="0"/>
              <a:t>Facebook  Messenger</a:t>
            </a:r>
          </a:p>
          <a:p>
            <a:r>
              <a:rPr lang="tr-TR" sz="3200" dirty="0"/>
              <a:t>FB Messenger, </a:t>
            </a:r>
            <a:r>
              <a:rPr lang="tr-TR" sz="3200" dirty="0" err="1"/>
              <a:t>lansmanından</a:t>
            </a:r>
            <a:r>
              <a:rPr lang="tr-TR" sz="3200" dirty="0"/>
              <a:t> bu yana Facebook’a entegre edilmiş anlık bir iletişim platformudur.</a:t>
            </a:r>
          </a:p>
        </p:txBody>
      </p:sp>
    </p:spTree>
    <p:extLst>
      <p:ext uri="{BB962C8B-B14F-4D97-AF65-F5344CB8AC3E}">
        <p14:creationId xmlns:p14="http://schemas.microsoft.com/office/powerpoint/2010/main" val="140569487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4" name="Rectangle 17">
            <a:extLst>
              <a:ext uri="{FF2B5EF4-FFF2-40B4-BE49-F238E27FC236}">
                <a16:creationId xmlns:a16="http://schemas.microsoft.com/office/drawing/2014/main" id="{7025EFD5-738C-41B9-87FE-0C00E211BD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25" name="Arc 19">
            <a:extLst>
              <a:ext uri="{FF2B5EF4-FFF2-40B4-BE49-F238E27FC236}">
                <a16:creationId xmlns:a16="http://schemas.microsoft.com/office/drawing/2014/main" id="{835EF3DD-7D43-4A27-8967-A92FD8CC936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673531" y="407987"/>
            <a:ext cx="2987899" cy="2987899"/>
          </a:xfrm>
          <a:prstGeom prst="arc">
            <a:avLst>
              <a:gd name="adj1" fmla="val 16200000"/>
              <a:gd name="adj2" fmla="val 2563720"/>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2" name="Başlık 1">
            <a:extLst>
              <a:ext uri="{FF2B5EF4-FFF2-40B4-BE49-F238E27FC236}">
                <a16:creationId xmlns:a16="http://schemas.microsoft.com/office/drawing/2014/main" id="{B3D42802-4B95-4799-8D1D-E1C392040CA2}"/>
              </a:ext>
            </a:extLst>
          </p:cNvPr>
          <p:cNvSpPr>
            <a:spLocks noGrp="1"/>
          </p:cNvSpPr>
          <p:nvPr>
            <p:ph type="title"/>
          </p:nvPr>
        </p:nvSpPr>
        <p:spPr>
          <a:xfrm>
            <a:off x="530570" y="444272"/>
            <a:ext cx="11017962" cy="1325563"/>
          </a:xfrm>
        </p:spPr>
        <p:txBody>
          <a:bodyPr>
            <a:normAutofit/>
          </a:bodyPr>
          <a:lstStyle/>
          <a:p>
            <a:r>
              <a:rPr lang="tr-TR" sz="3700" dirty="0"/>
              <a:t>Kişilerarası İletişimi Mümkün Kılan Diğer Platformlar</a:t>
            </a:r>
          </a:p>
        </p:txBody>
      </p:sp>
      <p:sp>
        <p:nvSpPr>
          <p:cNvPr id="3" name="İçerik Yer Tutucusu 2">
            <a:extLst>
              <a:ext uri="{FF2B5EF4-FFF2-40B4-BE49-F238E27FC236}">
                <a16:creationId xmlns:a16="http://schemas.microsoft.com/office/drawing/2014/main" id="{4846FA64-068D-4FDD-8939-C916A66E806B}"/>
              </a:ext>
            </a:extLst>
          </p:cNvPr>
          <p:cNvSpPr>
            <a:spLocks noGrp="1"/>
          </p:cNvSpPr>
          <p:nvPr>
            <p:ph idx="1"/>
          </p:nvPr>
        </p:nvSpPr>
        <p:spPr>
          <a:xfrm>
            <a:off x="340243" y="1904771"/>
            <a:ext cx="11208290" cy="4545241"/>
          </a:xfrm>
        </p:spPr>
        <p:txBody>
          <a:bodyPr>
            <a:normAutofit/>
          </a:bodyPr>
          <a:lstStyle/>
          <a:p>
            <a:r>
              <a:rPr lang="tr-TR" b="1" dirty="0" err="1"/>
              <a:t>Viber</a:t>
            </a:r>
            <a:endParaRPr lang="tr-TR" b="1" dirty="0"/>
          </a:p>
          <a:p>
            <a:r>
              <a:rPr lang="tr-TR" dirty="0" err="1"/>
              <a:t>Viber</a:t>
            </a:r>
            <a:r>
              <a:rPr lang="tr-TR" dirty="0"/>
              <a:t> de IP üzerinden sesli görüşme yapılmasını ve anlık ileti gönderilip alınmasına sağlayan dünya çapında bir uygulamasıdır. </a:t>
            </a:r>
            <a:r>
              <a:rPr lang="tr-TR" dirty="0" err="1"/>
              <a:t>Viber</a:t>
            </a:r>
            <a:r>
              <a:rPr lang="tr-TR" dirty="0"/>
              <a:t> başlangıçta şirket adı da </a:t>
            </a:r>
            <a:r>
              <a:rPr lang="tr-TR" dirty="0" err="1"/>
              <a:t>Viber</a:t>
            </a:r>
            <a:r>
              <a:rPr lang="tr-TR" dirty="0"/>
              <a:t> olan İsrail merkezli bir geliştirici firma tarafından geliştirildi. İlk olarak Ağustos 2010’da piyasaya sürüldü ve yayınlanmasından kısa bir süre sonra küresel bir mesajlaşma uygulaması hâline geldi. </a:t>
            </a:r>
            <a:r>
              <a:rPr lang="tr-TR" dirty="0" err="1"/>
              <a:t>Viber</a:t>
            </a:r>
            <a:r>
              <a:rPr lang="tr-TR" dirty="0"/>
              <a:t> daha sonra 2014 yılında Japon teknoloji devi </a:t>
            </a:r>
            <a:r>
              <a:rPr lang="tr-TR" dirty="0" err="1"/>
              <a:t>Rakuten</a:t>
            </a:r>
            <a:r>
              <a:rPr lang="tr-TR" dirty="0"/>
              <a:t> firması tarafından satın alındı. Firma bu satın alma sonrası uygulamanın adını </a:t>
            </a:r>
            <a:r>
              <a:rPr lang="tr-TR" dirty="0" err="1"/>
              <a:t>Rakuten</a:t>
            </a:r>
            <a:r>
              <a:rPr lang="tr-TR" dirty="0"/>
              <a:t> </a:t>
            </a:r>
            <a:r>
              <a:rPr lang="tr-TR" dirty="0" err="1"/>
              <a:t>Viber</a:t>
            </a:r>
            <a:r>
              <a:rPr lang="tr-TR" dirty="0"/>
              <a:t> olarak değiştirdi</a:t>
            </a:r>
          </a:p>
        </p:txBody>
      </p:sp>
    </p:spTree>
    <p:extLst>
      <p:ext uri="{BB962C8B-B14F-4D97-AF65-F5344CB8AC3E}">
        <p14:creationId xmlns:p14="http://schemas.microsoft.com/office/powerpoint/2010/main" val="143270994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3D42802-4B95-4799-8D1D-E1C392040CA2}"/>
              </a:ext>
            </a:extLst>
          </p:cNvPr>
          <p:cNvSpPr>
            <a:spLocks noGrp="1"/>
          </p:cNvSpPr>
          <p:nvPr>
            <p:ph type="title"/>
          </p:nvPr>
        </p:nvSpPr>
        <p:spPr>
          <a:xfrm>
            <a:off x="530570" y="444272"/>
            <a:ext cx="11017962" cy="1325563"/>
          </a:xfrm>
        </p:spPr>
        <p:txBody>
          <a:bodyPr>
            <a:normAutofit/>
          </a:bodyPr>
          <a:lstStyle/>
          <a:p>
            <a:r>
              <a:rPr lang="tr-TR" sz="3700" dirty="0"/>
              <a:t>Kişilerarası İletişimi Mümkün Kılan Diğer Platformlar</a:t>
            </a:r>
          </a:p>
        </p:txBody>
      </p:sp>
      <p:sp>
        <p:nvSpPr>
          <p:cNvPr id="3" name="İçerik Yer Tutucusu 2">
            <a:extLst>
              <a:ext uri="{FF2B5EF4-FFF2-40B4-BE49-F238E27FC236}">
                <a16:creationId xmlns:a16="http://schemas.microsoft.com/office/drawing/2014/main" id="{4846FA64-068D-4FDD-8939-C916A66E806B}"/>
              </a:ext>
            </a:extLst>
          </p:cNvPr>
          <p:cNvSpPr>
            <a:spLocks noGrp="1"/>
          </p:cNvSpPr>
          <p:nvPr>
            <p:ph idx="1"/>
          </p:nvPr>
        </p:nvSpPr>
        <p:spPr>
          <a:xfrm>
            <a:off x="361507" y="1904771"/>
            <a:ext cx="11187025" cy="4545241"/>
          </a:xfrm>
        </p:spPr>
        <p:txBody>
          <a:bodyPr>
            <a:normAutofit lnSpcReduction="10000"/>
          </a:bodyPr>
          <a:lstStyle/>
          <a:p>
            <a:r>
              <a:rPr lang="tr-TR" sz="4000" b="1" dirty="0" err="1"/>
              <a:t>Line</a:t>
            </a:r>
            <a:endParaRPr lang="tr-TR" sz="4000" b="1" dirty="0"/>
          </a:p>
          <a:p>
            <a:r>
              <a:rPr lang="tr-TR" sz="3200" b="0" i="0" u="none" strike="noStrike" baseline="0" dirty="0">
                <a:latin typeface="AGaramondPro-Regular"/>
              </a:rPr>
              <a:t>LINE, 2011’de Japonya’yı vuran </a:t>
            </a:r>
            <a:r>
              <a:rPr lang="tr-TR" sz="3200" b="0" i="0" u="none" strike="noStrike" baseline="0" dirty="0" err="1">
                <a:latin typeface="AGaramondPro-Regular"/>
              </a:rPr>
              <a:t>ToTohoku</a:t>
            </a:r>
            <a:r>
              <a:rPr lang="tr-TR" sz="3200" b="0" i="0" u="none" strike="noStrike" baseline="0" dirty="0">
                <a:latin typeface="AGaramondPro-Regular"/>
              </a:rPr>
              <a:t> depremi ve sonrasında oluşan </a:t>
            </a:r>
            <a:r>
              <a:rPr lang="tr-TR" sz="3200" b="0" i="0" u="none" strike="noStrike" baseline="0" dirty="0" err="1">
                <a:latin typeface="AGaramondPro-Regular"/>
              </a:rPr>
              <a:t>tsunami’nin</a:t>
            </a:r>
            <a:r>
              <a:rPr lang="tr-TR" sz="3200" b="0" i="0" u="none" strike="noStrike" baseline="0" dirty="0">
                <a:latin typeface="AGaramondPro-Regular"/>
              </a:rPr>
              <a:t> ülkenin telekomünikasyon altyapısının büyük bir </a:t>
            </a:r>
            <a:r>
              <a:rPr lang="tr-TR" sz="3200" b="0" i="0" u="none" strike="noStrike" baseline="0" dirty="0" err="1">
                <a:latin typeface="AGaramondPro-Regular"/>
              </a:rPr>
              <a:t>bölümününü</a:t>
            </a:r>
            <a:r>
              <a:rPr lang="tr-TR" sz="3200" b="0" i="0" u="none" strike="noStrike" baseline="0" dirty="0">
                <a:latin typeface="AGaramondPro-Regular"/>
              </a:rPr>
              <a:t> tahrip edince insanlar yakınlarıyla iletişim kuramadılar. LINE bu iletişim sorununa ve oluşan felakete bir tepki olarak ortaya çıktı. Japonya’da ofisleri bulunan Güney Kore merkezli bir teknoloji şirketi olan NHN, insanların aileleri ve yakınlarıyla iletişim kurmalarını sağlamayı Japonya için bir yükümlülük olarak görüp bir acil müdahale sistemi olarak </a:t>
            </a:r>
            <a:r>
              <a:rPr lang="tr-TR" sz="3200" b="0" i="0" u="none" strike="noStrike" baseline="0" dirty="0" err="1">
                <a:latin typeface="AGaramondPro-Regular"/>
              </a:rPr>
              <a:t>LINE’ı</a:t>
            </a:r>
            <a:r>
              <a:rPr lang="tr-TR" sz="3200" b="0" i="0" u="none" strike="noStrike" baseline="0" dirty="0">
                <a:latin typeface="AGaramondPro-Regular"/>
              </a:rPr>
              <a:t> geliştirdi.</a:t>
            </a:r>
          </a:p>
          <a:p>
            <a:endParaRPr lang="tr-TR" sz="2600" dirty="0"/>
          </a:p>
        </p:txBody>
      </p:sp>
    </p:spTree>
    <p:extLst>
      <p:ext uri="{BB962C8B-B14F-4D97-AF65-F5344CB8AC3E}">
        <p14:creationId xmlns:p14="http://schemas.microsoft.com/office/powerpoint/2010/main" val="101812669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5" name="Rectangle 14">
            <a:extLst>
              <a:ext uri="{FF2B5EF4-FFF2-40B4-BE49-F238E27FC236}">
                <a16:creationId xmlns:a16="http://schemas.microsoft.com/office/drawing/2014/main" id="{5F255613-AAE8-4321-9EBA-89253DD4504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B3D42802-4B95-4799-8D1D-E1C392040CA2}"/>
              </a:ext>
            </a:extLst>
          </p:cNvPr>
          <p:cNvSpPr>
            <a:spLocks noGrp="1"/>
          </p:cNvSpPr>
          <p:nvPr>
            <p:ph type="title"/>
          </p:nvPr>
        </p:nvSpPr>
        <p:spPr>
          <a:xfrm>
            <a:off x="911877" y="300200"/>
            <a:ext cx="9816373" cy="1325563"/>
          </a:xfrm>
        </p:spPr>
        <p:txBody>
          <a:bodyPr>
            <a:normAutofit/>
          </a:bodyPr>
          <a:lstStyle/>
          <a:p>
            <a:r>
              <a:rPr lang="tr-TR" sz="3400" dirty="0"/>
              <a:t>Kişilerarası İletişimi Mümkün Kılan Diğer Platformlar</a:t>
            </a:r>
          </a:p>
        </p:txBody>
      </p:sp>
      <p:sp>
        <p:nvSpPr>
          <p:cNvPr id="17" name="Freeform: Shape 16">
            <a:extLst>
              <a:ext uri="{FF2B5EF4-FFF2-40B4-BE49-F238E27FC236}">
                <a16:creationId xmlns:a16="http://schemas.microsoft.com/office/drawing/2014/main" id="{5A3987B4-5CBA-4CB7-862B-56A9917A2D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706774" y="0"/>
            <a:ext cx="1290924" cy="700685"/>
          </a:xfrm>
          <a:custGeom>
            <a:avLst/>
            <a:gdLst>
              <a:gd name="connsiteX0" fmla="*/ 0 w 1290924"/>
              <a:gd name="connsiteY0" fmla="*/ 0 h 700685"/>
              <a:gd name="connsiteX1" fmla="*/ 125445 w 1290924"/>
              <a:gd name="connsiteY1" fmla="*/ 0 h 700685"/>
              <a:gd name="connsiteX2" fmla="*/ 125445 w 1290924"/>
              <a:gd name="connsiteY2" fmla="*/ 529211 h 700685"/>
              <a:gd name="connsiteX3" fmla="*/ 1040371 w 1290924"/>
              <a:gd name="connsiteY3" fmla="*/ 0 h 700685"/>
              <a:gd name="connsiteX4" fmla="*/ 1290924 w 1290924"/>
              <a:gd name="connsiteY4" fmla="*/ 0 h 700685"/>
              <a:gd name="connsiteX5" fmla="*/ 94085 w 1290924"/>
              <a:gd name="connsiteY5" fmla="*/ 692290 h 700685"/>
              <a:gd name="connsiteX6" fmla="*/ 62724 w 1290924"/>
              <a:gd name="connsiteY6" fmla="*/ 700685 h 700685"/>
              <a:gd name="connsiteX7" fmla="*/ 0 w 1290924"/>
              <a:gd name="connsiteY7" fmla="*/ 637963 h 7006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90924" h="700685">
                <a:moveTo>
                  <a:pt x="0" y="0"/>
                </a:moveTo>
                <a:lnTo>
                  <a:pt x="125445" y="0"/>
                </a:lnTo>
                <a:lnTo>
                  <a:pt x="125445" y="529211"/>
                </a:lnTo>
                <a:lnTo>
                  <a:pt x="1040371" y="0"/>
                </a:lnTo>
                <a:lnTo>
                  <a:pt x="1290924" y="0"/>
                </a:lnTo>
                <a:lnTo>
                  <a:pt x="94085" y="692290"/>
                </a:lnTo>
                <a:cubicBezTo>
                  <a:pt x="84551" y="697800"/>
                  <a:pt x="73733" y="700695"/>
                  <a:pt x="62724" y="700685"/>
                </a:cubicBezTo>
                <a:cubicBezTo>
                  <a:pt x="28082" y="700685"/>
                  <a:pt x="0" y="672604"/>
                  <a:pt x="0" y="637963"/>
                </a:cubicBezTo>
                <a:close/>
              </a:path>
            </a:pathLst>
          </a:custGeom>
          <a:solidFill>
            <a:schemeClr val="accent6"/>
          </a:solidFill>
          <a:ln w="9525" cap="flat">
            <a:noFill/>
            <a:prstDash val="solid"/>
            <a:miter/>
          </a:ln>
        </p:spPr>
        <p:txBody>
          <a:bodyPr wrap="square" rtlCol="0" anchor="ctr">
            <a:noAutofit/>
          </a:bodyPr>
          <a:lstStyle/>
          <a:p>
            <a:endParaRPr lang="en-US" dirty="0"/>
          </a:p>
        </p:txBody>
      </p:sp>
      <p:sp>
        <p:nvSpPr>
          <p:cNvPr id="19" name="Freeform: Shape 18">
            <a:extLst>
              <a:ext uri="{FF2B5EF4-FFF2-40B4-BE49-F238E27FC236}">
                <a16:creationId xmlns:a16="http://schemas.microsoft.com/office/drawing/2014/main" id="{CB147A70-DC29-4DDF-A34C-2B82C6E2295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800770" y="-702"/>
            <a:ext cx="842502" cy="354793"/>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İçerik Yer Tutucusu 2">
            <a:extLst>
              <a:ext uri="{FF2B5EF4-FFF2-40B4-BE49-F238E27FC236}">
                <a16:creationId xmlns:a16="http://schemas.microsoft.com/office/drawing/2014/main" id="{4846FA64-068D-4FDD-8939-C916A66E806B}"/>
              </a:ext>
            </a:extLst>
          </p:cNvPr>
          <p:cNvSpPr>
            <a:spLocks noGrp="1"/>
          </p:cNvSpPr>
          <p:nvPr>
            <p:ph idx="1"/>
          </p:nvPr>
        </p:nvSpPr>
        <p:spPr>
          <a:xfrm>
            <a:off x="838200" y="1825624"/>
            <a:ext cx="5956005" cy="4607073"/>
          </a:xfrm>
        </p:spPr>
        <p:txBody>
          <a:bodyPr>
            <a:normAutofit fontScale="92500" lnSpcReduction="20000"/>
          </a:bodyPr>
          <a:lstStyle/>
          <a:p>
            <a:r>
              <a:rPr lang="tr-TR" sz="3600" dirty="0" err="1"/>
              <a:t>KakaoTalk</a:t>
            </a:r>
            <a:endParaRPr lang="tr-TR" sz="3600" dirty="0"/>
          </a:p>
          <a:p>
            <a:r>
              <a:rPr lang="tr-TR" sz="3600" dirty="0" err="1"/>
              <a:t>WeChat</a:t>
            </a:r>
            <a:endParaRPr lang="tr-TR" sz="3600" dirty="0"/>
          </a:p>
          <a:p>
            <a:r>
              <a:rPr lang="tr-TR" sz="3600" dirty="0" err="1"/>
              <a:t>Telegram</a:t>
            </a:r>
            <a:endParaRPr lang="tr-TR" sz="3600" dirty="0"/>
          </a:p>
          <a:p>
            <a:r>
              <a:rPr lang="tr-TR" sz="3600" dirty="0" err="1"/>
              <a:t>Imo</a:t>
            </a:r>
            <a:endParaRPr lang="tr-TR" sz="3600" dirty="0"/>
          </a:p>
          <a:p>
            <a:r>
              <a:rPr lang="tr-TR" sz="3600" dirty="0"/>
              <a:t>QQ </a:t>
            </a:r>
          </a:p>
          <a:p>
            <a:r>
              <a:rPr lang="tr-TR" sz="3600" dirty="0" err="1"/>
              <a:t>Snapchat</a:t>
            </a:r>
            <a:endParaRPr lang="tr-TR" sz="3600" dirty="0"/>
          </a:p>
          <a:p>
            <a:r>
              <a:rPr lang="tr-TR" sz="3600" dirty="0"/>
              <a:t>Skype</a:t>
            </a:r>
          </a:p>
          <a:p>
            <a:r>
              <a:rPr lang="tr-TR" sz="3600" dirty="0" err="1"/>
              <a:t>Discord</a:t>
            </a:r>
            <a:endParaRPr lang="tr-TR" sz="3600" dirty="0"/>
          </a:p>
          <a:p>
            <a:r>
              <a:rPr lang="tr-TR" sz="3600" dirty="0"/>
              <a:t>………</a:t>
            </a:r>
          </a:p>
          <a:p>
            <a:endParaRPr lang="tr-TR" sz="2400" b="1" dirty="0"/>
          </a:p>
          <a:p>
            <a:endParaRPr lang="tr-TR" sz="2400" b="1" dirty="0"/>
          </a:p>
          <a:p>
            <a:endParaRPr lang="tr-TR" sz="2400" dirty="0"/>
          </a:p>
        </p:txBody>
      </p:sp>
      <p:sp>
        <p:nvSpPr>
          <p:cNvPr id="21" name="Freeform: Shape 20">
            <a:extLst>
              <a:ext uri="{FF2B5EF4-FFF2-40B4-BE49-F238E27FC236}">
                <a16:creationId xmlns:a16="http://schemas.microsoft.com/office/drawing/2014/main" id="{D1B80E9C-CF8A-440B-B8F5-54BF121BF45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264232" y="6356350"/>
            <a:ext cx="1211855" cy="501650"/>
          </a:xfrm>
          <a:custGeom>
            <a:avLst/>
            <a:gdLst>
              <a:gd name="connsiteX0" fmla="*/ 995532 w 1991064"/>
              <a:gd name="connsiteY0" fmla="*/ 0 h 824205"/>
              <a:gd name="connsiteX1" fmla="*/ 1984823 w 1991064"/>
              <a:gd name="connsiteY1" fmla="*/ 784423 h 824205"/>
              <a:gd name="connsiteX2" fmla="*/ 1991064 w 1991064"/>
              <a:gd name="connsiteY2" fmla="*/ 824205 h 824205"/>
              <a:gd name="connsiteX3" fmla="*/ 0 w 1991064"/>
              <a:gd name="connsiteY3" fmla="*/ 824205 h 824205"/>
              <a:gd name="connsiteX4" fmla="*/ 6241 w 1991064"/>
              <a:gd name="connsiteY4" fmla="*/ 784423 h 824205"/>
              <a:gd name="connsiteX5" fmla="*/ 995532 w 1991064"/>
              <a:gd name="connsiteY5" fmla="*/ 0 h 8242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991064" h="824205">
                <a:moveTo>
                  <a:pt x="995532" y="0"/>
                </a:moveTo>
                <a:cubicBezTo>
                  <a:pt x="1483521" y="0"/>
                  <a:pt x="1890663" y="336754"/>
                  <a:pt x="1984823" y="784423"/>
                </a:cubicBezTo>
                <a:lnTo>
                  <a:pt x="1991064" y="824205"/>
                </a:lnTo>
                <a:lnTo>
                  <a:pt x="0" y="824205"/>
                </a:lnTo>
                <a:lnTo>
                  <a:pt x="6241" y="784423"/>
                </a:lnTo>
                <a:cubicBezTo>
                  <a:pt x="100402" y="336754"/>
                  <a:pt x="507544" y="0"/>
                  <a:pt x="995532"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3" name="Freeform: Shape 22">
            <a:extLst>
              <a:ext uri="{FF2B5EF4-FFF2-40B4-BE49-F238E27FC236}">
                <a16:creationId xmlns:a16="http://schemas.microsoft.com/office/drawing/2014/main" id="{F1FF25AD-D64E-45A0-B2D0-F4A6AB09261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1195502">
            <a:off x="10118500" y="6009536"/>
            <a:ext cx="1702506" cy="951685"/>
          </a:xfrm>
          <a:custGeom>
            <a:avLst/>
            <a:gdLst>
              <a:gd name="connsiteX0" fmla="*/ 1585229 w 1702506"/>
              <a:gd name="connsiteY0" fmla="*/ 764759 h 951685"/>
              <a:gd name="connsiteX1" fmla="*/ 1623024 w 1702506"/>
              <a:gd name="connsiteY1" fmla="*/ 792810 h 951685"/>
              <a:gd name="connsiteX2" fmla="*/ 1702506 w 1702506"/>
              <a:gd name="connsiteY2" fmla="*/ 951685 h 951685"/>
              <a:gd name="connsiteX3" fmla="*/ 1551862 w 1702506"/>
              <a:gd name="connsiteY3" fmla="*/ 933877 h 951685"/>
              <a:gd name="connsiteX4" fmla="*/ 1513200 w 1702506"/>
              <a:gd name="connsiteY4" fmla="*/ 856627 h 951685"/>
              <a:gd name="connsiteX5" fmla="*/ 1538499 w 1702506"/>
              <a:gd name="connsiteY5" fmla="*/ 770415 h 951685"/>
              <a:gd name="connsiteX6" fmla="*/ 1585229 w 1702506"/>
              <a:gd name="connsiteY6" fmla="*/ 764759 h 951685"/>
              <a:gd name="connsiteX7" fmla="*/ 933455 w 1702506"/>
              <a:gd name="connsiteY7" fmla="*/ 161308 h 951685"/>
              <a:gd name="connsiteX8" fmla="*/ 957797 w 1702506"/>
              <a:gd name="connsiteY8" fmla="*/ 167970 h 951685"/>
              <a:gd name="connsiteX9" fmla="*/ 1286982 w 1702506"/>
              <a:gd name="connsiteY9" fmla="*/ 387616 h 951685"/>
              <a:gd name="connsiteX10" fmla="*/ 1293725 w 1702506"/>
              <a:gd name="connsiteY10" fmla="*/ 477075 h 951685"/>
              <a:gd name="connsiteX11" fmla="*/ 1245453 w 1702506"/>
              <a:gd name="connsiteY11" fmla="*/ 499154 h 951685"/>
              <a:gd name="connsiteX12" fmla="*/ 1245167 w 1702506"/>
              <a:gd name="connsiteY12" fmla="*/ 499154 h 951685"/>
              <a:gd name="connsiteX13" fmla="*/ 1203638 w 1702506"/>
              <a:gd name="connsiteY13" fmla="*/ 484104 h 951685"/>
              <a:gd name="connsiteX14" fmla="*/ 900647 w 1702506"/>
              <a:gd name="connsiteY14" fmla="*/ 281508 h 951685"/>
              <a:gd name="connsiteX15" fmla="*/ 872454 w 1702506"/>
              <a:gd name="connsiteY15" fmla="*/ 196164 h 951685"/>
              <a:gd name="connsiteX16" fmla="*/ 933455 w 1702506"/>
              <a:gd name="connsiteY16" fmla="*/ 161308 h 951685"/>
              <a:gd name="connsiteX17" fmla="*/ 454020 w 1702506"/>
              <a:gd name="connsiteY17" fmla="*/ 13474 h 951685"/>
              <a:gd name="connsiteX18" fmla="*/ 477919 w 1702506"/>
              <a:gd name="connsiteY18" fmla="*/ 21437 h 951685"/>
              <a:gd name="connsiteX19" fmla="*/ 509236 w 1702506"/>
              <a:gd name="connsiteY19" fmla="*/ 84182 h 951685"/>
              <a:gd name="connsiteX20" fmla="*/ 445829 w 1702506"/>
              <a:gd name="connsiteY20" fmla="*/ 139871 h 951685"/>
              <a:gd name="connsiteX21" fmla="*/ 437447 w 1702506"/>
              <a:gd name="connsiteY21" fmla="*/ 139395 h 951685"/>
              <a:gd name="connsiteX22" fmla="*/ 73211 w 1702506"/>
              <a:gd name="connsiteY22" fmla="*/ 137204 h 951685"/>
              <a:gd name="connsiteX23" fmla="*/ 749 w 1702506"/>
              <a:gd name="connsiteY23" fmla="*/ 84082 h 951685"/>
              <a:gd name="connsiteX24" fmla="*/ 53871 w 1702506"/>
              <a:gd name="connsiteY24" fmla="*/ 11621 h 951685"/>
              <a:gd name="connsiteX25" fmla="*/ 58352 w 1702506"/>
              <a:gd name="connsiteY25" fmla="*/ 11093 h 951685"/>
              <a:gd name="connsiteX26" fmla="*/ 454020 w 1702506"/>
              <a:gd name="connsiteY26" fmla="*/ 13474 h 9516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1702506" h="951685">
                <a:moveTo>
                  <a:pt x="1585229" y="764759"/>
                </a:moveTo>
                <a:cubicBezTo>
                  <a:pt x="1600438" y="768789"/>
                  <a:pt x="1614156" y="778436"/>
                  <a:pt x="1623024" y="792810"/>
                </a:cubicBezTo>
                <a:lnTo>
                  <a:pt x="1702506" y="951685"/>
                </a:lnTo>
                <a:lnTo>
                  <a:pt x="1551862" y="933877"/>
                </a:lnTo>
                <a:lnTo>
                  <a:pt x="1513200" y="856627"/>
                </a:lnTo>
                <a:cubicBezTo>
                  <a:pt x="1496379" y="825834"/>
                  <a:pt x="1507704" y="787236"/>
                  <a:pt x="1538499" y="770415"/>
                </a:cubicBezTo>
                <a:cubicBezTo>
                  <a:pt x="1553325" y="762319"/>
                  <a:pt x="1570022" y="760730"/>
                  <a:pt x="1585229" y="764759"/>
                </a:cubicBezTo>
                <a:close/>
                <a:moveTo>
                  <a:pt x="933455" y="161308"/>
                </a:moveTo>
                <a:cubicBezTo>
                  <a:pt x="941692" y="161855"/>
                  <a:pt x="949960" y="164024"/>
                  <a:pt x="957797" y="167970"/>
                </a:cubicBezTo>
                <a:cubicBezTo>
                  <a:pt x="1076184" y="227289"/>
                  <a:pt x="1186759" y="301068"/>
                  <a:pt x="1286982" y="387616"/>
                </a:cubicBezTo>
                <a:cubicBezTo>
                  <a:pt x="1313547" y="410457"/>
                  <a:pt x="1316565" y="450510"/>
                  <a:pt x="1293725" y="477075"/>
                </a:cubicBezTo>
                <a:cubicBezTo>
                  <a:pt x="1281638" y="491137"/>
                  <a:pt x="1263998" y="499204"/>
                  <a:pt x="1245453" y="499154"/>
                </a:cubicBezTo>
                <a:lnTo>
                  <a:pt x="1245167" y="499154"/>
                </a:lnTo>
                <a:cubicBezTo>
                  <a:pt x="1229965" y="499301"/>
                  <a:pt x="1215220" y="493956"/>
                  <a:pt x="1203638" y="484104"/>
                </a:cubicBezTo>
                <a:cubicBezTo>
                  <a:pt x="1111407" y="404300"/>
                  <a:pt x="1009633" y="336248"/>
                  <a:pt x="900647" y="281508"/>
                </a:cubicBezTo>
                <a:cubicBezTo>
                  <a:pt x="869295" y="265726"/>
                  <a:pt x="856672" y="227516"/>
                  <a:pt x="872454" y="196164"/>
                </a:cubicBezTo>
                <a:cubicBezTo>
                  <a:pt x="884289" y="172649"/>
                  <a:pt x="908742" y="159670"/>
                  <a:pt x="933455" y="161308"/>
                </a:cubicBezTo>
                <a:close/>
                <a:moveTo>
                  <a:pt x="454020" y="13474"/>
                </a:moveTo>
                <a:cubicBezTo>
                  <a:pt x="462713" y="14543"/>
                  <a:pt x="470778" y="17324"/>
                  <a:pt x="477919" y="21437"/>
                </a:cubicBezTo>
                <a:cubicBezTo>
                  <a:pt x="499341" y="33775"/>
                  <a:pt x="512445" y="58102"/>
                  <a:pt x="509236" y="84182"/>
                </a:cubicBezTo>
                <a:cubicBezTo>
                  <a:pt x="505303" y="116151"/>
                  <a:pt x="478038" y="140098"/>
                  <a:pt x="445829" y="139871"/>
                </a:cubicBezTo>
                <a:cubicBezTo>
                  <a:pt x="443027" y="139899"/>
                  <a:pt x="440227" y="139740"/>
                  <a:pt x="437447" y="139395"/>
                </a:cubicBezTo>
                <a:cubicBezTo>
                  <a:pt x="316592" y="123615"/>
                  <a:pt x="194247" y="122878"/>
                  <a:pt x="73211" y="137204"/>
                </a:cubicBezTo>
                <a:cubicBezTo>
                  <a:pt x="38532" y="142545"/>
                  <a:pt x="6090" y="118762"/>
                  <a:pt x="749" y="84082"/>
                </a:cubicBezTo>
                <a:cubicBezTo>
                  <a:pt x="-4591" y="49403"/>
                  <a:pt x="19192" y="16961"/>
                  <a:pt x="53871" y="11621"/>
                </a:cubicBezTo>
                <a:cubicBezTo>
                  <a:pt x="55358" y="11392"/>
                  <a:pt x="56852" y="11216"/>
                  <a:pt x="58352" y="11093"/>
                </a:cubicBezTo>
                <a:cubicBezTo>
                  <a:pt x="189834" y="-4456"/>
                  <a:pt x="322735" y="-3656"/>
                  <a:pt x="454020" y="13474"/>
                </a:cubicBezTo>
                <a:close/>
              </a:path>
            </a:pathLst>
          </a:custGeom>
          <a:solidFill>
            <a:schemeClr val="accent4"/>
          </a:solidFill>
          <a:ln w="9525" cap="flat">
            <a:noFill/>
            <a:prstDash val="solid"/>
            <a:miter/>
          </a:ln>
        </p:spPr>
        <p:txBody>
          <a:bodyPr wrap="square" rtlCol="0" anchor="ctr">
            <a:noAutofit/>
          </a:bodyPr>
          <a:lstStyle/>
          <a:p>
            <a:endParaRPr lang="en-US"/>
          </a:p>
        </p:txBody>
      </p:sp>
    </p:spTree>
    <p:extLst>
      <p:ext uri="{BB962C8B-B14F-4D97-AF65-F5344CB8AC3E}">
        <p14:creationId xmlns:p14="http://schemas.microsoft.com/office/powerpoint/2010/main" val="31973403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6E70DD4-C57E-4684-ABF8-32A39D8ECAF6}"/>
              </a:ext>
            </a:extLst>
          </p:cNvPr>
          <p:cNvSpPr>
            <a:spLocks noGrp="1"/>
          </p:cNvSpPr>
          <p:nvPr>
            <p:ph type="title"/>
          </p:nvPr>
        </p:nvSpPr>
        <p:spPr/>
        <p:txBody>
          <a:bodyPr/>
          <a:lstStyle/>
          <a:p>
            <a:r>
              <a:rPr lang="tr-TR" b="1" dirty="0"/>
              <a:t>İÇERİK </a:t>
            </a:r>
            <a:r>
              <a:rPr lang="nl-NL" b="1" dirty="0"/>
              <a:t>TOPLULUKLARI</a:t>
            </a:r>
            <a:endParaRPr lang="tr-TR" b="1" dirty="0"/>
          </a:p>
        </p:txBody>
      </p:sp>
      <p:sp>
        <p:nvSpPr>
          <p:cNvPr id="3" name="İçerik Yer Tutucusu 2">
            <a:extLst>
              <a:ext uri="{FF2B5EF4-FFF2-40B4-BE49-F238E27FC236}">
                <a16:creationId xmlns:a16="http://schemas.microsoft.com/office/drawing/2014/main" id="{1E305345-4F6D-46EF-A4E5-FC00A0E1E80F}"/>
              </a:ext>
            </a:extLst>
          </p:cNvPr>
          <p:cNvSpPr>
            <a:spLocks noGrp="1"/>
          </p:cNvSpPr>
          <p:nvPr>
            <p:ph idx="1"/>
          </p:nvPr>
        </p:nvSpPr>
        <p:spPr/>
        <p:txBody>
          <a:bodyPr/>
          <a:lstStyle/>
          <a:p>
            <a:endParaRPr lang="tr-TR" dirty="0"/>
          </a:p>
          <a:p>
            <a:r>
              <a:rPr lang="tr-TR" sz="3200" dirty="0"/>
              <a:t>Temel amacı, kullanıcıların sahip oldukları içeriği birbirleriyle paylaşmalarını sağlamaktır. </a:t>
            </a:r>
          </a:p>
          <a:p>
            <a:r>
              <a:rPr lang="tr-TR" sz="3200" dirty="0"/>
              <a:t>Geleneksel anlamda arama motorlarında içerik aramaya göre daha kullanışlı bir arama deneyimi sunar. Kategoriler oluşturulabilir. </a:t>
            </a:r>
          </a:p>
          <a:p>
            <a:r>
              <a:rPr lang="tr-TR" sz="3200" dirty="0"/>
              <a:t>Ayrıca kullanıcılar paylaşılan içeriği değerlendirebildikleri için, kullanıcılar neyin popüler olduğuna karar vermektedirler. </a:t>
            </a:r>
          </a:p>
          <a:p>
            <a:endParaRPr lang="tr-TR" dirty="0"/>
          </a:p>
        </p:txBody>
      </p:sp>
    </p:spTree>
    <p:extLst>
      <p:ext uri="{BB962C8B-B14F-4D97-AF65-F5344CB8AC3E}">
        <p14:creationId xmlns:p14="http://schemas.microsoft.com/office/powerpoint/2010/main" val="18034944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6E70DD4-C57E-4684-ABF8-32A39D8ECAF6}"/>
              </a:ext>
            </a:extLst>
          </p:cNvPr>
          <p:cNvSpPr>
            <a:spLocks noGrp="1"/>
          </p:cNvSpPr>
          <p:nvPr>
            <p:ph type="title"/>
          </p:nvPr>
        </p:nvSpPr>
        <p:spPr/>
        <p:txBody>
          <a:bodyPr/>
          <a:lstStyle/>
          <a:p>
            <a:r>
              <a:rPr lang="tr-TR" b="1" dirty="0"/>
              <a:t>İÇERİK </a:t>
            </a:r>
            <a:r>
              <a:rPr lang="nl-NL" b="1" dirty="0"/>
              <a:t>TOPLULUKLARI</a:t>
            </a:r>
            <a:endParaRPr lang="tr-TR" b="1" dirty="0"/>
          </a:p>
        </p:txBody>
      </p:sp>
      <p:sp>
        <p:nvSpPr>
          <p:cNvPr id="3" name="İçerik Yer Tutucusu 2">
            <a:extLst>
              <a:ext uri="{FF2B5EF4-FFF2-40B4-BE49-F238E27FC236}">
                <a16:creationId xmlns:a16="http://schemas.microsoft.com/office/drawing/2014/main" id="{1E305345-4F6D-46EF-A4E5-FC00A0E1E80F}"/>
              </a:ext>
            </a:extLst>
          </p:cNvPr>
          <p:cNvSpPr>
            <a:spLocks noGrp="1"/>
          </p:cNvSpPr>
          <p:nvPr>
            <p:ph idx="1"/>
          </p:nvPr>
        </p:nvSpPr>
        <p:spPr>
          <a:xfrm>
            <a:off x="379141" y="1690688"/>
            <a:ext cx="10974659" cy="4486275"/>
          </a:xfrm>
        </p:spPr>
        <p:txBody>
          <a:bodyPr/>
          <a:lstStyle/>
          <a:p>
            <a:pPr marL="0" indent="0">
              <a:buNone/>
            </a:pPr>
            <a:r>
              <a:rPr lang="tr-TR" sz="3200" dirty="0"/>
              <a:t>İçerik topluluklarında çok sayıda içerik paylaşılabilir:</a:t>
            </a:r>
          </a:p>
          <a:p>
            <a:r>
              <a:rPr lang="tr-TR" sz="3200" b="1" dirty="0"/>
              <a:t>METİN</a:t>
            </a:r>
            <a:r>
              <a:rPr lang="tr-TR" sz="3200" dirty="0"/>
              <a:t>: Kullanıcıların sahip oldukları kitapları paylaştıkları </a:t>
            </a:r>
            <a:r>
              <a:rPr lang="tr-TR" sz="3200" dirty="0" err="1"/>
              <a:t>BookCrossing</a:t>
            </a:r>
            <a:r>
              <a:rPr lang="tr-TR" sz="3200" dirty="0"/>
              <a:t> </a:t>
            </a:r>
          </a:p>
          <a:p>
            <a:r>
              <a:rPr lang="tr-TR" sz="3200" b="1" dirty="0"/>
              <a:t>FOTOĞRAF</a:t>
            </a:r>
            <a:r>
              <a:rPr lang="tr-TR" sz="3200" dirty="0"/>
              <a:t>: </a:t>
            </a:r>
            <a:r>
              <a:rPr lang="tr-TR" sz="3200" dirty="0" err="1"/>
              <a:t>Flickr</a:t>
            </a:r>
            <a:r>
              <a:rPr lang="tr-TR" sz="3200" dirty="0"/>
              <a:t>, </a:t>
            </a:r>
            <a:r>
              <a:rPr lang="tr-TR" sz="3200" dirty="0" err="1"/>
              <a:t>Pinterest</a:t>
            </a:r>
            <a:endParaRPr lang="tr-TR" sz="3200" dirty="0"/>
          </a:p>
          <a:p>
            <a:r>
              <a:rPr lang="tr-TR" sz="3200" b="1" dirty="0"/>
              <a:t>VİDEO</a:t>
            </a:r>
            <a:r>
              <a:rPr lang="tr-TR" sz="3200" dirty="0"/>
              <a:t>: </a:t>
            </a:r>
            <a:r>
              <a:rPr lang="tr-TR" sz="3200" dirty="0" err="1"/>
              <a:t>YouTube</a:t>
            </a:r>
            <a:endParaRPr lang="tr-TR" sz="3200" dirty="0"/>
          </a:p>
          <a:p>
            <a:r>
              <a:rPr lang="tr-TR" sz="3200" b="1" dirty="0"/>
              <a:t>POWER POINT</a:t>
            </a:r>
            <a:r>
              <a:rPr lang="tr-TR" sz="3200" dirty="0"/>
              <a:t>: </a:t>
            </a:r>
            <a:r>
              <a:rPr lang="tr-TR" sz="3200" dirty="0" err="1"/>
              <a:t>Slideshare</a:t>
            </a:r>
            <a:endParaRPr lang="tr-TR" sz="3200" dirty="0"/>
          </a:p>
          <a:p>
            <a:pPr marL="0" indent="0">
              <a:buNone/>
            </a:pPr>
            <a:endParaRPr lang="tr-TR" dirty="0"/>
          </a:p>
        </p:txBody>
      </p:sp>
    </p:spTree>
    <p:extLst>
      <p:ext uri="{BB962C8B-B14F-4D97-AF65-F5344CB8AC3E}">
        <p14:creationId xmlns:p14="http://schemas.microsoft.com/office/powerpoint/2010/main" val="1450384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EA409E3-3569-47C4-BB55-2BE352F9CC24}"/>
              </a:ext>
            </a:extLst>
          </p:cNvPr>
          <p:cNvSpPr>
            <a:spLocks noGrp="1"/>
          </p:cNvSpPr>
          <p:nvPr>
            <p:ph type="title"/>
          </p:nvPr>
        </p:nvSpPr>
        <p:spPr/>
        <p:txBody>
          <a:bodyPr/>
          <a:lstStyle/>
          <a:p>
            <a:r>
              <a:rPr lang="tr-TR" b="1" dirty="0"/>
              <a:t>İÇERİK </a:t>
            </a:r>
            <a:r>
              <a:rPr lang="nl-NL" b="1" dirty="0"/>
              <a:t>TOPLULUKLARI</a:t>
            </a:r>
            <a:endParaRPr lang="tr-TR" dirty="0"/>
          </a:p>
        </p:txBody>
      </p:sp>
      <p:sp>
        <p:nvSpPr>
          <p:cNvPr id="3" name="İçerik Yer Tutucusu 2">
            <a:extLst>
              <a:ext uri="{FF2B5EF4-FFF2-40B4-BE49-F238E27FC236}">
                <a16:creationId xmlns:a16="http://schemas.microsoft.com/office/drawing/2014/main" id="{B3B5AE25-BEA8-441D-A973-970F965D0DEA}"/>
              </a:ext>
            </a:extLst>
          </p:cNvPr>
          <p:cNvSpPr>
            <a:spLocks noGrp="1"/>
          </p:cNvSpPr>
          <p:nvPr>
            <p:ph idx="1"/>
          </p:nvPr>
        </p:nvSpPr>
        <p:spPr/>
        <p:txBody>
          <a:bodyPr/>
          <a:lstStyle/>
          <a:p>
            <a:r>
              <a:rPr lang="tr-TR" dirty="0"/>
              <a:t>Sosyal ağlardaki gibi içerik topluluklarında profil sayfası gerekmemektedir. Üye olurken daha az bilgi talep etmektedirler.  </a:t>
            </a:r>
          </a:p>
          <a:p>
            <a:r>
              <a:rPr lang="tr-TR" dirty="0"/>
              <a:t>Sosyal ağlarda da benzer içeriği paylaşabilirsiniz. Fark: içeriğe odaklanma!</a:t>
            </a:r>
          </a:p>
          <a:p>
            <a:endParaRPr lang="tr-TR" dirty="0"/>
          </a:p>
        </p:txBody>
      </p:sp>
    </p:spTree>
    <p:extLst>
      <p:ext uri="{BB962C8B-B14F-4D97-AF65-F5344CB8AC3E}">
        <p14:creationId xmlns:p14="http://schemas.microsoft.com/office/powerpoint/2010/main" val="33164520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363DF76-D2BA-4A0B-8745-6E854B1FA926}"/>
              </a:ext>
            </a:extLst>
          </p:cNvPr>
          <p:cNvSpPr>
            <a:spLocks noGrp="1"/>
          </p:cNvSpPr>
          <p:nvPr>
            <p:ph type="title"/>
          </p:nvPr>
        </p:nvSpPr>
        <p:spPr/>
        <p:txBody>
          <a:bodyPr/>
          <a:lstStyle/>
          <a:p>
            <a:r>
              <a:rPr lang="tr-TR" dirty="0"/>
              <a:t>İçerik Topluluklarının Türleri</a:t>
            </a:r>
          </a:p>
        </p:txBody>
      </p:sp>
      <p:sp>
        <p:nvSpPr>
          <p:cNvPr id="3" name="İçerik Yer Tutucusu 2">
            <a:extLst>
              <a:ext uri="{FF2B5EF4-FFF2-40B4-BE49-F238E27FC236}">
                <a16:creationId xmlns:a16="http://schemas.microsoft.com/office/drawing/2014/main" id="{BE89458C-836B-47FB-BEBC-CCE86E8424E7}"/>
              </a:ext>
            </a:extLst>
          </p:cNvPr>
          <p:cNvSpPr>
            <a:spLocks noGrp="1"/>
          </p:cNvSpPr>
          <p:nvPr>
            <p:ph idx="1"/>
          </p:nvPr>
        </p:nvSpPr>
        <p:spPr>
          <a:xfrm>
            <a:off x="646771" y="1825624"/>
            <a:ext cx="10707029" cy="4541721"/>
          </a:xfrm>
        </p:spPr>
        <p:txBody>
          <a:bodyPr/>
          <a:lstStyle/>
          <a:p>
            <a:pPr marL="0" indent="0">
              <a:buNone/>
            </a:pPr>
            <a:r>
              <a:rPr lang="tr-TR" sz="3200" dirty="0"/>
              <a:t>Paylaşılan içeriğe göre farklı türlere ayrılmaktadır. </a:t>
            </a:r>
          </a:p>
          <a:p>
            <a:pPr marL="0" indent="0">
              <a:buNone/>
            </a:pPr>
            <a:endParaRPr lang="tr-TR" sz="3200" dirty="0"/>
          </a:p>
          <a:p>
            <a:r>
              <a:rPr lang="tr-TR" sz="3200" dirty="0"/>
              <a:t>Video ve TV </a:t>
            </a:r>
          </a:p>
          <a:p>
            <a:r>
              <a:rPr lang="tr-TR" sz="3200" dirty="0"/>
              <a:t>Fotoğraf ve Sanat</a:t>
            </a:r>
          </a:p>
          <a:p>
            <a:r>
              <a:rPr lang="tr-TR" sz="3200" dirty="0"/>
              <a:t>Müzik</a:t>
            </a:r>
          </a:p>
          <a:p>
            <a:r>
              <a:rPr lang="tr-TR" sz="3200" dirty="0"/>
              <a:t>Sosyal İmleme </a:t>
            </a:r>
          </a:p>
          <a:p>
            <a:endParaRPr lang="tr-TR" dirty="0"/>
          </a:p>
        </p:txBody>
      </p:sp>
    </p:spTree>
    <p:extLst>
      <p:ext uri="{BB962C8B-B14F-4D97-AF65-F5344CB8AC3E}">
        <p14:creationId xmlns:p14="http://schemas.microsoft.com/office/powerpoint/2010/main" val="15224904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A3708B6-90F7-4907-A8F0-FF7A6F25DF42}"/>
              </a:ext>
            </a:extLst>
          </p:cNvPr>
          <p:cNvSpPr>
            <a:spLocks noGrp="1"/>
          </p:cNvSpPr>
          <p:nvPr>
            <p:ph type="title"/>
          </p:nvPr>
        </p:nvSpPr>
        <p:spPr/>
        <p:txBody>
          <a:bodyPr/>
          <a:lstStyle/>
          <a:p>
            <a:r>
              <a:rPr lang="tr-TR" dirty="0"/>
              <a:t>İçerik Topluluklarının Türleri</a:t>
            </a:r>
          </a:p>
        </p:txBody>
      </p:sp>
      <p:sp>
        <p:nvSpPr>
          <p:cNvPr id="3" name="İçerik Yer Tutucusu 2">
            <a:extLst>
              <a:ext uri="{FF2B5EF4-FFF2-40B4-BE49-F238E27FC236}">
                <a16:creationId xmlns:a16="http://schemas.microsoft.com/office/drawing/2014/main" id="{0DAD2E12-EEF9-474E-B86C-3B6AC7570BD5}"/>
              </a:ext>
            </a:extLst>
          </p:cNvPr>
          <p:cNvSpPr>
            <a:spLocks noGrp="1"/>
          </p:cNvSpPr>
          <p:nvPr>
            <p:ph idx="1"/>
          </p:nvPr>
        </p:nvSpPr>
        <p:spPr>
          <a:xfrm>
            <a:off x="301083" y="1527717"/>
            <a:ext cx="11052717" cy="5118410"/>
          </a:xfrm>
        </p:spPr>
        <p:txBody>
          <a:bodyPr>
            <a:normAutofit lnSpcReduction="10000"/>
          </a:bodyPr>
          <a:lstStyle/>
          <a:p>
            <a:r>
              <a:rPr lang="tr-TR" sz="3200" b="1" dirty="0"/>
              <a:t>Video ve TV </a:t>
            </a:r>
          </a:p>
          <a:p>
            <a:pPr marL="0" indent="0">
              <a:buNone/>
            </a:pPr>
            <a:r>
              <a:rPr lang="tr-TR" sz="3200" dirty="0"/>
              <a:t>Kullanıcıların videolarını yüklemelerine ve paylaşmalarına izin veren siteler:  </a:t>
            </a:r>
          </a:p>
          <a:p>
            <a:r>
              <a:rPr lang="tr-TR" sz="3200" dirty="0" err="1"/>
              <a:t>YouTube</a:t>
            </a:r>
            <a:r>
              <a:rPr lang="tr-TR" sz="3200" dirty="0"/>
              <a:t>, </a:t>
            </a:r>
            <a:r>
              <a:rPr lang="tr-TR" sz="3200" dirty="0" err="1"/>
              <a:t>Vimeo</a:t>
            </a:r>
            <a:r>
              <a:rPr lang="tr-TR" sz="3200" dirty="0"/>
              <a:t>, </a:t>
            </a:r>
            <a:r>
              <a:rPr lang="tr-TR" sz="3200" dirty="0" err="1"/>
              <a:t>Dailymotion</a:t>
            </a:r>
            <a:r>
              <a:rPr lang="tr-TR" sz="3200" dirty="0"/>
              <a:t>, </a:t>
            </a:r>
            <a:r>
              <a:rPr lang="tr-TR" sz="3200" dirty="0" err="1"/>
              <a:t>D.tube</a:t>
            </a:r>
            <a:r>
              <a:rPr lang="tr-TR" sz="3200" dirty="0"/>
              <a:t>, </a:t>
            </a:r>
            <a:r>
              <a:rPr lang="tr-TR" sz="3200" dirty="0" err="1"/>
              <a:t>Veoh</a:t>
            </a:r>
            <a:r>
              <a:rPr lang="tr-TR" sz="3200" dirty="0"/>
              <a:t>, </a:t>
            </a:r>
            <a:r>
              <a:rPr lang="tr-TR" sz="3200" dirty="0" err="1"/>
              <a:t>Twitch</a:t>
            </a:r>
            <a:r>
              <a:rPr lang="tr-TR" sz="3200" dirty="0"/>
              <a:t>, </a:t>
            </a:r>
            <a:r>
              <a:rPr lang="tr-TR" sz="3200" dirty="0" err="1"/>
              <a:t>The</a:t>
            </a:r>
            <a:r>
              <a:rPr lang="tr-TR" sz="3200" dirty="0"/>
              <a:t> Open Video Project  (</a:t>
            </a:r>
            <a:r>
              <a:rPr lang="tr-TR" sz="3200" u="sng" dirty="0"/>
              <a:t>open-video.org</a:t>
            </a:r>
            <a:r>
              <a:rPr lang="tr-TR" sz="3200" dirty="0"/>
              <a:t>), Internet Archive (</a:t>
            </a:r>
            <a:r>
              <a:rPr lang="tr-TR" sz="3200" u="sng" dirty="0"/>
              <a:t>archive.org</a:t>
            </a:r>
            <a:r>
              <a:rPr lang="tr-TR" sz="3200" dirty="0"/>
              <a:t>) vd. </a:t>
            </a:r>
          </a:p>
          <a:p>
            <a:pPr marL="0" indent="0">
              <a:buNone/>
            </a:pPr>
            <a:r>
              <a:rPr lang="tr-TR" sz="3200" dirty="0"/>
              <a:t>Kullanıcıların TV programlarını, filmleri ve video klipleri izlemelerine olanak sağlayan siteler</a:t>
            </a:r>
          </a:p>
          <a:p>
            <a:r>
              <a:rPr lang="es-ES" sz="3200" dirty="0"/>
              <a:t>Google Video</a:t>
            </a:r>
            <a:r>
              <a:rPr lang="tr-TR" sz="3200" dirty="0"/>
              <a:t> (</a:t>
            </a:r>
            <a:r>
              <a:rPr lang="tr-TR" sz="3200" dirty="0">
                <a:hlinkClick r:id="rId2"/>
              </a:rPr>
              <a:t>video.google.com</a:t>
            </a:r>
            <a:r>
              <a:rPr lang="tr-TR" sz="3200" dirty="0"/>
              <a:t>) </a:t>
            </a:r>
            <a:r>
              <a:rPr lang="es-ES" sz="3200" dirty="0"/>
              <a:t>, MetaCafe, Hulu</a:t>
            </a:r>
            <a:r>
              <a:rPr lang="tr-TR" sz="3200" dirty="0"/>
              <a:t>, Amazon Prime, </a:t>
            </a:r>
            <a:r>
              <a:rPr lang="es-ES" sz="3200" dirty="0"/>
              <a:t>Netflix</a:t>
            </a:r>
            <a:r>
              <a:rPr lang="tr-TR" sz="3200" dirty="0"/>
              <a:t>, Disney+, BBC </a:t>
            </a:r>
            <a:r>
              <a:rPr lang="tr-TR" sz="3200" dirty="0" err="1"/>
              <a:t>iPlayer</a:t>
            </a:r>
            <a:r>
              <a:rPr lang="tr-TR" sz="3200" dirty="0"/>
              <a:t>, HBO, </a:t>
            </a:r>
            <a:r>
              <a:rPr lang="tr-TR" sz="3200" dirty="0" err="1"/>
              <a:t>Showtime</a:t>
            </a:r>
            <a:r>
              <a:rPr lang="tr-TR" sz="3200" dirty="0"/>
              <a:t>, </a:t>
            </a:r>
            <a:r>
              <a:rPr lang="tr-TR" sz="3200" dirty="0" err="1"/>
              <a:t>Vudu</a:t>
            </a:r>
            <a:r>
              <a:rPr lang="tr-TR" sz="3200" dirty="0"/>
              <a:t> hatta ücretsiz olan </a:t>
            </a:r>
            <a:r>
              <a:rPr lang="tr-TR" sz="3200" dirty="0" err="1"/>
              <a:t>Crackle</a:t>
            </a:r>
            <a:r>
              <a:rPr lang="tr-TR" sz="3200" dirty="0"/>
              <a:t> vd. (Hepsi Türkiye’de hizmet vermiyor)</a:t>
            </a:r>
          </a:p>
          <a:p>
            <a:endParaRPr lang="tr-TR" dirty="0"/>
          </a:p>
          <a:p>
            <a:endParaRPr lang="tr-TR" dirty="0"/>
          </a:p>
        </p:txBody>
      </p:sp>
    </p:spTree>
    <p:extLst>
      <p:ext uri="{BB962C8B-B14F-4D97-AF65-F5344CB8AC3E}">
        <p14:creationId xmlns:p14="http://schemas.microsoft.com/office/powerpoint/2010/main" val="12463047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33E5684F-9524-414B-ADBE-BAE7E0D7309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080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42CD37E6-EF01-4B99-8D68-1A92432BF45C}"/>
              </a:ext>
            </a:extLst>
          </p:cNvPr>
          <p:cNvSpPr>
            <a:spLocks noGrp="1"/>
          </p:cNvSpPr>
          <p:nvPr>
            <p:ph type="title"/>
          </p:nvPr>
        </p:nvSpPr>
        <p:spPr>
          <a:xfrm>
            <a:off x="838200" y="557190"/>
            <a:ext cx="9294628" cy="1526791"/>
          </a:xfrm>
        </p:spPr>
        <p:txBody>
          <a:bodyPr>
            <a:normAutofit/>
          </a:bodyPr>
          <a:lstStyle/>
          <a:p>
            <a:r>
              <a:rPr lang="tr-TR" dirty="0"/>
              <a:t>İçerik Topluluklarının Türleri</a:t>
            </a:r>
          </a:p>
        </p:txBody>
      </p:sp>
      <p:sp>
        <p:nvSpPr>
          <p:cNvPr id="3" name="İçerik Yer Tutucusu 2">
            <a:extLst>
              <a:ext uri="{FF2B5EF4-FFF2-40B4-BE49-F238E27FC236}">
                <a16:creationId xmlns:a16="http://schemas.microsoft.com/office/drawing/2014/main" id="{B50F1865-E9F2-411C-A9F2-89C546E65329}"/>
              </a:ext>
            </a:extLst>
          </p:cNvPr>
          <p:cNvSpPr>
            <a:spLocks noGrp="1"/>
          </p:cNvSpPr>
          <p:nvPr>
            <p:ph idx="1"/>
          </p:nvPr>
        </p:nvSpPr>
        <p:spPr>
          <a:xfrm>
            <a:off x="838200" y="1926156"/>
            <a:ext cx="10515600" cy="4374653"/>
          </a:xfrm>
        </p:spPr>
        <p:txBody>
          <a:bodyPr>
            <a:normAutofit/>
          </a:bodyPr>
          <a:lstStyle/>
          <a:p>
            <a:r>
              <a:rPr lang="tr-TR" sz="3200" b="1" dirty="0"/>
              <a:t>Fotoğraf ve Sanat</a:t>
            </a:r>
          </a:p>
          <a:p>
            <a:pPr marL="0" indent="0">
              <a:buNone/>
            </a:pPr>
            <a:r>
              <a:rPr lang="tr-TR" sz="3200" dirty="0" err="1"/>
              <a:t>Pinterest</a:t>
            </a:r>
            <a:r>
              <a:rPr lang="tr-TR" sz="3200" dirty="0"/>
              <a:t>, </a:t>
            </a:r>
            <a:r>
              <a:rPr lang="tr-TR" sz="3200" dirty="0" err="1"/>
              <a:t>Flickr</a:t>
            </a:r>
            <a:r>
              <a:rPr lang="tr-TR" sz="3200" dirty="0"/>
              <a:t>, Google Fotoğraflar (eski </a:t>
            </a:r>
            <a:r>
              <a:rPr lang="tr-TR" sz="3200" dirty="0" err="1"/>
              <a:t>Picasa</a:t>
            </a:r>
            <a:r>
              <a:rPr lang="tr-TR" sz="3200" dirty="0"/>
              <a:t>) , </a:t>
            </a:r>
            <a:r>
              <a:rPr lang="tr-TR" sz="3200" dirty="0" err="1"/>
              <a:t>SmugMug</a:t>
            </a:r>
            <a:r>
              <a:rPr lang="tr-TR" sz="3200" dirty="0"/>
              <a:t>, </a:t>
            </a:r>
            <a:r>
              <a:rPr lang="tr-TR" sz="3200" dirty="0" err="1"/>
              <a:t>PhotoBucket</a:t>
            </a:r>
            <a:r>
              <a:rPr lang="tr-TR" sz="3200" dirty="0"/>
              <a:t> ve </a:t>
            </a:r>
            <a:r>
              <a:rPr lang="tr-TR" sz="3200" dirty="0" err="1"/>
              <a:t>DeviantART</a:t>
            </a:r>
            <a:r>
              <a:rPr lang="tr-TR" sz="3200" dirty="0"/>
              <a:t> gibi siteler kullanıcıların fotoğraf ve görselleri paylaşmalarına izin veren sitelerdir. </a:t>
            </a:r>
          </a:p>
          <a:p>
            <a:r>
              <a:rPr lang="tr-TR" sz="3200" b="1" dirty="0"/>
              <a:t>Müzik</a:t>
            </a:r>
          </a:p>
          <a:p>
            <a:pPr marL="0" indent="0">
              <a:buNone/>
            </a:pPr>
            <a:r>
              <a:rPr lang="tr-TR" sz="3200" dirty="0"/>
              <a:t>Müzik üzerine kurulan sitelerdir. </a:t>
            </a:r>
          </a:p>
          <a:p>
            <a:pPr marL="0" indent="0">
              <a:buNone/>
            </a:pPr>
            <a:r>
              <a:rPr lang="tr-TR" sz="3200" dirty="0" err="1"/>
              <a:t>Örn</a:t>
            </a:r>
            <a:r>
              <a:rPr lang="tr-TR" sz="3200" dirty="0"/>
              <a:t>: pt.jango.com, last.fm, </a:t>
            </a:r>
            <a:r>
              <a:rPr lang="tr-TR" sz="3200" dirty="0" err="1"/>
              <a:t>deezer</a:t>
            </a:r>
            <a:r>
              <a:rPr lang="tr-TR" sz="3200" dirty="0"/>
              <a:t> vd.</a:t>
            </a:r>
          </a:p>
          <a:p>
            <a:pPr marL="0" indent="0">
              <a:buNone/>
            </a:pPr>
            <a:endParaRPr lang="tr-TR" sz="3200" dirty="0"/>
          </a:p>
          <a:p>
            <a:pPr marL="0" indent="0">
              <a:buNone/>
            </a:pPr>
            <a:endParaRPr lang="tr-TR" sz="2000" dirty="0"/>
          </a:p>
        </p:txBody>
      </p:sp>
    </p:spTree>
    <p:extLst>
      <p:ext uri="{BB962C8B-B14F-4D97-AF65-F5344CB8AC3E}">
        <p14:creationId xmlns:p14="http://schemas.microsoft.com/office/powerpoint/2010/main" val="23714476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934C799-533F-412A-B8EB-5051A83D5D79}"/>
              </a:ext>
            </a:extLst>
          </p:cNvPr>
          <p:cNvSpPr>
            <a:spLocks noGrp="1"/>
          </p:cNvSpPr>
          <p:nvPr>
            <p:ph type="title"/>
          </p:nvPr>
        </p:nvSpPr>
        <p:spPr/>
        <p:txBody>
          <a:bodyPr/>
          <a:lstStyle/>
          <a:p>
            <a:r>
              <a:rPr lang="tr-TR" dirty="0"/>
              <a:t>İçerik Topluluklarının Türleri</a:t>
            </a:r>
          </a:p>
        </p:txBody>
      </p:sp>
      <p:sp>
        <p:nvSpPr>
          <p:cNvPr id="3" name="İçerik Yer Tutucusu 2">
            <a:extLst>
              <a:ext uri="{FF2B5EF4-FFF2-40B4-BE49-F238E27FC236}">
                <a16:creationId xmlns:a16="http://schemas.microsoft.com/office/drawing/2014/main" id="{C13BF94A-AA84-4C10-95C4-42A55F971C63}"/>
              </a:ext>
            </a:extLst>
          </p:cNvPr>
          <p:cNvSpPr>
            <a:spLocks noGrp="1"/>
          </p:cNvSpPr>
          <p:nvPr>
            <p:ph idx="1"/>
          </p:nvPr>
        </p:nvSpPr>
        <p:spPr>
          <a:xfrm>
            <a:off x="657922" y="1825625"/>
            <a:ext cx="10695878" cy="4820502"/>
          </a:xfrm>
        </p:spPr>
        <p:txBody>
          <a:bodyPr/>
          <a:lstStyle/>
          <a:p>
            <a:r>
              <a:rPr lang="tr-TR" sz="3200" b="1" dirty="0"/>
              <a:t>Sosyal İmleme (</a:t>
            </a:r>
            <a:r>
              <a:rPr lang="tr-TR" sz="3200" b="1" dirty="0" err="1"/>
              <a:t>Social</a:t>
            </a:r>
            <a:r>
              <a:rPr lang="tr-TR" sz="3200" b="1" dirty="0"/>
              <a:t> </a:t>
            </a:r>
            <a:r>
              <a:rPr lang="tr-TR" sz="3200" b="1" dirty="0" err="1"/>
              <a:t>Bookmarking</a:t>
            </a:r>
            <a:r>
              <a:rPr lang="tr-TR" sz="3200" b="1" dirty="0"/>
              <a:t>)</a:t>
            </a:r>
          </a:p>
          <a:p>
            <a:pPr marL="0" indent="0">
              <a:buNone/>
            </a:pPr>
            <a:r>
              <a:rPr lang="tr-TR" sz="3200" dirty="0"/>
              <a:t>-Bireylerin web üzerinde dolaşırken bulduğu ilginç sayfaları ya da daha sonra işine yarayabileceğini düşündüğü içeriği saklama ihtiyacını gidermek amacıyla ortaya çıkan sitelerdir. </a:t>
            </a:r>
          </a:p>
          <a:p>
            <a:pPr marL="0" indent="0">
              <a:buNone/>
            </a:pPr>
            <a:r>
              <a:rPr lang="tr-TR" sz="3200" dirty="0"/>
              <a:t>Bu siteler yer imlerini (web sitelerinin adreslerini) kaydetmeyi ve paylaşmayı sağlayan adresler referans olarak kaydedilmekte ve paylaşılmaktadır. </a:t>
            </a:r>
          </a:p>
          <a:p>
            <a:pPr marL="0" indent="0">
              <a:buNone/>
            </a:pPr>
            <a:endParaRPr lang="tr-TR" dirty="0"/>
          </a:p>
        </p:txBody>
      </p:sp>
    </p:spTree>
    <p:extLst>
      <p:ext uri="{BB962C8B-B14F-4D97-AF65-F5344CB8AC3E}">
        <p14:creationId xmlns:p14="http://schemas.microsoft.com/office/powerpoint/2010/main" val="201195650"/>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TotalTime>
  <Words>1152</Words>
  <Application>Microsoft Office PowerPoint</Application>
  <PresentationFormat>Geniş ekran</PresentationFormat>
  <Paragraphs>114</Paragraphs>
  <Slides>24</Slides>
  <Notes>4</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24</vt:i4>
      </vt:variant>
    </vt:vector>
  </HeadingPairs>
  <TitlesOfParts>
    <vt:vector size="31" baseType="lpstr">
      <vt:lpstr>AGaramondPro-Regular</vt:lpstr>
      <vt:lpstr>Arial</vt:lpstr>
      <vt:lpstr>Arial-BoldMT</vt:lpstr>
      <vt:lpstr>Calibri</vt:lpstr>
      <vt:lpstr>Calibri Light</vt:lpstr>
      <vt:lpstr>Helvetica Neue Medium</vt:lpstr>
      <vt:lpstr>Office Teması</vt:lpstr>
      <vt:lpstr>YENİ MEDYA YENİ TEKNOLOJİLER  6. Hafta: Sosyal Medya Platformları</vt:lpstr>
      <vt:lpstr>Sosyal Medya Türleri</vt:lpstr>
      <vt:lpstr>İÇERİK TOPLULUKLARI</vt:lpstr>
      <vt:lpstr>İÇERİK TOPLULUKLARI</vt:lpstr>
      <vt:lpstr>İÇERİK TOPLULUKLARI</vt:lpstr>
      <vt:lpstr>İçerik Topluluklarının Türleri</vt:lpstr>
      <vt:lpstr>İçerik Topluluklarının Türleri</vt:lpstr>
      <vt:lpstr>İçerik Topluluklarının Türleri</vt:lpstr>
      <vt:lpstr>İçerik Topluluklarının Türleri</vt:lpstr>
      <vt:lpstr>İçerik Topluluklarının Türleri</vt:lpstr>
      <vt:lpstr>Sanal Dünyalar</vt:lpstr>
      <vt:lpstr>Sanal Dünyalar</vt:lpstr>
      <vt:lpstr>Sanal Dünyalar</vt:lpstr>
      <vt:lpstr>Sanal Dünyalar</vt:lpstr>
      <vt:lpstr>Sanal Dünyalar</vt:lpstr>
      <vt:lpstr>Sanal Dünyalar</vt:lpstr>
      <vt:lpstr>İşbirliğine Dayalı Yazarlık</vt:lpstr>
      <vt:lpstr>İşbirliğine Dayalı Yazarlık</vt:lpstr>
      <vt:lpstr>İşbirliğine Dayalı Yazarlık</vt:lpstr>
      <vt:lpstr>Kişilerarası İletişimi Mümkün Kılan Diğer Platformlar</vt:lpstr>
      <vt:lpstr>Kişilerarası İletişimi Mümkün Kılan Diğer Platformlar</vt:lpstr>
      <vt:lpstr>Kişilerarası İletişimi Mümkün Kılan Diğer Platformlar</vt:lpstr>
      <vt:lpstr>Kişilerarası İletişimi Mümkün Kılan Diğer Platformlar</vt:lpstr>
      <vt:lpstr>Kişilerarası İletişimi Mümkün Kılan Diğer Platformlar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YENİ MEDYA YENİ TEKNOLOJİLER  6. Hafta: Sosyal Medya Platformları</dc:title>
  <dc:creator>Yazar </dc:creator>
  <cp:lastModifiedBy>Yazar </cp:lastModifiedBy>
  <cp:revision>5</cp:revision>
  <dcterms:created xsi:type="dcterms:W3CDTF">2020-11-20T10:26:18Z</dcterms:created>
  <dcterms:modified xsi:type="dcterms:W3CDTF">2021-03-17T18:51:44Z</dcterms:modified>
</cp:coreProperties>
</file>