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319" r:id="rId2"/>
    <p:sldId id="320" r:id="rId3"/>
    <p:sldId id="321" r:id="rId4"/>
    <p:sldId id="324" r:id="rId5"/>
    <p:sldId id="323" r:id="rId6"/>
    <p:sldId id="32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090"/>
    <p:restoredTop sz="91201" autoAdjust="0"/>
  </p:normalViewPr>
  <p:slideViewPr>
    <p:cSldViewPr snapToGrid="0" snapToObjects="1">
      <p:cViewPr varScale="1">
        <p:scale>
          <a:sx n="70" d="100"/>
          <a:sy n="70" d="100"/>
        </p:scale>
        <p:origin x="200" y="6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42C28-EF26-FB48-A700-1774AAC97D04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1B0F1-8534-E444-AEEA-77BB8C432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90C2-D41D-7442-AB0E-A0AF20EBA49C}" type="datetime1">
              <a:rPr lang="en-US" smtClean="0"/>
              <a:t>5/9/20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2D4FF-3F6A-F143-980C-D4EB3FDC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2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275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9A9DAC05-7E70-E046-A8BC-F9D875A00DF4}" type="datetime1">
              <a:rPr lang="en-US" smtClean="0"/>
              <a:t>5/9/20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67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B11F-CB76-E344-BA39-B8B8E491D7F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2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0D4F-F8DD-F747-8DB9-F809CF1E2F20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561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AC9A-02FC-E741-9BB2-D018128610A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04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BA20-4769-4C4E-AE1B-8F623739C37E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1093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583-4550-3B4E-9E45-4BF01978924D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48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564E-60F3-814E-A974-BFF0889CBB86}" type="datetime1">
              <a:rPr lang="en-US" smtClean="0"/>
              <a:t>5/9/20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0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D8-0696-6A4F-8B72-42A4C1395CDE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463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FE51-B1E8-9E4D-BCF0-6CB77306CE91}" type="datetime1">
              <a:rPr lang="en-US" smtClean="0"/>
              <a:t>5/9/20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085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B5773-E136-E54B-A7C1-165FD837FC31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885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6B88-1CFD-474A-BEA7-FDB1C35D5932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700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8220521-94D3-9440-AB3C-81C09224D575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469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67E-47BA-954C-BFA0-2FBACE74D396}" type="slidenum">
              <a:rPr lang="en-US"/>
              <a:pPr/>
              <a:t>1</a:t>
            </a:fld>
            <a:endParaRPr lang="en-US"/>
          </a:p>
        </p:txBody>
      </p:sp>
      <p:sp>
        <p:nvSpPr>
          <p:cNvPr id="43010" name="Rectangle 1026"/>
          <p:cNvSpPr>
            <a:spLocks noChangeArrowheads="1"/>
          </p:cNvSpPr>
          <p:nvPr/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eaLnBrk="1" hangingPunct="1"/>
            <a:endParaRPr lang="en-US" sz="38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437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/>
              <a:t>Strength of Materials</a:t>
            </a:r>
          </a:p>
        </p:txBody>
      </p:sp>
      <p:sp>
        <p:nvSpPr>
          <p:cNvPr id="3" name="Rectangle 2"/>
          <p:cNvSpPr/>
          <p:nvPr/>
        </p:nvSpPr>
        <p:spPr>
          <a:xfrm>
            <a:off x="311039" y="3083649"/>
            <a:ext cx="8048681" cy="2169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/>
              <a:t>• </a:t>
            </a:r>
            <a:r>
              <a:rPr lang="en-US" b="1" u="sng" dirty="0"/>
              <a:t>Stress and strain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/>
              <a:t>• </a:t>
            </a:r>
            <a:r>
              <a:rPr lang="en-US" b="1" u="sng" dirty="0"/>
              <a:t>Elastic behavior/Plastic behavior 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• </a:t>
            </a:r>
            <a:r>
              <a:rPr lang="en-US" b="1" u="sng" dirty="0"/>
              <a:t>Toughness and ductility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b="1" u="sng" dirty="0">
                <a:solidFill>
                  <a:srgbClr val="C00000"/>
                </a:solidFill>
              </a:rPr>
              <a:t>Hardness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b="1" u="sng" dirty="0">
                <a:solidFill>
                  <a:srgbClr val="C00000"/>
                </a:solidFill>
              </a:rPr>
              <a:t>Design/Safety Factor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433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A508AF-A6E9-0E44-B01F-C6CAD39C74B1}" type="slidenum">
              <a:rPr lang="en-US"/>
              <a:pPr/>
              <a:t>2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437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/>
              <a:t>Hardness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53459" y="904350"/>
            <a:ext cx="7991474" cy="554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85750" indent="-285750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Arial"/>
              <a:buChar char="•"/>
              <a:defRPr/>
            </a:pPr>
            <a:r>
              <a:rPr lang="en-US" b="1" u="sng" dirty="0">
                <a:cs typeface="+mn-cs"/>
              </a:rPr>
              <a:t>Hardness  </a:t>
            </a:r>
            <a:r>
              <a:rPr lang="en-US" dirty="0">
                <a:cs typeface="+mn-cs"/>
              </a:rPr>
              <a:t>- Measures the resistance of a material to localized plastic deformation.</a:t>
            </a:r>
          </a:p>
          <a:p>
            <a:pPr marL="285750" indent="-285750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Arial"/>
              <a:buChar char="•"/>
              <a:defRPr/>
            </a:pPr>
            <a:r>
              <a:rPr lang="en-US" dirty="0"/>
              <a:t>It represents resistance to scratching/indentation and a qualitative measure of the strength of the material.</a:t>
            </a:r>
          </a:p>
          <a:p>
            <a:pPr marL="285750" indent="-285750" algn="just" eaLnBrk="1" hangingPunct="1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Arial"/>
              <a:buChar char="•"/>
              <a:defRPr/>
            </a:pPr>
            <a:r>
              <a:rPr lang="en-US" b="1" i="1" dirty="0"/>
              <a:t>Hardness Tests:</a:t>
            </a:r>
            <a:endParaRPr lang="en-US" dirty="0">
              <a:cs typeface="+mn-cs"/>
            </a:endParaRPr>
          </a:p>
          <a:p>
            <a:pPr marL="1200150" lvl="2" indent="-285750" algn="just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Arial"/>
              <a:buChar char="•"/>
              <a:defRPr/>
            </a:pPr>
            <a:r>
              <a:rPr lang="en-US" dirty="0"/>
              <a:t>Simple and inexpensive</a:t>
            </a:r>
          </a:p>
          <a:p>
            <a:pPr marL="1200150" lvl="2" indent="-285750" algn="just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Arial"/>
              <a:buChar char="•"/>
              <a:defRPr/>
            </a:pPr>
            <a:r>
              <a:rPr lang="en-US" dirty="0">
                <a:cs typeface="+mn-cs"/>
              </a:rPr>
              <a:t>Nondestructive</a:t>
            </a:r>
          </a:p>
          <a:p>
            <a:pPr marL="1200150" lvl="2" indent="-285750" algn="just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Arial"/>
              <a:buChar char="•"/>
              <a:defRPr/>
            </a:pPr>
            <a:r>
              <a:rPr lang="en-US" dirty="0"/>
              <a:t>It allows to estimate other mechanical properties (tensile strength)</a:t>
            </a:r>
          </a:p>
          <a:p>
            <a:pPr marL="2571750" lvl="5" indent="-285750" algn="just">
              <a:lnSpc>
                <a:spcPct val="150000"/>
              </a:lnSpc>
              <a:spcBef>
                <a:spcPct val="20000"/>
              </a:spcBef>
              <a:buClr>
                <a:schemeClr val="accent2"/>
              </a:buClr>
              <a:buFont typeface="Arial"/>
              <a:buChar char="•"/>
              <a:defRPr/>
            </a:pPr>
            <a:r>
              <a:rPr lang="en-US" dirty="0">
                <a:cs typeface="+mn-cs"/>
              </a:rPr>
              <a:t>TS (MPa) = 3.45 x HB       (for most steels)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5046133" y="5317067"/>
            <a:ext cx="321734" cy="32173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5046133" y="5675868"/>
            <a:ext cx="2553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err="1"/>
              <a:t>Brinell</a:t>
            </a:r>
            <a:r>
              <a:rPr lang="en-US" sz="1400" b="1" i="1" dirty="0"/>
              <a:t> hardness number </a:t>
            </a:r>
          </a:p>
        </p:txBody>
      </p:sp>
    </p:spTree>
    <p:extLst>
      <p:ext uri="{BB962C8B-B14F-4D97-AF65-F5344CB8AC3E}">
        <p14:creationId xmlns:p14="http://schemas.microsoft.com/office/powerpoint/2010/main" val="2144859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A508AF-A6E9-0E44-B01F-C6CAD39C74B1}" type="slidenum">
              <a:rPr lang="en-US"/>
              <a:pPr/>
              <a:t>3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437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/>
              <a:t>Hardness: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4"/>
              <p:cNvSpPr>
                <a:spLocks noChangeArrowheads="1"/>
              </p:cNvSpPr>
              <p:nvPr/>
            </p:nvSpPr>
            <p:spPr bwMode="auto">
              <a:xfrm>
                <a:off x="271990" y="633417"/>
                <a:ext cx="7856010" cy="365442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285750" indent="-285750" algn="just" eaLnBrk="1" hangingPunct="1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b="1" u="sng" dirty="0">
                    <a:cs typeface="+mn-cs"/>
                  </a:rPr>
                  <a:t>Macro-hardness</a:t>
                </a:r>
                <a:r>
                  <a:rPr lang="en-US" dirty="0">
                    <a:cs typeface="+mn-cs"/>
                  </a:rPr>
                  <a:t>: </a:t>
                </a:r>
                <a:r>
                  <a:rPr lang="en-US" dirty="0"/>
                  <a:t>H</a:t>
                </a:r>
                <a:r>
                  <a:rPr lang="en-US" dirty="0">
                    <a:cs typeface="+mn-cs"/>
                  </a:rPr>
                  <a:t>ardness of materials measured using loads &gt; 2 N.</a:t>
                </a:r>
              </a:p>
              <a:p>
                <a:pPr marL="742950" lvl="1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i="1" dirty="0" err="1"/>
                  <a:t>Brinell</a:t>
                </a:r>
                <a:r>
                  <a:rPr lang="en-US" i="1" dirty="0"/>
                  <a:t> and Rockwell Tests (Different indenters are used)</a:t>
                </a:r>
              </a:p>
              <a:p>
                <a:pPr marL="1200150" lvl="2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charset="0"/>
                      </a:rPr>
                      <m:t>𝐻𝐵</m:t>
                    </m:r>
                    <m:r>
                      <a:rPr lang="en-US" sz="2000" i="1">
                        <a:latin typeface="Cambria Math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charset="0"/>
                          </a:rPr>
                          <m:t>2</m:t>
                        </m:r>
                        <m:r>
                          <a:rPr lang="en-US" sz="2000" i="1">
                            <a:latin typeface="Cambria Math" charset="0"/>
                          </a:rPr>
                          <m:t>𝐹</m:t>
                        </m:r>
                      </m:num>
                      <m:den>
                        <m:r>
                          <a:rPr lang="en-US" sz="2000" i="1">
                            <a:latin typeface="Cambria Math" charset="0"/>
                          </a:rPr>
                          <m:t>𝜋</m:t>
                        </m:r>
                        <m:r>
                          <a:rPr lang="en-US" sz="2000" i="1">
                            <a:latin typeface="Cambria Math" charset="0"/>
                          </a:rPr>
                          <m:t>𝐷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charset="0"/>
                              </a:rPr>
                              <m:t>𝐷</m:t>
                            </m:r>
                            <m:r>
                              <a:rPr lang="en-US" sz="2000" i="1">
                                <a:latin typeface="Cambria Math" charset="0"/>
                              </a:rPr>
                              <m:t>−</m:t>
                            </m:r>
                            <m:rad>
                              <m:radPr>
                                <m:degHide m:val="on"/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𝐷</m:t>
                                    </m:r>
                                  </m:e>
                                  <m:sup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2000" i="1">
                                    <a:latin typeface="Cambria Math" charset="0"/>
                                  </a:rPr>
                                  <m:t>−</m:t>
                                </m:r>
                                <m:sSubSup>
                                  <m:sSubSup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𝐷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lang="en-US" sz="2000" i="1">
                                        <a:latin typeface="Cambria Math" charset="0"/>
                                      </a:rPr>
                                      <m:t>2</m:t>
                                    </m:r>
                                  </m:sup>
                                </m:sSubSup>
                              </m:e>
                            </m:rad>
                          </m:e>
                        </m:d>
                      </m:den>
                    </m:f>
                  </m:oMath>
                </a14:m>
                <a:r>
                  <a:rPr lang="en-US" sz="2400" dirty="0"/>
                  <a:t>	</a:t>
                </a:r>
                <a:endParaRPr lang="en-US" i="1" dirty="0"/>
              </a:p>
              <a:p>
                <a:pPr marL="285750" indent="-285750" algn="just" eaLnBrk="1" hangingPunct="1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endParaRPr lang="en-US" b="1" u="sng" dirty="0">
                  <a:cs typeface="+mn-cs"/>
                </a:endParaRPr>
              </a:p>
              <a:p>
                <a:pPr marL="285750" indent="-285750" algn="just" eaLnBrk="1" hangingPunct="1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b="1" u="sng" dirty="0">
                    <a:cs typeface="+mn-cs"/>
                  </a:rPr>
                  <a:t>Micro-hardness: </a:t>
                </a:r>
                <a:r>
                  <a:rPr lang="en-US" dirty="0">
                    <a:cs typeface="+mn-cs"/>
                  </a:rPr>
                  <a:t>Hardness of materials typically measured using loads less than 2 N </a:t>
                </a:r>
              </a:p>
              <a:p>
                <a:pPr marL="1200150" lvl="2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dirty="0" err="1">
                    <a:cs typeface="+mn-cs"/>
                  </a:rPr>
                  <a:t>Knoop</a:t>
                </a:r>
                <a:r>
                  <a:rPr lang="en-US" dirty="0">
                    <a:cs typeface="+mn-cs"/>
                  </a:rPr>
                  <a:t> (HK)</a:t>
                </a:r>
              </a:p>
              <a:p>
                <a:pPr marL="1200150" lvl="2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dirty="0"/>
                  <a:t>Vickers (HV)</a:t>
                </a:r>
                <a:endParaRPr lang="en-US" dirty="0">
                  <a:cs typeface="+mn-cs"/>
                </a:endParaRPr>
              </a:p>
              <a:p>
                <a:pPr marL="285750" indent="-285750" algn="just" eaLnBrk="1" hangingPunct="1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b="1" u="sng" dirty="0">
                    <a:cs typeface="+mn-cs"/>
                  </a:rPr>
                  <a:t>Nano-hardness:</a:t>
                </a:r>
                <a:r>
                  <a:rPr lang="en-US" dirty="0">
                    <a:cs typeface="+mn-cs"/>
                  </a:rPr>
                  <a:t> Hardness of materials measured at 1–10 nm length scale using extremely small (~100 µN) forces.</a:t>
                </a:r>
              </a:p>
            </p:txBody>
          </p:sp>
        </mc:Choice>
        <mc:Fallback xmlns="">
          <p:sp>
            <p:nvSpPr>
              <p:cNvPr id="11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1990" y="633417"/>
                <a:ext cx="7856010" cy="3654425"/>
              </a:xfrm>
              <a:prstGeom prst="rect">
                <a:avLst/>
              </a:prstGeom>
              <a:blipFill rotWithShape="0">
                <a:blip r:embed="rId2"/>
                <a:stretch>
                  <a:fillRect l="-543" r="-699" b="-6026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4644144" y="2440774"/>
            <a:ext cx="321434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HB: </a:t>
            </a:r>
            <a:r>
              <a:rPr lang="en-US" sz="1400" dirty="0" err="1"/>
              <a:t>Brinell</a:t>
            </a:r>
            <a:r>
              <a:rPr lang="en-US" sz="1400" dirty="0"/>
              <a:t> hardness number</a:t>
            </a:r>
          </a:p>
          <a:p>
            <a:r>
              <a:rPr lang="en-US" sz="1400" dirty="0"/>
              <a:t>F: Applied load (kg)</a:t>
            </a:r>
          </a:p>
          <a:p>
            <a:r>
              <a:rPr lang="en-US" sz="1400" dirty="0"/>
              <a:t>D: Diameter of indenter (mm)</a:t>
            </a:r>
          </a:p>
          <a:p>
            <a:r>
              <a:rPr lang="en-US" sz="1400" dirty="0"/>
              <a:t>D</a:t>
            </a:r>
            <a:r>
              <a:rPr lang="en-US" sz="1400" baseline="-25000" dirty="0"/>
              <a:t>i</a:t>
            </a:r>
            <a:r>
              <a:rPr lang="en-US" sz="1400" dirty="0"/>
              <a:t>: Diameter of the impression (mm)</a:t>
            </a:r>
          </a:p>
        </p:txBody>
      </p:sp>
    </p:spTree>
    <p:extLst>
      <p:ext uri="{BB962C8B-B14F-4D97-AF65-F5344CB8AC3E}">
        <p14:creationId xmlns:p14="http://schemas.microsoft.com/office/powerpoint/2010/main" val="1211132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B9794D-4742-6A4C-804A-87FB436232F1}" type="slidenum">
              <a:rPr lang="en-US"/>
              <a:pPr/>
              <a:t>4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14530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/>
              <a:t>Variability of Materials Properties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4"/>
              <p:cNvSpPr>
                <a:spLocks noChangeArrowheads="1"/>
              </p:cNvSpPr>
              <p:nvPr/>
            </p:nvSpPr>
            <p:spPr bwMode="auto">
              <a:xfrm>
                <a:off x="153459" y="904350"/>
                <a:ext cx="7991474" cy="5547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285750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sz="2000" dirty="0"/>
                  <a:t>Measured materials properties (density, modulus of elasticity, electrical conductivity) can scatter by the effects of;</a:t>
                </a:r>
              </a:p>
              <a:p>
                <a:pPr marL="742950" lvl="1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sz="2000" dirty="0"/>
                  <a:t>Test method,</a:t>
                </a:r>
              </a:p>
              <a:p>
                <a:pPr marL="742950" lvl="1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sz="2000" dirty="0"/>
                  <a:t>Variation in specimen fabrication procedure,</a:t>
                </a:r>
              </a:p>
              <a:p>
                <a:pPr marL="742950" lvl="1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sz="2000" dirty="0"/>
                  <a:t>Apparatus calibration,</a:t>
                </a:r>
              </a:p>
              <a:p>
                <a:pPr marL="742950" lvl="1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sz="2000" dirty="0"/>
                  <a:t>Operator bias,</a:t>
                </a:r>
              </a:p>
              <a:p>
                <a:pPr marL="742950" lvl="1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r>
                  <a:rPr lang="en-US" sz="2000" dirty="0"/>
                  <a:t>In-</a:t>
                </a:r>
                <a:r>
                  <a:rPr lang="en-US" sz="2000" dirty="0" err="1"/>
                  <a:t>homogenities</a:t>
                </a:r>
                <a:r>
                  <a:rPr lang="en-US" sz="2000" dirty="0"/>
                  <a:t> among the samples.</a:t>
                </a:r>
                <a:endParaRPr lang="en-US" sz="2000" i="1" dirty="0"/>
              </a:p>
              <a:p>
                <a:pPr lvl="1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defRPr/>
                </a:pPr>
                <a:r>
                  <a:rPr lang="en-US" sz="2000" i="1" u="sng" dirty="0"/>
                  <a:t>The average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000" i="1" u="sng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i="1" u="sng">
                            <a:latin typeface="Cambria Math" charset="0"/>
                          </a:rPr>
                          <m:t>𝑥</m:t>
                        </m:r>
                      </m:e>
                    </m:acc>
                    <m:r>
                      <a:rPr lang="en-US" sz="2000" b="0" i="1" u="sng" smtClean="0">
                        <a:latin typeface="Cambria Math" charset="0"/>
                      </a:rPr>
                      <m:t> </m:t>
                    </m:r>
                    <m:r>
                      <a:rPr lang="en-US" sz="2000" b="0" i="1" u="sng" smtClean="0">
                        <a:latin typeface="Cambria Math" charset="0"/>
                      </a:rPr>
                      <m:t>𝑜𝑓</m:t>
                    </m:r>
                    <m:r>
                      <a:rPr lang="en-US" sz="2000" b="0" i="1" u="sng" smtClean="0">
                        <a:latin typeface="Cambria Math" charset="0"/>
                      </a:rPr>
                      <m:t> </m:t>
                    </m:r>
                    <m:r>
                      <a:rPr lang="en-US" sz="2000" b="0" i="1" u="sng" smtClean="0">
                        <a:latin typeface="Cambria Math" charset="0"/>
                      </a:rPr>
                      <m:t>𝑠𝑜𝑚𝑒</m:t>
                    </m:r>
                    <m:r>
                      <a:rPr lang="en-US" sz="2000" b="0" i="1" u="sng" smtClean="0">
                        <a:latin typeface="Cambria Math" charset="0"/>
                      </a:rPr>
                      <m:t> </m:t>
                    </m:r>
                  </m:oMath>
                </a14:m>
                <a:r>
                  <a:rPr lang="en-US" sz="2000" i="1" u="sng" dirty="0"/>
                  <a:t>properties:</a:t>
                </a:r>
              </a:p>
              <a:p>
                <a:pPr lvl="1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defRPr/>
                </a:pPr>
                <a:r>
                  <a:rPr lang="en-US" sz="2400" dirty="0"/>
                  <a:t>					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 charset="0"/>
                          </a:rPr>
                          <m:t>𝑥</m:t>
                        </m:r>
                      </m:e>
                    </m:acc>
                    <m:r>
                      <a:rPr lang="en-US" sz="2400" i="1">
                        <a:latin typeface="Cambria Math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limLoc m:val="undOvr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sz="2400" i="1">
                                <a:latin typeface="Cambria Math" charset="0"/>
                              </a:rPr>
                              <m:t>𝑖</m:t>
                            </m:r>
                            <m:r>
                              <a:rPr lang="en-US" sz="2400" i="1">
                                <a:latin typeface="Cambria Math" charset="0"/>
                              </a:rPr>
                              <m:t>=1</m:t>
                            </m:r>
                          </m:sub>
                          <m:sup>
                            <m:r>
                              <a:rPr lang="en-US" sz="2400" i="1">
                                <a:latin typeface="Cambria Math" charset="0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a:rPr lang="en-US" sz="2400" i="1">
                            <a:latin typeface="Cambria Math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US" sz="2400" dirty="0"/>
                  <a:t> 			</a:t>
                </a:r>
              </a:p>
              <a:p>
                <a:pPr lvl="1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defRPr/>
                </a:pPr>
                <a:r>
                  <a:rPr lang="en-US" sz="1600" dirty="0"/>
                  <a:t>x</a:t>
                </a:r>
                <a:r>
                  <a:rPr lang="en-US" sz="1600" baseline="-25000" dirty="0"/>
                  <a:t>i</a:t>
                </a:r>
                <a:r>
                  <a:rPr lang="en-US" sz="1600" dirty="0"/>
                  <a:t> : the value of measurement and n: the number of measurements</a:t>
                </a:r>
              </a:p>
              <a:p>
                <a:pPr marL="742950" lvl="1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accent2"/>
                  </a:buClr>
                  <a:buFont typeface="Arial"/>
                  <a:buChar char="•"/>
                  <a:defRPr/>
                </a:pPr>
                <a:endParaRPr lang="en-US" sz="2000" dirty="0"/>
              </a:p>
            </p:txBody>
          </p:sp>
        </mc:Choice>
        <mc:Fallback xmlns="">
          <p:sp>
            <p:nvSpPr>
              <p:cNvPr id="7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3459" y="904350"/>
                <a:ext cx="7991474" cy="5547250"/>
              </a:xfrm>
              <a:prstGeom prst="rect">
                <a:avLst/>
              </a:prstGeom>
              <a:blipFill rotWithShape="0">
                <a:blip r:embed="rId2"/>
                <a:stretch>
                  <a:fillRect l="-686" r="-83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2982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B9794D-4742-6A4C-804A-87FB436232F1}" type="slidenum">
              <a:rPr lang="en-US"/>
              <a:pPr/>
              <a:t>5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14530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/>
              <a:t>Design or Safety Factor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30120" y="920492"/>
                <a:ext cx="7873998" cy="55860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Font typeface="Arial"/>
                  <a:buChar char="•"/>
                </a:pPr>
                <a:r>
                  <a:rPr lang="en-US" sz="2000" dirty="0"/>
                  <a:t>Design approach should be applied to protect against unanticipated failure caused by;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/>
                  <a:buChar char="•"/>
                </a:pPr>
                <a:r>
                  <a:rPr lang="en-US" sz="2000" dirty="0"/>
                  <a:t>variability in measured mechanical properties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/>
                  <a:buChar char="•"/>
                </a:pPr>
                <a:r>
                  <a:rPr lang="en-US" sz="2000" dirty="0"/>
                  <a:t>imperfections that were introduced through processing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/>
                  <a:buChar char="•"/>
                </a:pPr>
                <a:r>
                  <a:rPr lang="en-US" sz="2000" dirty="0"/>
                  <a:t>damage during  service</a:t>
                </a:r>
              </a:p>
              <a:p>
                <a:pPr marL="742950" lvl="1" indent="-285750" algn="just">
                  <a:lnSpc>
                    <a:spcPct val="150000"/>
                  </a:lnSpc>
                  <a:buFont typeface="Arial"/>
                  <a:buChar char="•"/>
                </a:pPr>
                <a:endParaRPr lang="en-US" sz="2000" dirty="0"/>
              </a:p>
              <a:p>
                <a:pPr marL="342900" indent="-342900">
                  <a:buFont typeface="Arial" charset="0"/>
                  <a:buChar char="•"/>
                </a:pPr>
                <a:r>
                  <a:rPr lang="en-US" sz="2000" b="1" i="1" dirty="0">
                    <a:solidFill>
                      <a:srgbClr val="FF0000"/>
                    </a:solidFill>
                  </a:rPr>
                  <a:t>Design stress, </a:t>
                </a:r>
                <a:r>
                  <a:rPr lang="en-US" sz="2000" i="1" dirty="0">
                    <a:solidFill>
                      <a:srgbClr val="FF0000"/>
                    </a:solidFill>
                  </a:rPr>
                  <a:t>	</a:t>
                </a:r>
                <a:r>
                  <a:rPr lang="en-US" sz="2000" b="1" dirty="0">
                    <a:solidFill>
                      <a:srgbClr val="FF0000"/>
                    </a:solidFill>
                  </a:rPr>
                  <a:t>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</a:rPr>
                          <m:t>𝜎</m:t>
                        </m:r>
                      </m:e>
                      <m:sub>
                        <m:r>
                          <a:rPr lang="en-US" sz="2400" i="1">
                            <a:latin typeface="Cambria Math" charset="0"/>
                          </a:rPr>
                          <m:t>𝑑</m:t>
                        </m:r>
                      </m:sub>
                    </m:sSub>
                    <m:r>
                      <a:rPr lang="en-US" sz="2400" i="1">
                        <a:latin typeface="Cambria Math" charset="0"/>
                      </a:rPr>
                      <m:t>=</m:t>
                    </m:r>
                    <m:r>
                      <a:rPr lang="en-US" sz="2400" i="1">
                        <a:latin typeface="Cambria Math" charset="0"/>
                      </a:rPr>
                      <m:t>𝑁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</a:rPr>
                          <m:t>𝜎</m:t>
                        </m:r>
                      </m:e>
                      <m:sub>
                        <m:r>
                          <a:rPr lang="en-US" sz="2400" i="1">
                            <a:latin typeface="Cambria Math" charset="0"/>
                          </a:rPr>
                          <m:t>𝑐</m:t>
                        </m:r>
                      </m:sub>
                    </m:sSub>
                  </m:oMath>
                </a14:m>
                <a:endParaRPr lang="en-US" sz="2400" dirty="0"/>
              </a:p>
              <a:p>
                <a:r>
                  <a:rPr lang="en-US" sz="20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charset="0"/>
                          </a:rPr>
                          <m:t>𝜎</m:t>
                        </m:r>
                      </m:e>
                      <m:sub>
                        <m:r>
                          <a:rPr lang="en-US" sz="2000" i="1">
                            <a:latin typeface="Cambria Math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000" dirty="0"/>
                  <a:t> is calculated stress level and N is design factor (&gt;1)</a:t>
                </a:r>
              </a:p>
              <a:p>
                <a:endParaRPr lang="en-US" sz="2000" dirty="0"/>
              </a:p>
              <a:p>
                <a:pPr marL="342900" indent="-342900">
                  <a:buFont typeface="Arial" charset="0"/>
                  <a:buChar char="•"/>
                </a:pPr>
                <a:r>
                  <a:rPr lang="en-US" sz="2000" b="1" i="1" dirty="0">
                    <a:solidFill>
                      <a:srgbClr val="FF0000"/>
                    </a:solidFill>
                  </a:rPr>
                  <a:t>Safe (working) stress,</a:t>
                </a:r>
                <a:r>
                  <a:rPr lang="en-US" sz="2000" i="1" dirty="0"/>
                  <a:t> </a:t>
                </a:r>
                <a:r>
                  <a:rPr lang="en-US" sz="20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</a:rPr>
                          <m:t>𝜎</m:t>
                        </m:r>
                      </m:e>
                      <m:sub>
                        <m:r>
                          <a:rPr lang="en-US" sz="2400" i="1">
                            <a:latin typeface="Cambria Math" charset="0"/>
                          </a:rPr>
                          <m:t>𝑤</m:t>
                        </m:r>
                      </m:sub>
                    </m:sSub>
                    <m:r>
                      <a:rPr lang="en-US" sz="2400" i="1">
                        <a:latin typeface="Cambria Math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2400" i="1">
                                <a:latin typeface="Cambria Math" charset="0"/>
                              </a:rPr>
                              <m:t>𝑦</m:t>
                            </m:r>
                          </m:sub>
                        </m:sSub>
                      </m:num>
                      <m:den>
                        <m:r>
                          <a:rPr lang="en-US" sz="2400" i="1">
                            <a:latin typeface="Cambria Math" charset="0"/>
                          </a:rPr>
                          <m:t>𝑁</m:t>
                        </m:r>
                      </m:den>
                    </m:f>
                  </m:oMath>
                </a14:m>
                <a:endParaRPr lang="en-US" sz="2400" dirty="0"/>
              </a:p>
              <a:p>
                <a:endParaRPr lang="en-US" sz="2000" dirty="0"/>
              </a:p>
              <a:p>
                <a:r>
                  <a:rPr lang="en-US" sz="20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charset="0"/>
                          </a:rPr>
                          <m:t>𝜎</m:t>
                        </m:r>
                      </m:e>
                      <m:sub>
                        <m:r>
                          <a:rPr lang="en-US" sz="2000" b="0" i="1" smtClean="0">
                            <a:latin typeface="Cambria Math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sz="2000" dirty="0"/>
                  <a:t> is yield strength.</a:t>
                </a:r>
              </a:p>
              <a:p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120" y="920492"/>
                <a:ext cx="7873998" cy="5586081"/>
              </a:xfrm>
              <a:prstGeom prst="rect">
                <a:avLst/>
              </a:prstGeom>
              <a:blipFill rotWithShape="0">
                <a:blip r:embed="rId2"/>
                <a:stretch>
                  <a:fillRect l="-774" r="-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2249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9988" y="2207105"/>
            <a:ext cx="762867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 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William D. Callister, David G.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2000" dirty="0">
              <a:effectLst/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591939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8775</TotalTime>
  <Words>261</Words>
  <Application>Microsoft Macintosh PowerPoint</Application>
  <PresentationFormat>On-screen Show (4:3)</PresentationFormat>
  <Paragraphs>61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ＭＳ 明朝</vt:lpstr>
      <vt:lpstr>Arial</vt:lpstr>
      <vt:lpstr>Calibri</vt:lpstr>
      <vt:lpstr>Cambria</vt:lpstr>
      <vt:lpstr>Cambria Math</vt:lpstr>
      <vt:lpstr>Century Schoolbook</vt:lpstr>
      <vt:lpstr>Times New Roman</vt:lpstr>
      <vt:lpstr>Wingdings 2</vt:lpstr>
      <vt:lpstr>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Science and Engineering</dc:title>
  <dc:creator>Berna Topuz</dc:creator>
  <cp:lastModifiedBy>Microsoft Office User</cp:lastModifiedBy>
  <cp:revision>168</cp:revision>
  <dcterms:created xsi:type="dcterms:W3CDTF">2014-01-14T11:21:41Z</dcterms:created>
  <dcterms:modified xsi:type="dcterms:W3CDTF">2020-05-09T13:05:42Z</dcterms:modified>
</cp:coreProperties>
</file>