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9" r:id="rId2"/>
    <p:sldId id="320" r:id="rId3"/>
    <p:sldId id="321" r:id="rId4"/>
    <p:sldId id="324" r:id="rId5"/>
    <p:sldId id="323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0"/>
    <p:restoredTop sz="91201" autoAdjust="0"/>
  </p:normalViewPr>
  <p:slideViewPr>
    <p:cSldViewPr snapToGrid="0" snapToObjects="1">
      <p:cViewPr varScale="1">
        <p:scale>
          <a:sx n="70" d="100"/>
          <a:sy n="70" d="100"/>
        </p:scale>
        <p:origin x="200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7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9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4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6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Strength of Materials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Stress and strain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Elastic behavior/Plastic behavior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Toughness and 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>
                <a:solidFill>
                  <a:srgbClr val="C00000"/>
                </a:solidFill>
              </a:rPr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>
                <a:solidFill>
                  <a:srgbClr val="C00000"/>
                </a:solidFill>
              </a:rPr>
              <a:t>Design/Safety Factor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3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508AF-A6E9-0E44-B01F-C6CAD39C74B1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Hardness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3459" y="904350"/>
            <a:ext cx="7991474" cy="554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b="1" u="sng" dirty="0">
                <a:cs typeface="+mn-cs"/>
              </a:rPr>
              <a:t>Hardness  </a:t>
            </a:r>
            <a:r>
              <a:rPr lang="en-US" dirty="0">
                <a:cs typeface="+mn-cs"/>
              </a:rPr>
              <a:t>- Measures the resistance of a material to localized plastic deformation.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/>
              <a:t>It represents resistance to scratching/indentation and a qualitative measure of the strength of the material.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b="1" i="1" dirty="0"/>
              <a:t>Hardness Tests:</a:t>
            </a:r>
            <a:endParaRPr lang="en-US" dirty="0">
              <a:cs typeface="+mn-cs"/>
            </a:endParaRP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/>
              <a:t>Simple and inexpensive</a:t>
            </a: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>
                <a:cs typeface="+mn-cs"/>
              </a:rPr>
              <a:t>Nondestructive</a:t>
            </a: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/>
              <a:t>It allows to estimate other mechanical properties (tensile strength)</a:t>
            </a:r>
          </a:p>
          <a:p>
            <a:pPr marL="2571750" lvl="5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>
                <a:cs typeface="+mn-cs"/>
              </a:rPr>
              <a:t>TS (MPa) = 3.45 x HB       (for most steels)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46133" y="5317067"/>
            <a:ext cx="321734" cy="3217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46133" y="5675868"/>
            <a:ext cx="2553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/>
              <a:t>Brinell</a:t>
            </a:r>
            <a:r>
              <a:rPr lang="en-US" sz="1400" b="1" i="1" dirty="0"/>
              <a:t> hardness number </a:t>
            </a:r>
          </a:p>
        </p:txBody>
      </p:sp>
    </p:spTree>
    <p:extLst>
      <p:ext uri="{BB962C8B-B14F-4D97-AF65-F5344CB8AC3E}">
        <p14:creationId xmlns:p14="http://schemas.microsoft.com/office/powerpoint/2010/main" val="214485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508AF-A6E9-0E44-B01F-C6CAD39C74B1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Hardness: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71990" y="633417"/>
                <a:ext cx="7856010" cy="3654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>
                    <a:cs typeface="+mn-cs"/>
                  </a:rPr>
                  <a:t>Macro-hardness</a:t>
                </a:r>
                <a:r>
                  <a:rPr lang="en-US" dirty="0">
                    <a:cs typeface="+mn-cs"/>
                  </a:rPr>
                  <a:t>: </a:t>
                </a:r>
                <a:r>
                  <a:rPr lang="en-US" dirty="0"/>
                  <a:t>H</a:t>
                </a:r>
                <a:r>
                  <a:rPr lang="en-US" dirty="0">
                    <a:cs typeface="+mn-cs"/>
                  </a:rPr>
                  <a:t>ardness of materials measured using loads &gt; 2 N.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i="1" dirty="0" err="1"/>
                  <a:t>Brinell</a:t>
                </a:r>
                <a:r>
                  <a:rPr lang="en-US" i="1" dirty="0"/>
                  <a:t> and Rockwell Tests (Different indenters are used)</a:t>
                </a: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𝐻𝐵</m:t>
                    </m:r>
                    <m:r>
                      <a:rPr lang="en-US" sz="20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  <m:r>
                          <a:rPr lang="en-US" sz="2000" i="1">
                            <a:latin typeface="Cambria Math" charset="0"/>
                          </a:rPr>
                          <m:t>𝐹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𝜋</m:t>
                        </m:r>
                        <m:r>
                          <a:rPr lang="en-US" sz="2000" i="1">
                            <a:latin typeface="Cambria Math" charset="0"/>
                          </a:rPr>
                          <m:t>𝐷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charset="0"/>
                              </a:rPr>
                              <m:t>𝐷</m:t>
                            </m:r>
                            <m:r>
                              <a:rPr lang="en-US" sz="2000" i="1">
                                <a:latin typeface="Cambria Math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	</a:t>
                </a:r>
                <a:endParaRPr lang="en-US" i="1" dirty="0"/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endParaRPr lang="en-US" b="1" u="sng" dirty="0">
                  <a:cs typeface="+mn-cs"/>
                </a:endParaRPr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>
                    <a:cs typeface="+mn-cs"/>
                  </a:rPr>
                  <a:t>Micro-hardness: </a:t>
                </a:r>
                <a:r>
                  <a:rPr lang="en-US" dirty="0">
                    <a:cs typeface="+mn-cs"/>
                  </a:rPr>
                  <a:t>Hardness of materials typically measured using loads less than 2 N </a:t>
                </a: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dirty="0" err="1">
                    <a:cs typeface="+mn-cs"/>
                  </a:rPr>
                  <a:t>Knoop</a:t>
                </a:r>
                <a:r>
                  <a:rPr lang="en-US" dirty="0">
                    <a:cs typeface="+mn-cs"/>
                  </a:rPr>
                  <a:t> (HK)</a:t>
                </a: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dirty="0"/>
                  <a:t>Vickers (HV)</a:t>
                </a:r>
                <a:endParaRPr lang="en-US" dirty="0">
                  <a:cs typeface="+mn-cs"/>
                </a:endParaRPr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>
                    <a:cs typeface="+mn-cs"/>
                  </a:rPr>
                  <a:t>Nano-hardness:</a:t>
                </a:r>
                <a:r>
                  <a:rPr lang="en-US" dirty="0">
                    <a:cs typeface="+mn-cs"/>
                  </a:rPr>
                  <a:t> Hardness of materials measured at 1–10 nm length scale using extremely small (~100 µN) forces.</a:t>
                </a:r>
              </a:p>
            </p:txBody>
          </p:sp>
        </mc:Choice>
        <mc:Fallback xmlns="">
          <p:sp>
            <p:nvSpPr>
              <p:cNvPr id="1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990" y="633417"/>
                <a:ext cx="7856010" cy="3654425"/>
              </a:xfrm>
              <a:prstGeom prst="rect">
                <a:avLst/>
              </a:prstGeom>
              <a:blipFill rotWithShape="0">
                <a:blip r:embed="rId2"/>
                <a:stretch>
                  <a:fillRect l="-543" r="-699" b="-602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44144" y="2440774"/>
            <a:ext cx="32143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HB: </a:t>
            </a:r>
            <a:r>
              <a:rPr lang="en-US" sz="1400" dirty="0" err="1"/>
              <a:t>Brinell</a:t>
            </a:r>
            <a:r>
              <a:rPr lang="en-US" sz="1400" dirty="0"/>
              <a:t> hardness number</a:t>
            </a:r>
          </a:p>
          <a:p>
            <a:r>
              <a:rPr lang="en-US" sz="1400" dirty="0"/>
              <a:t>F: Applied load (kg)</a:t>
            </a:r>
          </a:p>
          <a:p>
            <a:r>
              <a:rPr lang="en-US" sz="1400" dirty="0"/>
              <a:t>D: Diameter of indenter (mm)</a:t>
            </a:r>
          </a:p>
          <a:p>
            <a:r>
              <a:rPr lang="en-US" sz="1400" dirty="0"/>
              <a:t>D</a:t>
            </a:r>
            <a:r>
              <a:rPr lang="en-US" sz="1400" baseline="-25000" dirty="0"/>
              <a:t>i</a:t>
            </a:r>
            <a:r>
              <a:rPr lang="en-US" sz="1400" dirty="0"/>
              <a:t>: Diameter of the impression (mm)</a:t>
            </a:r>
          </a:p>
        </p:txBody>
      </p:sp>
    </p:spTree>
    <p:extLst>
      <p:ext uri="{BB962C8B-B14F-4D97-AF65-F5344CB8AC3E}">
        <p14:creationId xmlns:p14="http://schemas.microsoft.com/office/powerpoint/2010/main" val="121113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9794D-4742-6A4C-804A-87FB436232F1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14530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Variability of Materials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53459" y="904350"/>
                <a:ext cx="7991474" cy="5547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Measured materials properties (density, modulus of elasticity, electrical conductivity) can scatter by the effects of;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Test method,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Variation in specimen fabrication procedure,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Apparatus calibration,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Operator bias,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In-</a:t>
                </a:r>
                <a:r>
                  <a:rPr lang="en-US" sz="2000" dirty="0" err="1"/>
                  <a:t>homogenities</a:t>
                </a:r>
                <a:r>
                  <a:rPr lang="en-US" sz="2000" dirty="0"/>
                  <a:t> among the samples.</a:t>
                </a:r>
                <a:endParaRPr lang="en-US" sz="2000" i="1" dirty="0"/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2000" i="1" u="sng" dirty="0"/>
                  <a:t>The average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u="sng">
                            <a:latin typeface="Cambria Math" charset="0"/>
                          </a:rPr>
                          <m:t>𝑥</m:t>
                        </m:r>
                      </m:e>
                    </m:acc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  <m:r>
                      <a:rPr lang="en-US" sz="2000" b="0" i="1" u="sng" smtClean="0">
                        <a:latin typeface="Cambria Math" charset="0"/>
                      </a:rPr>
                      <m:t>𝑜𝑓</m:t>
                    </m:r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  <m:r>
                      <a:rPr lang="en-US" sz="2000" b="0" i="1" u="sng" smtClean="0">
                        <a:latin typeface="Cambria Math" charset="0"/>
                      </a:rPr>
                      <m:t>𝑠𝑜𝑚𝑒</m:t>
                    </m:r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i="1" u="sng" dirty="0"/>
                  <a:t>properties:</a:t>
                </a:r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2400" dirty="0"/>
                  <a:t>		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/>
                  <a:t> 			</a:t>
                </a:r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1600" dirty="0"/>
                  <a:t>x</a:t>
                </a:r>
                <a:r>
                  <a:rPr lang="en-US" sz="1600" baseline="-25000" dirty="0"/>
                  <a:t>i</a:t>
                </a:r>
                <a:r>
                  <a:rPr lang="en-US" sz="1600" dirty="0"/>
                  <a:t> : the value of measurement and n: the number of measurements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endParaRPr lang="en-US" sz="2000" dirty="0"/>
              </a:p>
            </p:txBody>
          </p:sp>
        </mc:Choice>
        <mc:Fallback xmlns="">
          <p:sp>
            <p:nvSpPr>
              <p:cNvPr id="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459" y="904350"/>
                <a:ext cx="7991474" cy="5547250"/>
              </a:xfrm>
              <a:prstGeom prst="rect">
                <a:avLst/>
              </a:prstGeom>
              <a:blipFill rotWithShape="0">
                <a:blip r:embed="rId2"/>
                <a:stretch>
                  <a:fillRect l="-686" r="-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98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9794D-4742-6A4C-804A-87FB436232F1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14530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Design or Safety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20" y="920492"/>
                <a:ext cx="7873998" cy="55860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Design approach should be applied to protect against unanticipated failure caused by;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variability in measured mechanical properties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imperfections that were introduced through processing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damage during  service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endParaRPr lang="en-US" sz="2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000" b="1" i="1" dirty="0">
                    <a:solidFill>
                      <a:srgbClr val="FF0000"/>
                    </a:solidFill>
                  </a:rPr>
                  <a:t>Design stress,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	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i="1">
                        <a:latin typeface="Cambria Math" charset="0"/>
                      </a:rPr>
                      <m:t>𝑁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/>
                  <a:t> is calculated stress level and N is design factor (&gt;1)</a:t>
                </a:r>
              </a:p>
              <a:p>
                <a:endParaRPr lang="en-US" sz="2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000" b="1" i="1" dirty="0">
                    <a:solidFill>
                      <a:srgbClr val="FF0000"/>
                    </a:solidFill>
                  </a:rPr>
                  <a:t>Safe (working) stress,</a:t>
                </a:r>
                <a:r>
                  <a:rPr lang="en-US" sz="2000" i="1" dirty="0"/>
                  <a:t> </a:t>
                </a: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𝑤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000" dirty="0"/>
              </a:p>
              <a:p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is yield strength.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20" y="920492"/>
                <a:ext cx="7873998" cy="5586081"/>
              </a:xfrm>
              <a:prstGeom prst="rect">
                <a:avLst/>
              </a:prstGeom>
              <a:blipFill rotWithShape="0">
                <a:blip r:embed="rId2"/>
                <a:stretch>
                  <a:fillRect l="-774" r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24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9193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8775</TotalTime>
  <Words>261</Words>
  <Application>Microsoft Macintosh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168</cp:revision>
  <dcterms:created xsi:type="dcterms:W3CDTF">2014-01-14T11:21:41Z</dcterms:created>
  <dcterms:modified xsi:type="dcterms:W3CDTF">2020-05-09T13:05:42Z</dcterms:modified>
</cp:coreProperties>
</file>