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361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4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74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3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96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87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660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51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50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202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2FD1F-9790-40FC-A6CA-2E082BB676E4}" type="datetimeFigureOut">
              <a:rPr lang="tr-TR" smtClean="0"/>
              <a:t>18.1.2020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CB83-F106-4A7E-A7F8-DE059CCF06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232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biz.tr/slide/2818490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8" name="Rectangle 4">
            <a:extLst>
              <a:ext uri="{FF2B5EF4-FFF2-40B4-BE49-F238E27FC236}">
                <a16:creationId xmlns:a16="http://schemas.microsoft.com/office/drawing/2014/main" xmlns="" id="{0332A2C7-B192-40A0-BF2B-77A03B70A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4113" y="2492375"/>
            <a:ext cx="7543800" cy="1295400"/>
          </a:xfrm>
        </p:spPr>
        <p:txBody>
          <a:bodyPr/>
          <a:lstStyle/>
          <a:p>
            <a:r>
              <a:rPr lang="tr-TR" altLang="en-US" sz="3500">
                <a:solidFill>
                  <a:schemeClr val="hlink"/>
                </a:solidFill>
              </a:rPr>
              <a:t>HÜCRESEL BAĞIŞIKLIK, DOKU UYGUNLUK ANTİJENLERİ</a:t>
            </a:r>
          </a:p>
        </p:txBody>
      </p:sp>
    </p:spTree>
    <p:extLst>
      <p:ext uri="{BB962C8B-B14F-4D97-AF65-F5344CB8AC3E}">
        <p14:creationId xmlns:p14="http://schemas.microsoft.com/office/powerpoint/2010/main" val="1177993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9045" name="Picture 5">
            <a:extLst>
              <a:ext uri="{FF2B5EF4-FFF2-40B4-BE49-F238E27FC236}">
                <a16:creationId xmlns:a16="http://schemas.microsoft.com/office/drawing/2014/main" xmlns="" id="{22132380-95FB-4E6C-B8AF-A0E827959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857250"/>
            <a:ext cx="6858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81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2117" name="Picture 5">
            <a:extLst>
              <a:ext uri="{FF2B5EF4-FFF2-40B4-BE49-F238E27FC236}">
                <a16:creationId xmlns:a16="http://schemas.microsoft.com/office/drawing/2014/main" xmlns="" id="{17840924-0293-472C-93C1-87F0B75CD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1319214"/>
            <a:ext cx="5981700" cy="421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539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>
            <a:extLst>
              <a:ext uri="{FF2B5EF4-FFF2-40B4-BE49-F238E27FC236}">
                <a16:creationId xmlns:a16="http://schemas.microsoft.com/office/drawing/2014/main" xmlns="" id="{CCF6C86A-0ACA-4920-88E9-55E95F59E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Kompleman sisteminde bozulmalar…</a:t>
            </a:r>
          </a:p>
        </p:txBody>
      </p:sp>
      <p:sp>
        <p:nvSpPr>
          <p:cNvPr id="603139" name="Rectangle 3">
            <a:extLst>
              <a:ext uri="{FF2B5EF4-FFF2-40B4-BE49-F238E27FC236}">
                <a16:creationId xmlns:a16="http://schemas.microsoft.com/office/drawing/2014/main" xmlns="" id="{62928035-0C4C-4DCC-A0D9-07E26FAC2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 sz="2600"/>
              <a:t>İmmun komplekslerle oluşan nefrit ve SLE C1,2,4 miktarlarındaki azalmalar </a:t>
            </a:r>
          </a:p>
          <a:p>
            <a:pPr>
              <a:lnSpc>
                <a:spcPct val="90000"/>
              </a:lnSpc>
            </a:pPr>
            <a:r>
              <a:rPr lang="tr-TR" altLang="en-US" sz="2600"/>
              <a:t>Kronik Kc hastalıklarında</a:t>
            </a:r>
          </a:p>
          <a:p>
            <a:pPr>
              <a:lnSpc>
                <a:spcPct val="90000"/>
              </a:lnSpc>
            </a:pPr>
            <a:r>
              <a:rPr lang="tr-TR" altLang="en-US" sz="2600"/>
              <a:t>C3 eksikliği</a:t>
            </a:r>
            <a:endParaRPr lang="tr-TR" altLang="en-US" sz="2100"/>
          </a:p>
          <a:p>
            <a:pPr>
              <a:lnSpc>
                <a:spcPct val="90000"/>
              </a:lnSpc>
            </a:pPr>
            <a:r>
              <a:rPr lang="tr-TR" altLang="en-US" sz="2600"/>
              <a:t>Kompleman eksikliği (özellikle C5-C9)</a:t>
            </a:r>
          </a:p>
          <a:p>
            <a:pPr>
              <a:lnSpc>
                <a:spcPct val="90000"/>
              </a:lnSpc>
            </a:pPr>
            <a:r>
              <a:rPr lang="tr-TR" altLang="en-US" sz="2600"/>
              <a:t>C1 esteraz (inhibitör)eksikliği anjioödem </a:t>
            </a:r>
          </a:p>
          <a:p>
            <a:pPr>
              <a:lnSpc>
                <a:spcPct val="90000"/>
              </a:lnSpc>
            </a:pP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/>
              <a:t>Paroksismal noktürnal hemoglobinüri’de </a:t>
            </a:r>
          </a:p>
          <a:p>
            <a:pPr>
              <a:lnSpc>
                <a:spcPct val="90000"/>
              </a:lnSpc>
            </a:pP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/>
              <a:t>Hatalı kan nakillerinde</a:t>
            </a:r>
            <a:endParaRPr lang="tr-TR" altLang="en-US" sz="2100"/>
          </a:p>
          <a:p>
            <a:pPr>
              <a:lnSpc>
                <a:spcPct val="90000"/>
              </a:lnSpc>
            </a:pPr>
            <a:endParaRPr lang="tr-TR" altLang="en-US" sz="2600"/>
          </a:p>
        </p:txBody>
      </p:sp>
    </p:spTree>
    <p:extLst>
      <p:ext uri="{BB962C8B-B14F-4D97-AF65-F5344CB8AC3E}">
        <p14:creationId xmlns:p14="http://schemas.microsoft.com/office/powerpoint/2010/main" val="2941276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49536" y="2054512"/>
            <a:ext cx="52700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en-US" dirty="0" smtClean="0">
                <a:latin typeface="Comic Sans MS" panose="030F0702030302020204" pitchFamily="66" charset="0"/>
              </a:rPr>
              <a:t>Dr. Özge Ebru DAĞCI, </a:t>
            </a:r>
            <a:r>
              <a:rPr lang="tr-TR" altLang="en-US" dirty="0" err="1" smtClean="0">
                <a:latin typeface="Comic Sans MS" panose="030F0702030302020204" pitchFamily="66" charset="0"/>
              </a:rPr>
              <a:t>İmmünite</a:t>
            </a:r>
            <a:r>
              <a:rPr lang="tr-TR" altLang="en-US" dirty="0" smtClean="0">
                <a:latin typeface="Comic Sans MS" panose="030F0702030302020204" pitchFamily="66" charset="0"/>
              </a:rPr>
              <a:t> Notları</a:t>
            </a:r>
          </a:p>
          <a:p>
            <a:r>
              <a:rPr lang="tr-TR" altLang="en-US" dirty="0" smtClean="0">
                <a:latin typeface="Comic Sans MS" panose="030F0702030302020204" pitchFamily="66" charset="0"/>
              </a:rPr>
              <a:t>Erişim Yeri: </a:t>
            </a:r>
            <a:r>
              <a:rPr lang="tr-TR" dirty="0" smtClean="0">
                <a:hlinkClick r:id="rId2"/>
              </a:rPr>
              <a:t>https://slideplayer.biz.tr/slide/2818490/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73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xmlns="" id="{2C147AB9-228A-4B8F-9206-40F58016E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z="2600">
                <a:cs typeface="Arial" panose="020B0604020202020204" pitchFamily="34" charset="0"/>
              </a:rPr>
              <a:t>Antikorla tepki veren yapılara antijen (allo,oto,heterofil..) </a:t>
            </a:r>
          </a:p>
          <a:p>
            <a:r>
              <a:rPr lang="tr-TR" altLang="en-US" sz="2600">
                <a:cs typeface="Arial" panose="020B0604020202020204" pitchFamily="34" charset="0"/>
              </a:rPr>
              <a:t>Bağışıklık yanıtı uyandıran moleküllere immünojen</a:t>
            </a:r>
            <a:endParaRPr lang="tr-TR" altLang="en-US" sz="2600"/>
          </a:p>
          <a:p>
            <a:r>
              <a:rPr lang="tr-TR" altLang="en-US" sz="2600" b="1">
                <a:cs typeface="Arial" panose="020B0604020202020204" pitchFamily="34" charset="0"/>
              </a:rPr>
              <a:t>Haptenler </a:t>
            </a:r>
            <a:r>
              <a:rPr lang="tr-TR" altLang="en-US" sz="2600">
                <a:cs typeface="Arial" panose="020B0604020202020204" pitchFamily="34" charset="0"/>
              </a:rPr>
              <a:t>antikora bağlanabilen</a:t>
            </a:r>
            <a:r>
              <a:rPr lang="tr-TR" altLang="en-US" sz="2600"/>
              <a:t> oluşmuş immün cevapla reaksiyona girebilen</a:t>
            </a:r>
            <a:r>
              <a:rPr lang="tr-TR" altLang="en-US" sz="2600">
                <a:cs typeface="Arial" panose="020B0604020202020204" pitchFamily="34" charset="0"/>
              </a:rPr>
              <a:t> fakat </a:t>
            </a:r>
            <a:r>
              <a:rPr lang="tr-TR" altLang="en-US" sz="2600" b="1">
                <a:cs typeface="Arial" panose="020B0604020202020204" pitchFamily="34" charset="0"/>
              </a:rPr>
              <a:t>tek başlarına immünolojik yanıt oluşturamayan</a:t>
            </a:r>
            <a:endParaRPr lang="tr-TR" altLang="en-US" sz="2600"/>
          </a:p>
          <a:p>
            <a:r>
              <a:rPr lang="tr-TR" altLang="en-US" sz="2600">
                <a:cs typeface="Arial" panose="020B0604020202020204" pitchFamily="34" charset="0"/>
              </a:rPr>
              <a:t> Haptenler(penisilin,..) ancak büyük, immunojenik bir </a:t>
            </a:r>
            <a:r>
              <a:rPr lang="tr-TR" altLang="en-US" sz="2600" b="1">
                <a:cs typeface="Arial" panose="020B0604020202020204" pitchFamily="34" charset="0"/>
              </a:rPr>
              <a:t>protein ile birleştiklerinde etkin</a:t>
            </a:r>
            <a:r>
              <a:rPr lang="tr-TR" altLang="en-US" sz="2600">
                <a:cs typeface="Arial" panose="020B0604020202020204" pitchFamily="34" charset="0"/>
              </a:rPr>
              <a:t> olabilirler.</a:t>
            </a:r>
          </a:p>
          <a:p>
            <a:r>
              <a:rPr lang="tr-TR" altLang="en-US" sz="2600">
                <a:cs typeface="Arial" panose="020B0604020202020204" pitchFamily="34" charset="0"/>
              </a:rPr>
              <a:t>Antijen üzerinde bulunan yapılara </a:t>
            </a:r>
            <a:r>
              <a:rPr lang="tr-TR" altLang="en-US" sz="2600" b="1">
                <a:solidFill>
                  <a:srgbClr val="FF0000"/>
                </a:solidFill>
                <a:cs typeface="Arial" panose="020B0604020202020204" pitchFamily="34" charset="0"/>
              </a:rPr>
              <a:t>epitop </a:t>
            </a:r>
            <a:r>
              <a:rPr lang="tr-TR" altLang="en-US" sz="2600">
                <a:cs typeface="Arial" panose="020B0604020202020204" pitchFamily="34" charset="0"/>
              </a:rPr>
              <a:t>denir..</a:t>
            </a:r>
          </a:p>
        </p:txBody>
      </p:sp>
    </p:spTree>
    <p:extLst>
      <p:ext uri="{BB962C8B-B14F-4D97-AF65-F5344CB8AC3E}">
        <p14:creationId xmlns:p14="http://schemas.microsoft.com/office/powerpoint/2010/main" val="2970972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>
            <a:extLst>
              <a:ext uri="{FF2B5EF4-FFF2-40B4-BE49-F238E27FC236}">
                <a16:creationId xmlns:a16="http://schemas.microsoft.com/office/drawing/2014/main" xmlns="" id="{B1E222B4-F4D3-4DDE-A7AB-992B63C4A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İmmünojenlerin gücünü belirleyen…</a:t>
            </a:r>
          </a:p>
        </p:txBody>
      </p:sp>
      <p:sp>
        <p:nvSpPr>
          <p:cNvPr id="596995" name="Rectangle 3">
            <a:extLst>
              <a:ext uri="{FF2B5EF4-FFF2-40B4-BE49-F238E27FC236}">
                <a16:creationId xmlns:a16="http://schemas.microsoft.com/office/drawing/2014/main" xmlns="" id="{0F41D148-ACEC-4346-97CC-36BD979FBA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484313"/>
            <a:ext cx="8229600" cy="4411662"/>
          </a:xfrm>
        </p:spPr>
        <p:txBody>
          <a:bodyPr/>
          <a:lstStyle/>
          <a:p>
            <a:r>
              <a:rPr lang="tr-TR" altLang="en-US">
                <a:cs typeface="Arial" panose="020B0604020202020204" pitchFamily="34" charset="0"/>
              </a:rPr>
              <a:t>Yabancılık</a:t>
            </a:r>
          </a:p>
          <a:p>
            <a:r>
              <a:rPr lang="tr-TR" altLang="en-US">
                <a:cs typeface="Arial" panose="020B0604020202020204" pitchFamily="34" charset="0"/>
              </a:rPr>
              <a:t>Molekül büyüklüğünün fazla olması</a:t>
            </a:r>
          </a:p>
          <a:p>
            <a:r>
              <a:rPr lang="tr-TR" altLang="en-US">
                <a:cs typeface="Arial" panose="020B0604020202020204" pitchFamily="34" charset="0"/>
              </a:rPr>
              <a:t>Kimyasal yapının karmaşıklığı</a:t>
            </a:r>
          </a:p>
          <a:p>
            <a:r>
              <a:rPr lang="tr-TR" altLang="en-US">
                <a:cs typeface="Arial" panose="020B0604020202020204" pitchFamily="34" charset="0"/>
              </a:rPr>
              <a:t>Epitoplar</a:t>
            </a:r>
          </a:p>
          <a:p>
            <a:r>
              <a:rPr lang="tr-TR" altLang="en-US">
                <a:cs typeface="Arial" panose="020B0604020202020204" pitchFamily="34" charset="0"/>
              </a:rPr>
              <a:t>İşlenmeye uygunluk</a:t>
            </a:r>
          </a:p>
          <a:p>
            <a:endParaRPr lang="tr-TR" altLang="en-US">
              <a:cs typeface="Arial" panose="020B0604020202020204" pitchFamily="34" charset="0"/>
            </a:endParaRPr>
          </a:p>
        </p:txBody>
      </p:sp>
      <p:sp>
        <p:nvSpPr>
          <p:cNvPr id="596996" name="Rectangle 4">
            <a:extLst>
              <a:ext uri="{FF2B5EF4-FFF2-40B4-BE49-F238E27FC236}">
                <a16:creationId xmlns:a16="http://schemas.microsoft.com/office/drawing/2014/main" xmlns="" id="{5719BB7B-5EB3-4691-A368-64D159102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652964"/>
            <a:ext cx="45720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pPr>
              <a:buFontTx/>
              <a:buChar char="•"/>
            </a:pPr>
            <a:r>
              <a:rPr lang="tr-TR" altLang="en-US" sz="2800"/>
              <a:t>Antijenin dozu</a:t>
            </a:r>
          </a:p>
          <a:p>
            <a:pPr>
              <a:buFontTx/>
              <a:buChar char="•"/>
            </a:pPr>
            <a:r>
              <a:rPr lang="tr-TR" altLang="en-US" sz="2800"/>
              <a:t>Veriliş yolu</a:t>
            </a:r>
          </a:p>
          <a:p>
            <a:pPr>
              <a:buFontTx/>
              <a:buChar char="•"/>
            </a:pPr>
            <a:r>
              <a:rPr lang="tr-TR" altLang="en-US" sz="2800"/>
              <a:t>Zamanlaması</a:t>
            </a:r>
          </a:p>
        </p:txBody>
      </p:sp>
    </p:spTree>
    <p:extLst>
      <p:ext uri="{BB962C8B-B14F-4D97-AF65-F5344CB8AC3E}">
        <p14:creationId xmlns:p14="http://schemas.microsoft.com/office/powerpoint/2010/main" val="384768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>
            <a:extLst>
              <a:ext uri="{FF2B5EF4-FFF2-40B4-BE49-F238E27FC236}">
                <a16:creationId xmlns:a16="http://schemas.microsoft.com/office/drawing/2014/main" xmlns="" id="{9AF839F8-2CB3-4B59-8483-FD8E33B6E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Adjuvanlar…</a:t>
            </a:r>
          </a:p>
        </p:txBody>
      </p:sp>
      <p:sp>
        <p:nvSpPr>
          <p:cNvPr id="604163" name="Rectangle 3">
            <a:extLst>
              <a:ext uri="{FF2B5EF4-FFF2-40B4-BE49-F238E27FC236}">
                <a16:creationId xmlns:a16="http://schemas.microsoft.com/office/drawing/2014/main" xmlns="" id="{C705FC95-C7EE-4828-A7BF-F97D66FA0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Ag ile birleştiğinde etkisini artırabilen yapılara adjuvan 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Alüminyum-potasyum fosfat,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Freund adjuvanı (parafin+ölü M. tubercülosisler)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Mikobakteri muramil-polipeptidi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Alüminyum hidroksit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Saponin</a:t>
            </a:r>
            <a:endParaRPr lang="tr-TR" altLang="en-US"/>
          </a:p>
          <a:p>
            <a:pPr>
              <a:lnSpc>
                <a:spcPct val="90000"/>
              </a:lnSpc>
            </a:pPr>
            <a:r>
              <a:rPr lang="tr-TR" altLang="en-US">
                <a:cs typeface="Arial" panose="020B0604020202020204" pitchFamily="34" charset="0"/>
              </a:rPr>
              <a:t>Vitamin A</a:t>
            </a:r>
          </a:p>
        </p:txBody>
      </p:sp>
    </p:spTree>
    <p:extLst>
      <p:ext uri="{BB962C8B-B14F-4D97-AF65-F5344CB8AC3E}">
        <p14:creationId xmlns:p14="http://schemas.microsoft.com/office/powerpoint/2010/main" val="160354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>
            <a:extLst>
              <a:ext uri="{FF2B5EF4-FFF2-40B4-BE49-F238E27FC236}">
                <a16:creationId xmlns:a16="http://schemas.microsoft.com/office/drawing/2014/main" xmlns="" id="{C63C8A80-2689-4626-8429-B0BF84E56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Doku uygunluk antijenleri</a:t>
            </a:r>
          </a:p>
        </p:txBody>
      </p:sp>
      <p:sp>
        <p:nvSpPr>
          <p:cNvPr id="605187" name="Rectangle 3">
            <a:extLst>
              <a:ext uri="{FF2B5EF4-FFF2-40B4-BE49-F238E27FC236}">
                <a16:creationId xmlns:a16="http://schemas.microsoft.com/office/drawing/2014/main" xmlns="" id="{3E4050E2-8E9F-4C75-857D-FBB85728A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İmmün sistem hücreleri arasında bağlantıyı sağlayan,</a:t>
            </a:r>
          </a:p>
          <a:p>
            <a:r>
              <a:rPr lang="tr-TR" altLang="en-US"/>
              <a:t>Doku ve organ nakillerinde rol oynayan yapılardır..</a:t>
            </a:r>
          </a:p>
          <a:p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6930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1" name="Rectangle 3">
            <a:extLst>
              <a:ext uri="{FF2B5EF4-FFF2-40B4-BE49-F238E27FC236}">
                <a16:creationId xmlns:a16="http://schemas.microsoft.com/office/drawing/2014/main" xmlns="" id="{2973DB23-8E1C-4DC9-82B0-F3D1127E11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MHC I antijenleri,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Tüm çekirdekli hücrelerde bulunmakta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CD8 T-lenfositlerinin bağlanmasında rol oynarlar.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200">
                <a:cs typeface="Arial" panose="020B0604020202020204" pitchFamily="34" charset="0"/>
              </a:rPr>
              <a:t>MHC II antijenleri</a:t>
            </a:r>
            <a:endParaRPr lang="tr-TR" altLang="en-US" sz="22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B-lenfositleri 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Makrofajlar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Dendritik hücreler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Endotel</a:t>
            </a:r>
            <a:endParaRPr lang="tr-TR" altLang="en-US" sz="2600"/>
          </a:p>
          <a:p>
            <a:pPr>
              <a:lnSpc>
                <a:spcPct val="90000"/>
              </a:lnSpc>
            </a:pPr>
            <a:r>
              <a:rPr lang="tr-TR" altLang="en-US" sz="2600">
                <a:cs typeface="Arial" panose="020B0604020202020204" pitchFamily="34" charset="0"/>
              </a:rPr>
              <a:t>CD4 T-lenfositleri kendine sunulan peptidi bu antijen varlığında tanıyabilir.</a:t>
            </a:r>
          </a:p>
        </p:txBody>
      </p:sp>
    </p:spTree>
    <p:extLst>
      <p:ext uri="{BB962C8B-B14F-4D97-AF65-F5344CB8AC3E}">
        <p14:creationId xmlns:p14="http://schemas.microsoft.com/office/powerpoint/2010/main" val="318092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>
            <a:extLst>
              <a:ext uri="{FF2B5EF4-FFF2-40B4-BE49-F238E27FC236}">
                <a16:creationId xmlns:a16="http://schemas.microsoft.com/office/drawing/2014/main" xmlns="" id="{106806FA-3F58-4156-A3FE-A232E71DF3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Süperantijenler</a:t>
            </a:r>
          </a:p>
        </p:txBody>
      </p:sp>
      <p:sp>
        <p:nvSpPr>
          <p:cNvPr id="607235" name="Rectangle 3">
            <a:extLst>
              <a:ext uri="{FF2B5EF4-FFF2-40B4-BE49-F238E27FC236}">
                <a16:creationId xmlns:a16="http://schemas.microsoft.com/office/drawing/2014/main" xmlns="" id="{7FA5536A-CD64-4566-B7D3-440F0236DA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>
                <a:cs typeface="Arial" panose="020B0604020202020204" pitchFamily="34" charset="0"/>
              </a:rPr>
              <a:t>en güçlü immunomodülatör yapılardır</a:t>
            </a:r>
          </a:p>
          <a:p>
            <a:r>
              <a:rPr lang="tr-TR" altLang="en-US">
                <a:cs typeface="Arial" panose="020B0604020202020204" pitchFamily="34" charset="0"/>
              </a:rPr>
              <a:t>MHC1 e direk bağlanırlar,işlemden geçmezler.</a:t>
            </a:r>
          </a:p>
          <a:p>
            <a:r>
              <a:rPr lang="tr-TR" altLang="en-US">
                <a:cs typeface="Arial" panose="020B0604020202020204" pitchFamily="34" charset="0"/>
              </a:rPr>
              <a:t>Ör: </a:t>
            </a:r>
            <a:r>
              <a:rPr lang="tr-TR" altLang="en-US">
                <a:cs typeface="Arial" panose="020B0604020202020204" pitchFamily="34" charset="0"/>
              </a:rPr>
              <a:t>retroviruslar,bakteriyel ekzotoksinler</a:t>
            </a:r>
            <a:endParaRPr lang="tr-TR" altLang="en-US"/>
          </a:p>
          <a:p>
            <a:r>
              <a:rPr lang="tr-TR" altLang="en-US">
                <a:cs typeface="Arial" panose="020B0604020202020204" pitchFamily="34" charset="0"/>
              </a:rPr>
              <a:t>S. aureus TŞST-1, enterot,S.pyogenes pirojenik ekzotoksinleri, C. Perfringens</a:t>
            </a:r>
            <a:r>
              <a:rPr lang="tr-TR" altLang="en-US"/>
              <a:t> enterotoksin</a:t>
            </a:r>
            <a:r>
              <a:rPr lang="tr-TR" altLang="en-US">
                <a:cs typeface="Arial" panose="020B0604020202020204" pitchFamily="34" charset="0"/>
              </a:rPr>
              <a:t> </a:t>
            </a:r>
            <a:r>
              <a:rPr lang="tr-TR" altLang="en-US"/>
              <a:t>,</a:t>
            </a:r>
            <a:r>
              <a:rPr lang="tr-TR" altLang="en-US">
                <a:cs typeface="Arial" panose="020B0604020202020204" pitchFamily="34" charset="0"/>
              </a:rPr>
              <a:t>Y. enterocolitica enterotoksin</a:t>
            </a:r>
            <a:r>
              <a:rPr lang="tr-TR" altLang="en-US" sz="2600">
                <a:cs typeface="Arial" panose="020B0604020202020204" pitchFamily="34" charset="0"/>
              </a:rPr>
              <a:t> </a:t>
            </a:r>
            <a:endParaRPr lang="tr-TR" altLang="en-US">
              <a:cs typeface="Arial" panose="020B0604020202020204" pitchFamily="34" charset="0"/>
            </a:endParaRPr>
          </a:p>
          <a:p>
            <a:endParaRPr lang="tr-TR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01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0309" name="Picture 5">
            <a:extLst>
              <a:ext uri="{FF2B5EF4-FFF2-40B4-BE49-F238E27FC236}">
                <a16:creationId xmlns:a16="http://schemas.microsoft.com/office/drawing/2014/main" xmlns="" id="{5C118438-C390-4B38-8BF7-2B2CC9FEB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1" y="1125539"/>
            <a:ext cx="6265863" cy="51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783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8" name="Rectangle 4">
            <a:extLst>
              <a:ext uri="{FF2B5EF4-FFF2-40B4-BE49-F238E27FC236}">
                <a16:creationId xmlns:a16="http://schemas.microsoft.com/office/drawing/2014/main" xmlns="" id="{D8DD21B2-B911-44A6-A32F-105778754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24113" y="2636838"/>
            <a:ext cx="7543800" cy="1295400"/>
          </a:xfrm>
        </p:spPr>
        <p:txBody>
          <a:bodyPr/>
          <a:lstStyle/>
          <a:p>
            <a:r>
              <a:rPr lang="tr-TR" altLang="en-US"/>
              <a:t>Kompleman Sistemi</a:t>
            </a:r>
          </a:p>
        </p:txBody>
      </p:sp>
    </p:spTree>
    <p:extLst>
      <p:ext uri="{BB962C8B-B14F-4D97-AF65-F5344CB8AC3E}">
        <p14:creationId xmlns:p14="http://schemas.microsoft.com/office/powerpoint/2010/main" val="3481731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Geniş ekran</PresentationFormat>
  <Paragraphs>53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Office Teması</vt:lpstr>
      <vt:lpstr>HÜCRESEL BAĞIŞIKLIK, DOKU UYGUNLUK ANTİJENLERİ</vt:lpstr>
      <vt:lpstr>PowerPoint Sunusu</vt:lpstr>
      <vt:lpstr>İmmünojenlerin gücünü belirleyen…</vt:lpstr>
      <vt:lpstr>Adjuvanlar…</vt:lpstr>
      <vt:lpstr>Doku uygunluk antijenleri</vt:lpstr>
      <vt:lpstr>PowerPoint Sunusu</vt:lpstr>
      <vt:lpstr>Süperantijenler</vt:lpstr>
      <vt:lpstr>PowerPoint Sunusu</vt:lpstr>
      <vt:lpstr>Kompleman Sistemi</vt:lpstr>
      <vt:lpstr>PowerPoint Sunusu</vt:lpstr>
      <vt:lpstr>PowerPoint Sunusu</vt:lpstr>
      <vt:lpstr>Kompleman sisteminde bozulmalar…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HÜCRESEL BAĞIŞIKLIK, DOKU UYGUNLUK ANTİJENLERİ</dc:title>
  <dc:creator>KILIÇ</dc:creator>
  <cp:lastModifiedBy>KILIÇ</cp:lastModifiedBy>
  <cp:revision>1</cp:revision>
  <dcterms:created xsi:type="dcterms:W3CDTF">2020-01-18T16:24:11Z</dcterms:created>
  <dcterms:modified xsi:type="dcterms:W3CDTF">2020-01-18T16:24:56Z</dcterms:modified>
</cp:coreProperties>
</file>