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72FD4B-A96F-4ACC-BF85-73504D0B8380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B4797F-AC95-43F8-917C-E758E4FD5DF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23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AC7ABF-7C9E-4582-BE0F-ED2714BAA1FB}" type="slidenum">
              <a:rPr lang="fr-FR" altLang="tr-TR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pPr eaLnBrk="1" hangingPunct="1"/>
              <a:t>16</a:t>
            </a:fld>
            <a:endParaRPr lang="fr-FR" altLang="tr-T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5939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5940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tr-T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9161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3DE6C07-1A07-48CE-945D-75C54BDEEA0F}" type="slidenum">
              <a:rPr lang="fr-FR" altLang="tr-TR" smtClean="0">
                <a:latin typeface="Times New Roman" panose="02020603050405020304" pitchFamily="18" charset="0"/>
                <a:ea typeface="ＭＳ Ｐゴシック" panose="020B0600070205080204" pitchFamily="34" charset="-128"/>
              </a:rPr>
              <a:pPr eaLnBrk="1" hangingPunct="1"/>
              <a:t>17</a:t>
            </a:fld>
            <a:endParaRPr lang="fr-FR" altLang="tr-T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7987" name="Rectangle 2"/>
          <p:cNvSpPr>
            <a:spLocks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988" name="Rectangle 3"/>
          <p:cNvSpPr>
            <a:spLocks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fr-FR" altLang="tr-TR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0693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49785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818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2593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EC2479-37B2-4144-901B-96C9049DBCE6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34459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955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274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4916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5389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4121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2092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12652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8069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6A1A7-673F-4F4C-AB88-1EEB11F28FB9}" type="datetimeFigureOut">
              <a:rPr lang="tr-TR" smtClean="0"/>
              <a:t>17.09.2020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1D794-8707-4F71-A889-AC348F5CF78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8269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FF99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b="1" smtClean="0">
                <a:solidFill>
                  <a:srgbClr val="1512CC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The Nodulation Process</a:t>
            </a:r>
            <a:endParaRPr lang="en-US" altLang="tr-TR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0" y="2057400"/>
            <a:ext cx="7772400" cy="4114800"/>
          </a:xfrm>
          <a:solidFill>
            <a:srgbClr val="FFCC99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Chemical recognition of roots and Rhizobium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Root hair curling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Formation of infection thread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Invasion  of roots by Rhizobia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Cortical cell divisions and formation of nodule tissue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tr-TR" b="1">
                <a:solidFill>
                  <a:schemeClr val="accent2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Bacteria fix nitrogen which is transferred to plant cells in exchange for fixed carbon</a:t>
            </a:r>
            <a:endParaRPr lang="en-US" altLang="tr-TR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9070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Text Box 2"/>
          <p:cNvSpPr txBox="1">
            <a:spLocks noChangeArrowheads="1"/>
          </p:cNvSpPr>
          <p:nvPr/>
        </p:nvSpPr>
        <p:spPr bwMode="auto">
          <a:xfrm>
            <a:off x="2193926" y="731839"/>
            <a:ext cx="5173211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 meliloti</a:t>
            </a: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alfalfa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Medicago sativa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temperate; indeterminate nodules</a:t>
            </a:r>
          </a:p>
        </p:txBody>
      </p:sp>
      <p:sp>
        <p:nvSpPr>
          <p:cNvPr id="288771" name="Text Box 3"/>
          <p:cNvSpPr txBox="1">
            <a:spLocks noChangeArrowheads="1"/>
          </p:cNvSpPr>
          <p:nvPr/>
        </p:nvSpPr>
        <p:spPr bwMode="auto">
          <a:xfrm>
            <a:off x="4098925" y="2209801"/>
            <a:ext cx="4758034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 fredii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soybean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Glycine max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tropical; determinate nodules</a:t>
            </a:r>
          </a:p>
        </p:txBody>
      </p:sp>
      <p:sp>
        <p:nvSpPr>
          <p:cNvPr id="288772" name="Text Box 4"/>
          <p:cNvSpPr txBox="1">
            <a:spLocks noChangeArrowheads="1"/>
          </p:cNvSpPr>
          <p:nvPr/>
        </p:nvSpPr>
        <p:spPr bwMode="auto">
          <a:xfrm>
            <a:off x="2270126" y="3733801"/>
            <a:ext cx="4398961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Bradyrhizobium japonicum</a:t>
            </a:r>
            <a:endParaRPr lang="en-GB" altLang="tr-TR" sz="2400" i="1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soybean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tropical; determinate nodules</a:t>
            </a:r>
          </a:p>
        </p:txBody>
      </p:sp>
      <p:sp>
        <p:nvSpPr>
          <p:cNvPr id="288773" name="Text Box 5"/>
          <p:cNvSpPr txBox="1">
            <a:spLocks noChangeArrowheads="1"/>
          </p:cNvSpPr>
          <p:nvPr/>
        </p:nvSpPr>
        <p:spPr bwMode="auto">
          <a:xfrm>
            <a:off x="4175126" y="5213351"/>
            <a:ext cx="5153975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GB" altLang="tr-TR" sz="2400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NGR 234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 i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Parasponia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and tropicals;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very broad host range</a:t>
            </a:r>
          </a:p>
        </p:txBody>
      </p:sp>
    </p:spTree>
    <p:extLst>
      <p:ext uri="{BB962C8B-B14F-4D97-AF65-F5344CB8AC3E}">
        <p14:creationId xmlns:p14="http://schemas.microsoft.com/office/powerpoint/2010/main" val="629827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ChangeArrowheads="1"/>
          </p:cNvSpPr>
          <p:nvPr/>
        </p:nvSpPr>
        <p:spPr bwMode="auto">
          <a:xfrm>
            <a:off x="1524000" y="3581400"/>
            <a:ext cx="9144000" cy="3276600"/>
          </a:xfrm>
          <a:prstGeom prst="rect">
            <a:avLst/>
          </a:prstGeom>
          <a:solidFill>
            <a:srgbClr val="FFCC00"/>
          </a:solidFill>
          <a:ln w="952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fr-FR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pic>
        <p:nvPicPr>
          <p:cNvPr id="289795" name="Picture 3" descr="clov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1803400"/>
            <a:ext cx="2667000" cy="1778000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9796" name="Group 4"/>
          <p:cNvGrpSpPr>
            <a:grpSpLocks/>
          </p:cNvGrpSpPr>
          <p:nvPr/>
        </p:nvGrpSpPr>
        <p:grpSpPr bwMode="auto">
          <a:xfrm>
            <a:off x="4343400" y="5181600"/>
            <a:ext cx="857250" cy="228600"/>
            <a:chOff x="1620" y="2976"/>
            <a:chExt cx="540" cy="144"/>
          </a:xfrm>
        </p:grpSpPr>
        <p:sp>
          <p:nvSpPr>
            <p:cNvPr id="289819" name="AutoShape 5"/>
            <p:cNvSpPr>
              <a:spLocks noChangeArrowheads="1"/>
            </p:cNvSpPr>
            <p:nvPr/>
          </p:nvSpPr>
          <p:spPr bwMode="auto">
            <a:xfrm>
              <a:off x="1872" y="29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tr-TR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9820" name="Freeform 6"/>
            <p:cNvSpPr>
              <a:spLocks/>
            </p:cNvSpPr>
            <p:nvPr/>
          </p:nvSpPr>
          <p:spPr bwMode="auto">
            <a:xfrm>
              <a:off x="1620" y="3002"/>
              <a:ext cx="228" cy="106"/>
            </a:xfrm>
            <a:custGeom>
              <a:avLst/>
              <a:gdLst>
                <a:gd name="T0" fmla="*/ 228 w 228"/>
                <a:gd name="T1" fmla="*/ 70 h 106"/>
                <a:gd name="T2" fmla="*/ 144 w 228"/>
                <a:gd name="T3" fmla="*/ 22 h 106"/>
                <a:gd name="T4" fmla="*/ 132 w 228"/>
                <a:gd name="T5" fmla="*/ 58 h 106"/>
                <a:gd name="T6" fmla="*/ 24 w 228"/>
                <a:gd name="T7" fmla="*/ 46 h 106"/>
                <a:gd name="T8" fmla="*/ 0 w 228"/>
                <a:gd name="T9" fmla="*/ 82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8"/>
                <a:gd name="T16" fmla="*/ 0 h 106"/>
                <a:gd name="T17" fmla="*/ 228 w 228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8" h="106">
                  <a:moveTo>
                    <a:pt x="228" y="70"/>
                  </a:moveTo>
                  <a:cubicBezTo>
                    <a:pt x="212" y="4"/>
                    <a:pt x="209" y="0"/>
                    <a:pt x="144" y="22"/>
                  </a:cubicBezTo>
                  <a:cubicBezTo>
                    <a:pt x="140" y="34"/>
                    <a:pt x="140" y="48"/>
                    <a:pt x="132" y="58"/>
                  </a:cubicBezTo>
                  <a:cubicBezTo>
                    <a:pt x="93" y="106"/>
                    <a:pt x="69" y="61"/>
                    <a:pt x="24" y="46"/>
                  </a:cubicBezTo>
                  <a:cubicBezTo>
                    <a:pt x="16" y="58"/>
                    <a:pt x="0" y="82"/>
                    <a:pt x="0" y="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289797" name="Group 7"/>
          <p:cNvGrpSpPr>
            <a:grpSpLocks/>
          </p:cNvGrpSpPr>
          <p:nvPr/>
        </p:nvGrpSpPr>
        <p:grpSpPr bwMode="auto">
          <a:xfrm>
            <a:off x="4724400" y="5562600"/>
            <a:ext cx="857250" cy="228600"/>
            <a:chOff x="1620" y="2976"/>
            <a:chExt cx="540" cy="144"/>
          </a:xfrm>
        </p:grpSpPr>
        <p:sp>
          <p:nvSpPr>
            <p:cNvPr id="289817" name="AutoShape 8"/>
            <p:cNvSpPr>
              <a:spLocks noChangeArrowheads="1"/>
            </p:cNvSpPr>
            <p:nvPr/>
          </p:nvSpPr>
          <p:spPr bwMode="auto">
            <a:xfrm>
              <a:off x="1872" y="29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tr-TR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9818" name="Freeform 9"/>
            <p:cNvSpPr>
              <a:spLocks/>
            </p:cNvSpPr>
            <p:nvPr/>
          </p:nvSpPr>
          <p:spPr bwMode="auto">
            <a:xfrm>
              <a:off x="1620" y="3002"/>
              <a:ext cx="228" cy="106"/>
            </a:xfrm>
            <a:custGeom>
              <a:avLst/>
              <a:gdLst>
                <a:gd name="T0" fmla="*/ 228 w 228"/>
                <a:gd name="T1" fmla="*/ 70 h 106"/>
                <a:gd name="T2" fmla="*/ 144 w 228"/>
                <a:gd name="T3" fmla="*/ 22 h 106"/>
                <a:gd name="T4" fmla="*/ 132 w 228"/>
                <a:gd name="T5" fmla="*/ 58 h 106"/>
                <a:gd name="T6" fmla="*/ 24 w 228"/>
                <a:gd name="T7" fmla="*/ 46 h 106"/>
                <a:gd name="T8" fmla="*/ 0 w 228"/>
                <a:gd name="T9" fmla="*/ 82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8"/>
                <a:gd name="T16" fmla="*/ 0 h 106"/>
                <a:gd name="T17" fmla="*/ 228 w 228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8" h="106">
                  <a:moveTo>
                    <a:pt x="228" y="70"/>
                  </a:moveTo>
                  <a:cubicBezTo>
                    <a:pt x="212" y="4"/>
                    <a:pt x="209" y="0"/>
                    <a:pt x="144" y="22"/>
                  </a:cubicBezTo>
                  <a:cubicBezTo>
                    <a:pt x="140" y="34"/>
                    <a:pt x="140" y="48"/>
                    <a:pt x="132" y="58"/>
                  </a:cubicBezTo>
                  <a:cubicBezTo>
                    <a:pt x="93" y="106"/>
                    <a:pt x="69" y="61"/>
                    <a:pt x="24" y="46"/>
                  </a:cubicBezTo>
                  <a:cubicBezTo>
                    <a:pt x="16" y="58"/>
                    <a:pt x="0" y="82"/>
                    <a:pt x="0" y="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289798" name="Group 10"/>
          <p:cNvGrpSpPr>
            <a:grpSpLocks/>
          </p:cNvGrpSpPr>
          <p:nvPr/>
        </p:nvGrpSpPr>
        <p:grpSpPr bwMode="auto">
          <a:xfrm>
            <a:off x="5334000" y="5334000"/>
            <a:ext cx="857250" cy="228600"/>
            <a:chOff x="1620" y="2976"/>
            <a:chExt cx="540" cy="144"/>
          </a:xfrm>
        </p:grpSpPr>
        <p:sp>
          <p:nvSpPr>
            <p:cNvPr id="289815" name="AutoShape 11"/>
            <p:cNvSpPr>
              <a:spLocks noChangeArrowheads="1"/>
            </p:cNvSpPr>
            <p:nvPr/>
          </p:nvSpPr>
          <p:spPr bwMode="auto">
            <a:xfrm>
              <a:off x="1872" y="29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tr-TR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9816" name="Freeform 12"/>
            <p:cNvSpPr>
              <a:spLocks/>
            </p:cNvSpPr>
            <p:nvPr/>
          </p:nvSpPr>
          <p:spPr bwMode="auto">
            <a:xfrm>
              <a:off x="1620" y="3002"/>
              <a:ext cx="228" cy="106"/>
            </a:xfrm>
            <a:custGeom>
              <a:avLst/>
              <a:gdLst>
                <a:gd name="T0" fmla="*/ 228 w 228"/>
                <a:gd name="T1" fmla="*/ 70 h 106"/>
                <a:gd name="T2" fmla="*/ 144 w 228"/>
                <a:gd name="T3" fmla="*/ 22 h 106"/>
                <a:gd name="T4" fmla="*/ 132 w 228"/>
                <a:gd name="T5" fmla="*/ 58 h 106"/>
                <a:gd name="T6" fmla="*/ 24 w 228"/>
                <a:gd name="T7" fmla="*/ 46 h 106"/>
                <a:gd name="T8" fmla="*/ 0 w 228"/>
                <a:gd name="T9" fmla="*/ 82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8"/>
                <a:gd name="T16" fmla="*/ 0 h 106"/>
                <a:gd name="T17" fmla="*/ 228 w 228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8" h="106">
                  <a:moveTo>
                    <a:pt x="228" y="70"/>
                  </a:moveTo>
                  <a:cubicBezTo>
                    <a:pt x="212" y="4"/>
                    <a:pt x="209" y="0"/>
                    <a:pt x="144" y="22"/>
                  </a:cubicBezTo>
                  <a:cubicBezTo>
                    <a:pt x="140" y="34"/>
                    <a:pt x="140" y="48"/>
                    <a:pt x="132" y="58"/>
                  </a:cubicBezTo>
                  <a:cubicBezTo>
                    <a:pt x="93" y="106"/>
                    <a:pt x="69" y="61"/>
                    <a:pt x="24" y="46"/>
                  </a:cubicBezTo>
                  <a:cubicBezTo>
                    <a:pt x="16" y="58"/>
                    <a:pt x="0" y="82"/>
                    <a:pt x="0" y="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289799" name="Group 13"/>
          <p:cNvGrpSpPr>
            <a:grpSpLocks/>
          </p:cNvGrpSpPr>
          <p:nvPr/>
        </p:nvGrpSpPr>
        <p:grpSpPr bwMode="auto">
          <a:xfrm>
            <a:off x="5105400" y="4953000"/>
            <a:ext cx="857250" cy="228600"/>
            <a:chOff x="1620" y="2976"/>
            <a:chExt cx="540" cy="144"/>
          </a:xfrm>
        </p:grpSpPr>
        <p:sp>
          <p:nvSpPr>
            <p:cNvPr id="289813" name="AutoShape 14"/>
            <p:cNvSpPr>
              <a:spLocks noChangeArrowheads="1"/>
            </p:cNvSpPr>
            <p:nvPr/>
          </p:nvSpPr>
          <p:spPr bwMode="auto">
            <a:xfrm>
              <a:off x="1872" y="29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tr-TR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89814" name="Freeform 15"/>
            <p:cNvSpPr>
              <a:spLocks/>
            </p:cNvSpPr>
            <p:nvPr/>
          </p:nvSpPr>
          <p:spPr bwMode="auto">
            <a:xfrm>
              <a:off x="1620" y="3002"/>
              <a:ext cx="228" cy="106"/>
            </a:xfrm>
            <a:custGeom>
              <a:avLst/>
              <a:gdLst>
                <a:gd name="T0" fmla="*/ 228 w 228"/>
                <a:gd name="T1" fmla="*/ 70 h 106"/>
                <a:gd name="T2" fmla="*/ 144 w 228"/>
                <a:gd name="T3" fmla="*/ 22 h 106"/>
                <a:gd name="T4" fmla="*/ 132 w 228"/>
                <a:gd name="T5" fmla="*/ 58 h 106"/>
                <a:gd name="T6" fmla="*/ 24 w 228"/>
                <a:gd name="T7" fmla="*/ 46 h 106"/>
                <a:gd name="T8" fmla="*/ 0 w 228"/>
                <a:gd name="T9" fmla="*/ 82 h 1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8"/>
                <a:gd name="T16" fmla="*/ 0 h 106"/>
                <a:gd name="T17" fmla="*/ 228 w 228"/>
                <a:gd name="T18" fmla="*/ 106 h 1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8" h="106">
                  <a:moveTo>
                    <a:pt x="228" y="70"/>
                  </a:moveTo>
                  <a:cubicBezTo>
                    <a:pt x="212" y="4"/>
                    <a:pt x="209" y="0"/>
                    <a:pt x="144" y="22"/>
                  </a:cubicBezTo>
                  <a:cubicBezTo>
                    <a:pt x="140" y="34"/>
                    <a:pt x="140" y="48"/>
                    <a:pt x="132" y="58"/>
                  </a:cubicBezTo>
                  <a:cubicBezTo>
                    <a:pt x="93" y="106"/>
                    <a:pt x="69" y="61"/>
                    <a:pt x="24" y="46"/>
                  </a:cubicBezTo>
                  <a:cubicBezTo>
                    <a:pt x="16" y="58"/>
                    <a:pt x="0" y="82"/>
                    <a:pt x="0" y="82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cxnSp>
        <p:nvCxnSpPr>
          <p:cNvPr id="289800" name="AutoShape 16"/>
          <p:cNvCxnSpPr>
            <a:cxnSpLocks noChangeShapeType="1"/>
          </p:cNvCxnSpPr>
          <p:nvPr/>
        </p:nvCxnSpPr>
        <p:spPr bwMode="auto">
          <a:xfrm rot="10800000" flipV="1">
            <a:off x="4259263" y="2692400"/>
            <a:ext cx="228600" cy="21844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9801" name="AutoShape 17"/>
          <p:cNvCxnSpPr>
            <a:cxnSpLocks noChangeShapeType="1"/>
            <a:stCxn id="289815" idx="3"/>
          </p:cNvCxnSpPr>
          <p:nvPr/>
        </p:nvCxnSpPr>
        <p:spPr bwMode="auto">
          <a:xfrm flipV="1">
            <a:off x="6191250" y="3733800"/>
            <a:ext cx="666750" cy="1714500"/>
          </a:xfrm>
          <a:prstGeom prst="curvedConnector2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89802" name="Freeform 18"/>
          <p:cNvSpPr>
            <a:spLocks/>
          </p:cNvSpPr>
          <p:nvPr/>
        </p:nvSpPr>
        <p:spPr bwMode="auto">
          <a:xfrm>
            <a:off x="5715001" y="3581401"/>
            <a:ext cx="595313" cy="1300163"/>
          </a:xfrm>
          <a:custGeom>
            <a:avLst/>
            <a:gdLst>
              <a:gd name="T0" fmla="*/ 2147483646 w 375"/>
              <a:gd name="T1" fmla="*/ 2147483646 h 819"/>
              <a:gd name="T2" fmla="*/ 2147483646 w 375"/>
              <a:gd name="T3" fmla="*/ 2147483646 h 819"/>
              <a:gd name="T4" fmla="*/ 2147483646 w 375"/>
              <a:gd name="T5" fmla="*/ 2147483646 h 819"/>
              <a:gd name="T6" fmla="*/ 2147483646 w 375"/>
              <a:gd name="T7" fmla="*/ 2147483646 h 819"/>
              <a:gd name="T8" fmla="*/ 2147483646 w 375"/>
              <a:gd name="T9" fmla="*/ 2147483646 h 819"/>
              <a:gd name="T10" fmla="*/ 2147483646 w 375"/>
              <a:gd name="T11" fmla="*/ 2147483646 h 819"/>
              <a:gd name="T12" fmla="*/ 2147483646 w 375"/>
              <a:gd name="T13" fmla="*/ 2147483646 h 819"/>
              <a:gd name="T14" fmla="*/ 2147483646 w 375"/>
              <a:gd name="T15" fmla="*/ 2147483646 h 8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75"/>
              <a:gd name="T25" fmla="*/ 0 h 819"/>
              <a:gd name="T26" fmla="*/ 375 w 375"/>
              <a:gd name="T27" fmla="*/ 819 h 8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75" h="819">
                <a:moveTo>
                  <a:pt x="375" y="15"/>
                </a:moveTo>
                <a:cubicBezTo>
                  <a:pt x="314" y="0"/>
                  <a:pt x="267" y="12"/>
                  <a:pt x="207" y="27"/>
                </a:cubicBezTo>
                <a:cubicBezTo>
                  <a:pt x="195" y="47"/>
                  <a:pt x="174" y="64"/>
                  <a:pt x="171" y="87"/>
                </a:cubicBezTo>
                <a:cubicBezTo>
                  <a:pt x="159" y="169"/>
                  <a:pt x="192" y="217"/>
                  <a:pt x="231" y="279"/>
                </a:cubicBezTo>
                <a:cubicBezTo>
                  <a:pt x="251" y="311"/>
                  <a:pt x="291" y="375"/>
                  <a:pt x="291" y="375"/>
                </a:cubicBezTo>
                <a:cubicBezTo>
                  <a:pt x="275" y="439"/>
                  <a:pt x="247" y="454"/>
                  <a:pt x="207" y="507"/>
                </a:cubicBezTo>
                <a:cubicBezTo>
                  <a:pt x="181" y="585"/>
                  <a:pt x="127" y="614"/>
                  <a:pt x="51" y="639"/>
                </a:cubicBezTo>
                <a:cubicBezTo>
                  <a:pt x="0" y="715"/>
                  <a:pt x="27" y="661"/>
                  <a:pt x="27" y="81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3" name="Freeform 19"/>
          <p:cNvSpPr>
            <a:spLocks/>
          </p:cNvSpPr>
          <p:nvPr/>
        </p:nvSpPr>
        <p:spPr bwMode="auto">
          <a:xfrm>
            <a:off x="6019800" y="3581400"/>
            <a:ext cx="298450" cy="1162050"/>
          </a:xfrm>
          <a:custGeom>
            <a:avLst/>
            <a:gdLst>
              <a:gd name="T0" fmla="*/ 2147483646 w 188"/>
              <a:gd name="T1" fmla="*/ 0 h 732"/>
              <a:gd name="T2" fmla="*/ 0 w 188"/>
              <a:gd name="T3" fmla="*/ 2147483646 h 732"/>
              <a:gd name="T4" fmla="*/ 2147483646 w 188"/>
              <a:gd name="T5" fmla="*/ 2147483646 h 732"/>
              <a:gd name="T6" fmla="*/ 2147483646 w 188"/>
              <a:gd name="T7" fmla="*/ 2147483646 h 732"/>
              <a:gd name="T8" fmla="*/ 2147483646 w 188"/>
              <a:gd name="T9" fmla="*/ 2147483646 h 732"/>
              <a:gd name="T10" fmla="*/ 2147483646 w 188"/>
              <a:gd name="T11" fmla="*/ 2147483646 h 732"/>
              <a:gd name="T12" fmla="*/ 2147483646 w 188"/>
              <a:gd name="T13" fmla="*/ 2147483646 h 732"/>
              <a:gd name="T14" fmla="*/ 2147483646 w 188"/>
              <a:gd name="T15" fmla="*/ 2147483646 h 732"/>
              <a:gd name="T16" fmla="*/ 2147483646 w 188"/>
              <a:gd name="T17" fmla="*/ 2147483646 h 732"/>
              <a:gd name="T18" fmla="*/ 2147483646 w 188"/>
              <a:gd name="T19" fmla="*/ 2147483646 h 7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8"/>
              <a:gd name="T31" fmla="*/ 0 h 732"/>
              <a:gd name="T32" fmla="*/ 188 w 188"/>
              <a:gd name="T33" fmla="*/ 732 h 73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8" h="732">
                <a:moveTo>
                  <a:pt x="48" y="0"/>
                </a:moveTo>
                <a:cubicBezTo>
                  <a:pt x="21" y="67"/>
                  <a:pt x="11" y="106"/>
                  <a:pt x="0" y="180"/>
                </a:cubicBezTo>
                <a:cubicBezTo>
                  <a:pt x="4" y="208"/>
                  <a:pt x="1" y="238"/>
                  <a:pt x="12" y="264"/>
                </a:cubicBezTo>
                <a:cubicBezTo>
                  <a:pt x="18" y="277"/>
                  <a:pt x="37" y="279"/>
                  <a:pt x="48" y="288"/>
                </a:cubicBezTo>
                <a:cubicBezTo>
                  <a:pt x="121" y="349"/>
                  <a:pt x="43" y="304"/>
                  <a:pt x="132" y="348"/>
                </a:cubicBezTo>
                <a:cubicBezTo>
                  <a:pt x="160" y="385"/>
                  <a:pt x="188" y="396"/>
                  <a:pt x="156" y="444"/>
                </a:cubicBezTo>
                <a:cubicBezTo>
                  <a:pt x="148" y="456"/>
                  <a:pt x="131" y="458"/>
                  <a:pt x="120" y="468"/>
                </a:cubicBezTo>
                <a:cubicBezTo>
                  <a:pt x="95" y="491"/>
                  <a:pt x="48" y="540"/>
                  <a:pt x="48" y="540"/>
                </a:cubicBezTo>
                <a:cubicBezTo>
                  <a:pt x="35" y="592"/>
                  <a:pt x="37" y="658"/>
                  <a:pt x="84" y="696"/>
                </a:cubicBezTo>
                <a:cubicBezTo>
                  <a:pt x="128" y="731"/>
                  <a:pt x="120" y="682"/>
                  <a:pt x="120" y="7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4" name="Freeform 20"/>
          <p:cNvSpPr>
            <a:spLocks/>
          </p:cNvSpPr>
          <p:nvPr/>
        </p:nvSpPr>
        <p:spPr bwMode="auto">
          <a:xfrm>
            <a:off x="6172200" y="3581400"/>
            <a:ext cx="209550" cy="1181100"/>
          </a:xfrm>
          <a:custGeom>
            <a:avLst/>
            <a:gdLst>
              <a:gd name="T0" fmla="*/ 2147483646 w 132"/>
              <a:gd name="T1" fmla="*/ 0 h 744"/>
              <a:gd name="T2" fmla="*/ 2147483646 w 132"/>
              <a:gd name="T3" fmla="*/ 2147483646 h 744"/>
              <a:gd name="T4" fmla="*/ 0 w 132"/>
              <a:gd name="T5" fmla="*/ 2147483646 h 744"/>
              <a:gd name="T6" fmla="*/ 2147483646 w 132"/>
              <a:gd name="T7" fmla="*/ 2147483646 h 744"/>
              <a:gd name="T8" fmla="*/ 2147483646 w 132"/>
              <a:gd name="T9" fmla="*/ 2147483646 h 744"/>
              <a:gd name="T10" fmla="*/ 2147483646 w 132"/>
              <a:gd name="T11" fmla="*/ 2147483646 h 7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"/>
              <a:gd name="T19" fmla="*/ 0 h 744"/>
              <a:gd name="T20" fmla="*/ 132 w 132"/>
              <a:gd name="T21" fmla="*/ 744 h 7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" h="744">
                <a:moveTo>
                  <a:pt x="108" y="0"/>
                </a:moveTo>
                <a:cubicBezTo>
                  <a:pt x="48" y="40"/>
                  <a:pt x="80" y="12"/>
                  <a:pt x="24" y="96"/>
                </a:cubicBezTo>
                <a:cubicBezTo>
                  <a:pt x="16" y="108"/>
                  <a:pt x="0" y="132"/>
                  <a:pt x="0" y="132"/>
                </a:cubicBezTo>
                <a:cubicBezTo>
                  <a:pt x="4" y="176"/>
                  <a:pt x="2" y="221"/>
                  <a:pt x="12" y="264"/>
                </a:cubicBezTo>
                <a:cubicBezTo>
                  <a:pt x="29" y="337"/>
                  <a:pt x="92" y="398"/>
                  <a:pt x="120" y="468"/>
                </a:cubicBezTo>
                <a:cubicBezTo>
                  <a:pt x="124" y="560"/>
                  <a:pt x="132" y="744"/>
                  <a:pt x="132" y="7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5" name="Freeform 21"/>
          <p:cNvSpPr>
            <a:spLocks/>
          </p:cNvSpPr>
          <p:nvPr/>
        </p:nvSpPr>
        <p:spPr bwMode="auto">
          <a:xfrm>
            <a:off x="6400800" y="3581400"/>
            <a:ext cx="298450" cy="1162050"/>
          </a:xfrm>
          <a:custGeom>
            <a:avLst/>
            <a:gdLst>
              <a:gd name="T0" fmla="*/ 2147483646 w 188"/>
              <a:gd name="T1" fmla="*/ 0 h 732"/>
              <a:gd name="T2" fmla="*/ 0 w 188"/>
              <a:gd name="T3" fmla="*/ 2147483646 h 732"/>
              <a:gd name="T4" fmla="*/ 2147483646 w 188"/>
              <a:gd name="T5" fmla="*/ 2147483646 h 732"/>
              <a:gd name="T6" fmla="*/ 2147483646 w 188"/>
              <a:gd name="T7" fmla="*/ 2147483646 h 732"/>
              <a:gd name="T8" fmla="*/ 2147483646 w 188"/>
              <a:gd name="T9" fmla="*/ 2147483646 h 732"/>
              <a:gd name="T10" fmla="*/ 2147483646 w 188"/>
              <a:gd name="T11" fmla="*/ 2147483646 h 732"/>
              <a:gd name="T12" fmla="*/ 2147483646 w 188"/>
              <a:gd name="T13" fmla="*/ 2147483646 h 732"/>
              <a:gd name="T14" fmla="*/ 2147483646 w 188"/>
              <a:gd name="T15" fmla="*/ 2147483646 h 732"/>
              <a:gd name="T16" fmla="*/ 2147483646 w 188"/>
              <a:gd name="T17" fmla="*/ 2147483646 h 732"/>
              <a:gd name="T18" fmla="*/ 2147483646 w 188"/>
              <a:gd name="T19" fmla="*/ 2147483646 h 7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8"/>
              <a:gd name="T31" fmla="*/ 0 h 732"/>
              <a:gd name="T32" fmla="*/ 188 w 188"/>
              <a:gd name="T33" fmla="*/ 732 h 73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8" h="732">
                <a:moveTo>
                  <a:pt x="48" y="0"/>
                </a:moveTo>
                <a:cubicBezTo>
                  <a:pt x="21" y="67"/>
                  <a:pt x="11" y="106"/>
                  <a:pt x="0" y="180"/>
                </a:cubicBezTo>
                <a:cubicBezTo>
                  <a:pt x="4" y="208"/>
                  <a:pt x="1" y="238"/>
                  <a:pt x="12" y="264"/>
                </a:cubicBezTo>
                <a:cubicBezTo>
                  <a:pt x="18" y="277"/>
                  <a:pt x="37" y="279"/>
                  <a:pt x="48" y="288"/>
                </a:cubicBezTo>
                <a:cubicBezTo>
                  <a:pt x="121" y="349"/>
                  <a:pt x="43" y="304"/>
                  <a:pt x="132" y="348"/>
                </a:cubicBezTo>
                <a:cubicBezTo>
                  <a:pt x="160" y="385"/>
                  <a:pt x="188" y="396"/>
                  <a:pt x="156" y="444"/>
                </a:cubicBezTo>
                <a:cubicBezTo>
                  <a:pt x="148" y="456"/>
                  <a:pt x="131" y="458"/>
                  <a:pt x="120" y="468"/>
                </a:cubicBezTo>
                <a:cubicBezTo>
                  <a:pt x="95" y="491"/>
                  <a:pt x="48" y="540"/>
                  <a:pt x="48" y="540"/>
                </a:cubicBezTo>
                <a:cubicBezTo>
                  <a:pt x="35" y="592"/>
                  <a:pt x="37" y="658"/>
                  <a:pt x="84" y="696"/>
                </a:cubicBezTo>
                <a:cubicBezTo>
                  <a:pt x="128" y="731"/>
                  <a:pt x="120" y="682"/>
                  <a:pt x="120" y="7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6" name="Freeform 22"/>
          <p:cNvSpPr>
            <a:spLocks/>
          </p:cNvSpPr>
          <p:nvPr/>
        </p:nvSpPr>
        <p:spPr bwMode="auto">
          <a:xfrm>
            <a:off x="5334001" y="3581401"/>
            <a:ext cx="595313" cy="1300163"/>
          </a:xfrm>
          <a:custGeom>
            <a:avLst/>
            <a:gdLst>
              <a:gd name="T0" fmla="*/ 2147483646 w 375"/>
              <a:gd name="T1" fmla="*/ 2147483646 h 819"/>
              <a:gd name="T2" fmla="*/ 2147483646 w 375"/>
              <a:gd name="T3" fmla="*/ 2147483646 h 819"/>
              <a:gd name="T4" fmla="*/ 2147483646 w 375"/>
              <a:gd name="T5" fmla="*/ 2147483646 h 819"/>
              <a:gd name="T6" fmla="*/ 2147483646 w 375"/>
              <a:gd name="T7" fmla="*/ 2147483646 h 819"/>
              <a:gd name="T8" fmla="*/ 2147483646 w 375"/>
              <a:gd name="T9" fmla="*/ 2147483646 h 819"/>
              <a:gd name="T10" fmla="*/ 2147483646 w 375"/>
              <a:gd name="T11" fmla="*/ 2147483646 h 819"/>
              <a:gd name="T12" fmla="*/ 2147483646 w 375"/>
              <a:gd name="T13" fmla="*/ 2147483646 h 819"/>
              <a:gd name="T14" fmla="*/ 2147483646 w 375"/>
              <a:gd name="T15" fmla="*/ 2147483646 h 81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75"/>
              <a:gd name="T25" fmla="*/ 0 h 819"/>
              <a:gd name="T26" fmla="*/ 375 w 375"/>
              <a:gd name="T27" fmla="*/ 819 h 81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75" h="819">
                <a:moveTo>
                  <a:pt x="375" y="15"/>
                </a:moveTo>
                <a:cubicBezTo>
                  <a:pt x="314" y="0"/>
                  <a:pt x="267" y="12"/>
                  <a:pt x="207" y="27"/>
                </a:cubicBezTo>
                <a:cubicBezTo>
                  <a:pt x="195" y="47"/>
                  <a:pt x="174" y="64"/>
                  <a:pt x="171" y="87"/>
                </a:cubicBezTo>
                <a:cubicBezTo>
                  <a:pt x="159" y="169"/>
                  <a:pt x="192" y="217"/>
                  <a:pt x="231" y="279"/>
                </a:cubicBezTo>
                <a:cubicBezTo>
                  <a:pt x="251" y="311"/>
                  <a:pt x="291" y="375"/>
                  <a:pt x="291" y="375"/>
                </a:cubicBezTo>
                <a:cubicBezTo>
                  <a:pt x="275" y="439"/>
                  <a:pt x="247" y="454"/>
                  <a:pt x="207" y="507"/>
                </a:cubicBezTo>
                <a:cubicBezTo>
                  <a:pt x="181" y="585"/>
                  <a:pt x="127" y="614"/>
                  <a:pt x="51" y="639"/>
                </a:cubicBezTo>
                <a:cubicBezTo>
                  <a:pt x="0" y="715"/>
                  <a:pt x="27" y="661"/>
                  <a:pt x="27" y="81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7" name="Freeform 23"/>
          <p:cNvSpPr>
            <a:spLocks/>
          </p:cNvSpPr>
          <p:nvPr/>
        </p:nvSpPr>
        <p:spPr bwMode="auto">
          <a:xfrm>
            <a:off x="5257800" y="3581400"/>
            <a:ext cx="209550" cy="1181100"/>
          </a:xfrm>
          <a:custGeom>
            <a:avLst/>
            <a:gdLst>
              <a:gd name="T0" fmla="*/ 2147483646 w 132"/>
              <a:gd name="T1" fmla="*/ 0 h 744"/>
              <a:gd name="T2" fmla="*/ 2147483646 w 132"/>
              <a:gd name="T3" fmla="*/ 2147483646 h 744"/>
              <a:gd name="T4" fmla="*/ 0 w 132"/>
              <a:gd name="T5" fmla="*/ 2147483646 h 744"/>
              <a:gd name="T6" fmla="*/ 2147483646 w 132"/>
              <a:gd name="T7" fmla="*/ 2147483646 h 744"/>
              <a:gd name="T8" fmla="*/ 2147483646 w 132"/>
              <a:gd name="T9" fmla="*/ 2147483646 h 744"/>
              <a:gd name="T10" fmla="*/ 2147483646 w 132"/>
              <a:gd name="T11" fmla="*/ 2147483646 h 74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32"/>
              <a:gd name="T19" fmla="*/ 0 h 744"/>
              <a:gd name="T20" fmla="*/ 132 w 132"/>
              <a:gd name="T21" fmla="*/ 744 h 74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32" h="744">
                <a:moveTo>
                  <a:pt x="108" y="0"/>
                </a:moveTo>
                <a:cubicBezTo>
                  <a:pt x="48" y="40"/>
                  <a:pt x="80" y="12"/>
                  <a:pt x="24" y="96"/>
                </a:cubicBezTo>
                <a:cubicBezTo>
                  <a:pt x="16" y="108"/>
                  <a:pt x="0" y="132"/>
                  <a:pt x="0" y="132"/>
                </a:cubicBezTo>
                <a:cubicBezTo>
                  <a:pt x="4" y="176"/>
                  <a:pt x="2" y="221"/>
                  <a:pt x="12" y="264"/>
                </a:cubicBezTo>
                <a:cubicBezTo>
                  <a:pt x="29" y="337"/>
                  <a:pt x="92" y="398"/>
                  <a:pt x="120" y="468"/>
                </a:cubicBezTo>
                <a:cubicBezTo>
                  <a:pt x="124" y="560"/>
                  <a:pt x="132" y="744"/>
                  <a:pt x="132" y="7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8" name="Freeform 24"/>
          <p:cNvSpPr>
            <a:spLocks/>
          </p:cNvSpPr>
          <p:nvPr/>
        </p:nvSpPr>
        <p:spPr bwMode="auto">
          <a:xfrm>
            <a:off x="4953000" y="3581400"/>
            <a:ext cx="298450" cy="1162050"/>
          </a:xfrm>
          <a:custGeom>
            <a:avLst/>
            <a:gdLst>
              <a:gd name="T0" fmla="*/ 2147483646 w 188"/>
              <a:gd name="T1" fmla="*/ 0 h 732"/>
              <a:gd name="T2" fmla="*/ 0 w 188"/>
              <a:gd name="T3" fmla="*/ 2147483646 h 732"/>
              <a:gd name="T4" fmla="*/ 2147483646 w 188"/>
              <a:gd name="T5" fmla="*/ 2147483646 h 732"/>
              <a:gd name="T6" fmla="*/ 2147483646 w 188"/>
              <a:gd name="T7" fmla="*/ 2147483646 h 732"/>
              <a:gd name="T8" fmla="*/ 2147483646 w 188"/>
              <a:gd name="T9" fmla="*/ 2147483646 h 732"/>
              <a:gd name="T10" fmla="*/ 2147483646 w 188"/>
              <a:gd name="T11" fmla="*/ 2147483646 h 732"/>
              <a:gd name="T12" fmla="*/ 2147483646 w 188"/>
              <a:gd name="T13" fmla="*/ 2147483646 h 732"/>
              <a:gd name="T14" fmla="*/ 2147483646 w 188"/>
              <a:gd name="T15" fmla="*/ 2147483646 h 732"/>
              <a:gd name="T16" fmla="*/ 2147483646 w 188"/>
              <a:gd name="T17" fmla="*/ 2147483646 h 732"/>
              <a:gd name="T18" fmla="*/ 2147483646 w 188"/>
              <a:gd name="T19" fmla="*/ 2147483646 h 732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188"/>
              <a:gd name="T31" fmla="*/ 0 h 732"/>
              <a:gd name="T32" fmla="*/ 188 w 188"/>
              <a:gd name="T33" fmla="*/ 732 h 732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188" h="732">
                <a:moveTo>
                  <a:pt x="48" y="0"/>
                </a:moveTo>
                <a:cubicBezTo>
                  <a:pt x="21" y="67"/>
                  <a:pt x="11" y="106"/>
                  <a:pt x="0" y="180"/>
                </a:cubicBezTo>
                <a:cubicBezTo>
                  <a:pt x="4" y="208"/>
                  <a:pt x="1" y="238"/>
                  <a:pt x="12" y="264"/>
                </a:cubicBezTo>
                <a:cubicBezTo>
                  <a:pt x="18" y="277"/>
                  <a:pt x="37" y="279"/>
                  <a:pt x="48" y="288"/>
                </a:cubicBezTo>
                <a:cubicBezTo>
                  <a:pt x="121" y="349"/>
                  <a:pt x="43" y="304"/>
                  <a:pt x="132" y="348"/>
                </a:cubicBezTo>
                <a:cubicBezTo>
                  <a:pt x="160" y="385"/>
                  <a:pt x="188" y="396"/>
                  <a:pt x="156" y="444"/>
                </a:cubicBezTo>
                <a:cubicBezTo>
                  <a:pt x="148" y="456"/>
                  <a:pt x="131" y="458"/>
                  <a:pt x="120" y="468"/>
                </a:cubicBezTo>
                <a:cubicBezTo>
                  <a:pt x="95" y="491"/>
                  <a:pt x="48" y="540"/>
                  <a:pt x="48" y="540"/>
                </a:cubicBezTo>
                <a:cubicBezTo>
                  <a:pt x="35" y="592"/>
                  <a:pt x="37" y="658"/>
                  <a:pt x="84" y="696"/>
                </a:cubicBezTo>
                <a:cubicBezTo>
                  <a:pt x="128" y="731"/>
                  <a:pt x="120" y="682"/>
                  <a:pt x="120" y="7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89809" name="Text Box 25"/>
          <p:cNvSpPr txBox="1">
            <a:spLocks noChangeArrowheads="1"/>
          </p:cNvSpPr>
          <p:nvPr/>
        </p:nvSpPr>
        <p:spPr bwMode="auto">
          <a:xfrm>
            <a:off x="4876801" y="3962401"/>
            <a:ext cx="1920875" cy="466725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rhizosphere</a:t>
            </a:r>
            <a:endParaRPr lang="en-US" altLang="tr-TR" sz="2400">
              <a:solidFill>
                <a:schemeClr val="bg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9810" name="Text Box 26"/>
          <p:cNvSpPr txBox="1">
            <a:spLocks noChangeArrowheads="1"/>
          </p:cNvSpPr>
          <p:nvPr/>
        </p:nvSpPr>
        <p:spPr bwMode="auto">
          <a:xfrm>
            <a:off x="2365212" y="3886201"/>
            <a:ext cx="180690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Flavonoids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nod-gene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inducers</a:t>
            </a:r>
            <a:endParaRPr lang="en-US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9811" name="Text Box 27"/>
          <p:cNvSpPr txBox="1">
            <a:spLocks noChangeArrowheads="1"/>
          </p:cNvSpPr>
          <p:nvPr/>
        </p:nvSpPr>
        <p:spPr bwMode="auto">
          <a:xfrm>
            <a:off x="7315200" y="4038601"/>
            <a:ext cx="1608138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Arial" panose="020B0604020202020204" pitchFamily="34" charset="0"/>
                <a:ea typeface="ＭＳ Ｐゴシック" panose="020B0600070205080204" pitchFamily="34" charset="-128"/>
              </a:rPr>
              <a:t>Nod-factor</a:t>
            </a:r>
            <a:endParaRPr lang="en-US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89812" name="Text Box 28"/>
          <p:cNvSpPr txBox="1">
            <a:spLocks noChangeArrowheads="1"/>
          </p:cNvSpPr>
          <p:nvPr/>
        </p:nvSpPr>
        <p:spPr bwMode="auto">
          <a:xfrm>
            <a:off x="1828800" y="304801"/>
            <a:ext cx="8610600" cy="968375"/>
          </a:xfrm>
          <a:prstGeom prst="rect">
            <a:avLst/>
          </a:prstGeo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800" b="1">
                <a:solidFill>
                  <a:srgbClr val="1512CC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	Very early events in the Rhizobium-legume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800" b="1">
                <a:solidFill>
                  <a:srgbClr val="1512CC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    				symbiosis</a:t>
            </a:r>
            <a:endParaRPr lang="en-US" altLang="tr-TR" sz="280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67222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Text Box 2"/>
          <p:cNvSpPr txBox="1">
            <a:spLocks noChangeArrowheads="1"/>
          </p:cNvSpPr>
          <p:nvPr/>
        </p:nvSpPr>
        <p:spPr bwMode="auto">
          <a:xfrm>
            <a:off x="1965325" y="254001"/>
            <a:ext cx="5764720" cy="584775"/>
          </a:xfrm>
          <a:prstGeom prst="rect">
            <a:avLst/>
          </a:prstGeo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2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Nodule development process</a:t>
            </a:r>
            <a:endParaRPr lang="en-GB" altLang="tr-TR" sz="3200" b="1">
              <a:solidFill>
                <a:srgbClr val="9933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1889125" y="1341438"/>
            <a:ext cx="7882286" cy="1569660"/>
          </a:xfrm>
          <a:prstGeom prst="rect">
            <a:avLst/>
          </a:prstGeom>
          <a:solidFill>
            <a:srgbClr val="FFCC99"/>
          </a:solidFill>
          <a:ln w="222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1.  Bacteria encounter root;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they are chemotactically attracted toward specific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plant chemicals (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flavonoids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 exuding from root tissue,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especially in response to nitrogen limitation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858000" y="3505200"/>
            <a:ext cx="2978150" cy="1828800"/>
            <a:chOff x="3360" y="2208"/>
            <a:chExt cx="1876" cy="1152"/>
          </a:xfrm>
        </p:grpSpPr>
        <p:pic>
          <p:nvPicPr>
            <p:cNvPr id="290824" name="Picture 5" descr="daidzein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0" y="2208"/>
              <a:ext cx="1680" cy="9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0825" name="Text Box 6"/>
            <p:cNvSpPr txBox="1">
              <a:spLocks noChangeArrowheads="1"/>
            </p:cNvSpPr>
            <p:nvPr/>
          </p:nvSpPr>
          <p:spPr bwMode="auto">
            <a:xfrm>
              <a:off x="4176" y="2956"/>
              <a:ext cx="106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1800" b="1">
                  <a:latin typeface="Arial" panose="020B0604020202020204" pitchFamily="34" charset="0"/>
                  <a:ea typeface="ＭＳ Ｐゴシック" panose="020B0600070205080204" pitchFamily="34" charset="-128"/>
                </a:rPr>
                <a:t>daidzein</a:t>
              </a:r>
              <a:r>
                <a:rPr lang="en-US" altLang="tr-TR" sz="1800">
                  <a:latin typeface="Arial" panose="020B0604020202020204" pitchFamily="34" charset="0"/>
                  <a:ea typeface="ＭＳ Ｐゴシック" panose="020B0600070205080204" pitchFamily="34" charset="-128"/>
                </a:rPr>
                <a:t> </a:t>
              </a: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1800">
                  <a:latin typeface="Arial" panose="020B0604020202020204" pitchFamily="34" charset="0"/>
                  <a:ea typeface="ＭＳ Ｐゴシック" panose="020B0600070205080204" pitchFamily="34" charset="-128"/>
                </a:rPr>
                <a:t>(an isoflavone)</a:t>
              </a:r>
              <a:endParaRPr lang="en-US" altLang="tr-TR" sz="2400">
                <a:latin typeface="Comic Sans MS" panose="030F0702030302020204" pitchFamily="66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3200400" y="3435350"/>
            <a:ext cx="2432050" cy="1974850"/>
            <a:chOff x="1104" y="1896"/>
            <a:chExt cx="1532" cy="1244"/>
          </a:xfrm>
        </p:grpSpPr>
        <p:pic>
          <p:nvPicPr>
            <p:cNvPr id="290822" name="Picture 8" descr="naringenin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4" y="1896"/>
              <a:ext cx="1500" cy="984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0823" name="Text Box 9"/>
            <p:cNvSpPr txBox="1">
              <a:spLocks noChangeArrowheads="1"/>
            </p:cNvSpPr>
            <p:nvPr/>
          </p:nvSpPr>
          <p:spPr bwMode="auto">
            <a:xfrm>
              <a:off x="1680" y="2736"/>
              <a:ext cx="95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1800" b="1">
                  <a:latin typeface="Arial" panose="020B0604020202020204" pitchFamily="34" charset="0"/>
                  <a:ea typeface="ＭＳ Ｐゴシック" panose="020B0600070205080204" pitchFamily="34" charset="-128"/>
                </a:rPr>
                <a:t>naringenin</a:t>
              </a:r>
              <a:endParaRPr lang="en-US" altLang="tr-TR" sz="1800"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  <a:p>
              <a:pPr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tr-TR" sz="1800">
                  <a:latin typeface="Arial" panose="020B0604020202020204" pitchFamily="34" charset="0"/>
                  <a:ea typeface="ＭＳ Ｐゴシック" panose="020B0600070205080204" pitchFamily="34" charset="-128"/>
                </a:rPr>
                <a:t>(a flavanone)</a:t>
              </a:r>
              <a:endParaRPr lang="en-US" altLang="tr-TR" sz="2400">
                <a:latin typeface="Comic Sans MS" panose="030F0702030302020204" pitchFamily="66" charset="0"/>
                <a:ea typeface="ＭＳ Ｐゴシック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34261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2" presetID="1" presetClass="entr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842" name="Picture 2" descr="E:\BROCK\CHAP16\FIGURES\FG16_081.P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4414" y="887414"/>
            <a:ext cx="7621587" cy="508158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1843" name="Text Box 3"/>
          <p:cNvSpPr txBox="1">
            <a:spLocks noChangeArrowheads="1"/>
          </p:cNvSpPr>
          <p:nvPr/>
        </p:nvSpPr>
        <p:spPr bwMode="auto">
          <a:xfrm>
            <a:off x="1524000" y="4419601"/>
            <a:ext cx="3207160" cy="461665"/>
          </a:xfrm>
          <a:prstGeom prst="rect">
            <a:avLst/>
          </a:prstGeom>
          <a:solidFill>
            <a:srgbClr val="FFCC99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solidFill>
                  <a:schemeClr val="accent2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Inhibitor of nodulation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1844" name="Text Box 4"/>
          <p:cNvSpPr txBox="1">
            <a:spLocks noChangeArrowheads="1"/>
          </p:cNvSpPr>
          <p:nvPr/>
        </p:nvSpPr>
        <p:spPr bwMode="auto">
          <a:xfrm>
            <a:off x="1905001" y="304801"/>
            <a:ext cx="8228535" cy="461665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solidFill>
                  <a:srgbClr val="1512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Inducers of nodulation in </a:t>
            </a:r>
            <a:r>
              <a:rPr lang="en-US" altLang="tr-TR" sz="2400" b="1" i="1">
                <a:solidFill>
                  <a:srgbClr val="1512CC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Rhizobium leguminosarum bv viciae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1845" name="Text Box 5"/>
          <p:cNvSpPr txBox="1">
            <a:spLocks noChangeArrowheads="1"/>
          </p:cNvSpPr>
          <p:nvPr/>
        </p:nvSpPr>
        <p:spPr bwMode="auto">
          <a:xfrm>
            <a:off x="3336926" y="3317875"/>
            <a:ext cx="59801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luteolin                                             eriodictyol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291846" name="Text Box 6"/>
          <p:cNvSpPr txBox="1">
            <a:spLocks noChangeArrowheads="1"/>
          </p:cNvSpPr>
          <p:nvPr/>
        </p:nvSpPr>
        <p:spPr bwMode="auto">
          <a:xfrm>
            <a:off x="5334000" y="5562600"/>
            <a:ext cx="1335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genistein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866040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2866" name="Picture 2" descr="C:\My Documents\My Pictures\30figures\fig30.8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9201" y="914400"/>
            <a:ext cx="4886325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6675" name="Text Box 3"/>
          <p:cNvSpPr txBox="1">
            <a:spLocks noChangeArrowheads="1"/>
          </p:cNvSpPr>
          <p:nvPr/>
        </p:nvSpPr>
        <p:spPr bwMode="auto">
          <a:xfrm>
            <a:off x="6156326" y="269876"/>
            <a:ext cx="3660041" cy="461665"/>
          </a:xfrm>
          <a:prstGeom prst="rect">
            <a:avLst/>
          </a:prstGeom>
          <a:solidFill>
            <a:srgbClr val="FFFF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root hair beginning to curl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6676" name="Line 4"/>
          <p:cNvSpPr>
            <a:spLocks noChangeShapeType="1"/>
          </p:cNvSpPr>
          <p:nvPr/>
        </p:nvSpPr>
        <p:spPr bwMode="auto">
          <a:xfrm flipH="1">
            <a:off x="7086600" y="685800"/>
            <a:ext cx="12192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6858000" y="4800601"/>
            <a:ext cx="163859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Rhizobium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solidFill>
                  <a:schemeClr val="folHlink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cells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56678" name="Line 6"/>
          <p:cNvSpPr>
            <a:spLocks noChangeShapeType="1"/>
          </p:cNvSpPr>
          <p:nvPr/>
        </p:nvSpPr>
        <p:spPr bwMode="auto">
          <a:xfrm flipH="1" flipV="1">
            <a:off x="6400800" y="4267200"/>
            <a:ext cx="2286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56679" name="Line 7"/>
          <p:cNvSpPr>
            <a:spLocks noChangeShapeType="1"/>
          </p:cNvSpPr>
          <p:nvPr/>
        </p:nvSpPr>
        <p:spPr bwMode="auto">
          <a:xfrm flipH="1">
            <a:off x="4724400" y="5029200"/>
            <a:ext cx="19050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2071141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5" grpId="0" animBg="1" autoUpdateAnimBg="0"/>
      <p:bldP spid="156677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Text Box 2"/>
          <p:cNvSpPr txBox="1">
            <a:spLocks noChangeArrowheads="1"/>
          </p:cNvSpPr>
          <p:nvPr/>
        </p:nvSpPr>
        <p:spPr bwMode="auto">
          <a:xfrm>
            <a:off x="2286000" y="228601"/>
            <a:ext cx="7075976" cy="954107"/>
          </a:xfrm>
          <a:prstGeom prst="rect">
            <a:avLst/>
          </a:prstGeom>
          <a:solidFill>
            <a:srgbClr val="FFFF99"/>
          </a:solidFill>
          <a:ln w="19050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8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Types of bacterial functions involved in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8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nodulation and nitrogen fixation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93891" name="Text Box 3"/>
          <p:cNvSpPr txBox="1">
            <a:spLocks noChangeArrowheads="1"/>
          </p:cNvSpPr>
          <p:nvPr/>
        </p:nvSpPr>
        <p:spPr bwMode="auto">
          <a:xfrm>
            <a:off x="1828800" y="1430339"/>
            <a:ext cx="8153400" cy="4708981"/>
          </a:xfrm>
          <a:prstGeom prst="rect">
            <a:avLst/>
          </a:prstGeom>
          <a:solidFill>
            <a:srgbClr val="FFCC99"/>
          </a:solidFill>
          <a:ln w="19050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nod (nodulation) and nol (nod locus) genes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mutations in these genes block nodule formation 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alter host range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most have been identified by transposon mutagenesis,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DNA sequencing and protein analysis, in 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R. meliloti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,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R. leguminosarum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bv 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viciae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and 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trifolii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 i="1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fall into four classes:  	</a:t>
            </a:r>
            <a:r>
              <a:rPr lang="en-GB" altLang="tr-TR" sz="2000" b="1">
                <a:solidFill>
                  <a:schemeClr val="accent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nodD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000" b="1">
                <a:solidFill>
                  <a:schemeClr val="accent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				nodA, B and C (common nodgenes)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000" b="1">
                <a:solidFill>
                  <a:schemeClr val="accent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				hsn (host-specific nod genes)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000" b="1">
                <a:solidFill>
                  <a:schemeClr val="accent1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				other nod genes</a:t>
            </a:r>
            <a:endParaRPr lang="en-GB" altLang="tr-TR" sz="2400" i="1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2459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Text Box 2"/>
          <p:cNvSpPr txBox="1">
            <a:spLocks noChangeArrowheads="1"/>
          </p:cNvSpPr>
          <p:nvPr/>
        </p:nvSpPr>
        <p:spPr bwMode="auto">
          <a:xfrm>
            <a:off x="2408239" y="538163"/>
            <a:ext cx="5080237" cy="523220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8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nif (nitrogen fixation) genes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94915" name="Text Box 3"/>
          <p:cNvSpPr txBox="1">
            <a:spLocks noChangeArrowheads="1"/>
          </p:cNvSpPr>
          <p:nvPr/>
        </p:nvSpPr>
        <p:spPr bwMode="auto">
          <a:xfrm>
            <a:off x="1965326" y="1417638"/>
            <a:ext cx="8305479" cy="2308324"/>
          </a:xfrm>
          <a:prstGeom prst="rect">
            <a:avLst/>
          </a:prstGeom>
          <a:solidFill>
            <a:srgbClr val="FFCC99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Gene products are required for symbiotic nitrogen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fixation, and for nitrogen fixation in free-living N-fixing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species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Example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: subunits of </a:t>
            </a:r>
            <a:r>
              <a:rPr lang="en-GB" altLang="tr-TR" sz="2400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nitrogenase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35417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Text Box 2"/>
          <p:cNvSpPr txBox="1">
            <a:spLocks noChangeArrowheads="1"/>
          </p:cNvSpPr>
          <p:nvPr/>
        </p:nvSpPr>
        <p:spPr bwMode="auto">
          <a:xfrm>
            <a:off x="2117725" y="558801"/>
            <a:ext cx="5841664" cy="584775"/>
          </a:xfrm>
          <a:prstGeom prst="rect">
            <a:avLst/>
          </a:prstGeo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2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Host plant role in nodulation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00355" name="Text Box 3"/>
          <p:cNvSpPr txBox="1">
            <a:spLocks noChangeArrowheads="1"/>
          </p:cNvSpPr>
          <p:nvPr/>
        </p:nvSpPr>
        <p:spPr bwMode="auto">
          <a:xfrm>
            <a:off x="2117725" y="1722439"/>
            <a:ext cx="6898042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1.  Production and release of nod gene inducers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    </a:t>
            </a: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- flavonoids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2074864" y="2759076"/>
            <a:ext cx="7710765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2. Activation of plant genes specifically required for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   successful nodule formation - </a:t>
            </a: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nodulins</a:t>
            </a: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100357" name="Text Box 5"/>
          <p:cNvSpPr txBox="1">
            <a:spLocks noChangeArrowheads="1"/>
          </p:cNvSpPr>
          <p:nvPr/>
        </p:nvSpPr>
        <p:spPr bwMode="auto">
          <a:xfrm>
            <a:off x="2057401" y="3932239"/>
            <a:ext cx="7858241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3. Suppression of genes normally involved in repelling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    microbial invaders - </a:t>
            </a: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host defense genes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591367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utoUpdateAnimBg="0"/>
      <p:bldP spid="100356" grpId="0" autoUpdateAnimBg="0"/>
      <p:bldP spid="100357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304800"/>
            <a:ext cx="6324600" cy="1143000"/>
          </a:xfrm>
          <a:solidFill>
            <a:srgbClr val="FFFF99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b="1" smtClean="0">
                <a:solidFill>
                  <a:srgbClr val="1512CC"/>
                </a:solidFill>
                <a:ea typeface="ＭＳ Ｐゴシック" panose="020B0600070205080204" pitchFamily="34" charset="-128"/>
              </a:rPr>
              <a:t>Stem-nodulating bacteria</a:t>
            </a:r>
            <a:endParaRPr lang="en-US" altLang="tr-TR" smtClean="0">
              <a:ea typeface="ＭＳ Ｐゴシック" panose="020B0600070205080204" pitchFamily="34" charset="-128"/>
            </a:endParaRPr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57400" y="1981200"/>
            <a:ext cx="2514600" cy="2362200"/>
          </a:xfrm>
          <a:solidFill>
            <a:srgbClr val="FFCC99"/>
          </a:solidFill>
          <a:ln w="22225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b="1">
                <a:solidFill>
                  <a:schemeClr val="accent2"/>
                </a:solidFill>
                <a:ea typeface="ＭＳ Ｐゴシック" panose="020B0600070205080204" pitchFamily="34" charset="-128"/>
              </a:rPr>
              <a:t>observed primarily with tropical legumes</a:t>
            </a:r>
          </a:p>
          <a:p>
            <a:pPr eaLnBrk="1" hangingPunct="1">
              <a:buFontTx/>
              <a:buNone/>
            </a:pPr>
            <a:endParaRPr lang="en-US" altLang="tr-TR" b="1">
              <a:solidFill>
                <a:schemeClr val="accent2"/>
              </a:solidFill>
              <a:ea typeface="ＭＳ Ｐゴシック" panose="020B0600070205080204" pitchFamily="34" charset="-128"/>
            </a:endParaRPr>
          </a:p>
        </p:txBody>
      </p:sp>
      <p:pic>
        <p:nvPicPr>
          <p:cNvPr id="299012" name="Picture 4" descr="C:\My Documents\My Pictures\30figures\fig30.18.jpg"/>
          <p:cNvPicPr>
            <a:picLocks noChangeAspect="1" noChangeArrowheads="1"/>
          </p:cNvPicPr>
          <p:nvPr>
            <p:ph type="clipArt"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257800" y="1600200"/>
            <a:ext cx="3232150" cy="4495800"/>
          </a:xfrm>
          <a:ln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172038" name="Text Box 6"/>
          <p:cNvSpPr txBox="1">
            <a:spLocks noChangeArrowheads="1"/>
          </p:cNvSpPr>
          <p:nvPr/>
        </p:nvSpPr>
        <p:spPr bwMode="auto">
          <a:xfrm>
            <a:off x="8534401" y="3124200"/>
            <a:ext cx="1184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 b="1">
                <a:latin typeface="Times New Roman" panose="02020603050405020304" pitchFamily="18" charset="0"/>
                <a:ea typeface="ＭＳ Ｐゴシック" panose="020B0600070205080204" pitchFamily="34" charset="-128"/>
              </a:rPr>
              <a:t>nodules</a:t>
            </a:r>
            <a:endParaRPr lang="en-US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172039" name="Line 7"/>
          <p:cNvSpPr>
            <a:spLocks noChangeShapeType="1"/>
          </p:cNvSpPr>
          <p:nvPr/>
        </p:nvSpPr>
        <p:spPr bwMode="auto">
          <a:xfrm flipH="1">
            <a:off x="8153400" y="3505200"/>
            <a:ext cx="6858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72040" name="Line 8"/>
          <p:cNvSpPr>
            <a:spLocks noChangeShapeType="1"/>
          </p:cNvSpPr>
          <p:nvPr/>
        </p:nvSpPr>
        <p:spPr bwMode="auto">
          <a:xfrm flipH="1">
            <a:off x="8077200" y="3505200"/>
            <a:ext cx="762000" cy="1371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77854"/>
      </p:ext>
    </p:extLst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203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203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2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035" grpId="0" build="p" animBg="1" autoUpdateAnimBg="0"/>
      <p:bldP spid="17203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xtLst/>
        </p:spPr>
        <p:txBody>
          <a:bodyPr/>
          <a:lstStyle/>
          <a:p>
            <a:pPr>
              <a:defRPr/>
            </a:pPr>
            <a:r>
              <a:rPr lang="en-US" sz="562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FIXATION</a:t>
            </a:r>
          </a:p>
        </p:txBody>
      </p:sp>
      <p:sp>
        <p:nvSpPr>
          <p:cNvPr id="300035" name="Alt Başlık 3"/>
          <p:cNvSpPr>
            <a:spLocks noGrp="1"/>
          </p:cNvSpPr>
          <p:nvPr>
            <p:ph type="subTitle" idx="1"/>
          </p:nvPr>
        </p:nvSpPr>
        <p:spPr>
          <a:xfrm>
            <a:off x="2057400" y="3228975"/>
            <a:ext cx="7854950" cy="1752600"/>
          </a:xfrm>
        </p:spPr>
        <p:txBody>
          <a:bodyPr/>
          <a:lstStyle/>
          <a:p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562859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Text Box 2"/>
          <p:cNvSpPr txBox="1">
            <a:spLocks noChangeArrowheads="1"/>
          </p:cNvSpPr>
          <p:nvPr/>
        </p:nvSpPr>
        <p:spPr bwMode="auto">
          <a:xfrm>
            <a:off x="2057400" y="739775"/>
            <a:ext cx="8401050" cy="5232400"/>
          </a:xfrm>
          <a:prstGeom prst="rect">
            <a:avLst/>
          </a:prstGeom>
          <a:solidFill>
            <a:srgbClr val="FFFFCC">
              <a:alpha val="50195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Biological NH</a:t>
            </a:r>
            <a:r>
              <a:rPr lang="en-GB" altLang="tr-TR" sz="2400" baseline="-25000">
                <a:latin typeface="Arial" panose="020B0604020202020204" pitchFamily="34" charset="0"/>
                <a:ea typeface="ＭＳ Ｐゴシック" panose="020B0600070205080204" pitchFamily="34" charset="-128"/>
              </a:rPr>
              <a:t>3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 creation (nitrogen fixation) accounts for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an estimated 170 x 10</a:t>
            </a:r>
            <a:r>
              <a:rPr lang="en-GB" altLang="tr-TR" sz="2400" baseline="30000">
                <a:latin typeface="Arial" panose="020B0604020202020204" pitchFamily="34" charset="0"/>
                <a:ea typeface="ＭＳ Ｐゴシック" panose="020B0600070205080204" pitchFamily="34" charset="-128"/>
              </a:rPr>
              <a:t>9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 kg of ammonia every year.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Human industrial production amounts to some 80 x 10</a:t>
            </a:r>
            <a:r>
              <a:rPr lang="en-GB" altLang="tr-TR" sz="2400" baseline="30000">
                <a:latin typeface="Arial" panose="020B0604020202020204" pitchFamily="34" charset="0"/>
                <a:ea typeface="ＭＳ Ｐゴシック" panose="020B0600070205080204" pitchFamily="34" charset="-128"/>
              </a:rPr>
              <a:t>9</a:t>
            </a:r>
            <a:r>
              <a:rPr lang="en-GB" altLang="tr-TR" sz="2400" baseline="-2500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kg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of ammonia yearly. 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The industrial process (Haber-Bosh process) uses an Fe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catalyst to dissociate molecules of N</a:t>
            </a:r>
            <a:r>
              <a:rPr lang="en-GB" altLang="tr-TR" sz="2400" baseline="-25000"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 to atomic nitrogen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on the catalyst surface, followed by reaction with H</a:t>
            </a:r>
            <a:r>
              <a:rPr lang="en-GB" altLang="tr-TR" sz="2400" baseline="-25000">
                <a:latin typeface="Arial" panose="020B0604020202020204" pitchFamily="34" charset="0"/>
                <a:ea typeface="ＭＳ Ｐゴシック" panose="020B0600070205080204" pitchFamily="34" charset="-128"/>
              </a:rPr>
              <a:t>2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to form ammonia. This reaction typically runs at ~450º C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and 500 atmospheres pressure.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These extreme reaction conditions consume a huge amount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of energy each year, considering the scale at which NH</a:t>
            </a:r>
            <a:r>
              <a:rPr lang="en-GB" altLang="tr-TR" sz="2400" baseline="-25000">
                <a:latin typeface="Arial" panose="020B0604020202020204" pitchFamily="34" charset="0"/>
                <a:ea typeface="ＭＳ Ｐゴシック" panose="020B0600070205080204" pitchFamily="34" charset="-128"/>
              </a:rPr>
              <a:t>3</a:t>
            </a: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 is </a:t>
            </a:r>
          </a:p>
          <a:p>
            <a:pPr algn="just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produced industrially. </a:t>
            </a:r>
            <a:endParaRPr lang="en-GB" altLang="tr-TR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701575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/>
            </a:pPr>
            <a:r>
              <a:rPr lang="en-US" sz="3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CYCLE</a:t>
            </a:r>
          </a:p>
        </p:txBody>
      </p:sp>
      <p:sp>
        <p:nvSpPr>
          <p:cNvPr id="3010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</a:t>
            </a:r>
          </a:p>
        </p:txBody>
      </p:sp>
      <p:sp>
        <p:nvSpPr>
          <p:cNvPr id="6" name="Oval 5"/>
          <p:cNvSpPr/>
          <p:nvPr/>
        </p:nvSpPr>
        <p:spPr>
          <a:xfrm>
            <a:off x="5189538" y="2120900"/>
            <a:ext cx="1790700" cy="8905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FIXATION</a:t>
            </a:r>
            <a:endParaRPr lang="en-US" sz="1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7600951" y="3382963"/>
            <a:ext cx="1965325" cy="950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500" dirty="0"/>
              <a:t>Ammonification</a:t>
            </a:r>
            <a:endParaRPr lang="en-US" sz="1500" dirty="0"/>
          </a:p>
        </p:txBody>
      </p:sp>
      <p:sp>
        <p:nvSpPr>
          <p:cNvPr id="16" name="Oval 15"/>
          <p:cNvSpPr/>
          <p:nvPr/>
        </p:nvSpPr>
        <p:spPr>
          <a:xfrm>
            <a:off x="5189538" y="4610101"/>
            <a:ext cx="1790700" cy="879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Nitrification</a:t>
            </a:r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2536825" y="3382963"/>
            <a:ext cx="1949450" cy="9509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Denitrification</a:t>
            </a:r>
            <a:endParaRPr lang="en-US" dirty="0"/>
          </a:p>
        </p:txBody>
      </p:sp>
      <p:cxnSp>
        <p:nvCxnSpPr>
          <p:cNvPr id="29" name="Straight Arrow Connector 28"/>
          <p:cNvCxnSpPr>
            <a:stCxn id="6" idx="6"/>
            <a:endCxn id="13" idx="0"/>
          </p:cNvCxnSpPr>
          <p:nvPr/>
        </p:nvCxnSpPr>
        <p:spPr>
          <a:xfrm>
            <a:off x="6980239" y="2565401"/>
            <a:ext cx="1603375" cy="817563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3" idx="4"/>
            <a:endCxn id="16" idx="6"/>
          </p:cNvCxnSpPr>
          <p:nvPr/>
        </p:nvCxnSpPr>
        <p:spPr>
          <a:xfrm rot="5400000">
            <a:off x="7423945" y="3890170"/>
            <a:ext cx="715963" cy="1603375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" idx="2"/>
            <a:endCxn id="17" idx="4"/>
          </p:cNvCxnSpPr>
          <p:nvPr/>
        </p:nvCxnSpPr>
        <p:spPr>
          <a:xfrm rot="10800000">
            <a:off x="3511550" y="4333876"/>
            <a:ext cx="1677988" cy="715963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17" idx="0"/>
            <a:endCxn id="6" idx="2"/>
          </p:cNvCxnSpPr>
          <p:nvPr/>
        </p:nvCxnSpPr>
        <p:spPr>
          <a:xfrm rot="5400000" flipH="1" flipV="1">
            <a:off x="3941763" y="2135188"/>
            <a:ext cx="817563" cy="1677988"/>
          </a:xfrm>
          <a:prstGeom prst="curved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1068" name="Picture 2" descr="http://www.garybizzo.com/wp-content/uploads/2014/12/recycle-symb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0863" y="3471863"/>
            <a:ext cx="825500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23963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888"/>
            <a:ext cx="7886700" cy="11176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FIXATION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2627313"/>
            <a:ext cx="7886700" cy="2862262"/>
          </a:xfrm>
        </p:spPr>
        <p:txBody>
          <a:bodyPr>
            <a:normAutofit fontScale="77500" lnSpcReduction="20000"/>
          </a:bodyPr>
          <a:lstStyle/>
          <a:p>
            <a:pPr algn="just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hemical process </a:t>
            </a:r>
          </a:p>
          <a:p>
            <a:pPr marL="0" indent="0" algn="just">
              <a:buNone/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tmospheric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is assimilated into organic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compounds.</a:t>
            </a:r>
          </a:p>
          <a:p>
            <a:pPr marL="0" indent="0" algn="just">
              <a:buNone/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icroorganisms are used as the major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part of the nitrogen cycle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gets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combining with oxygen or hydrogen.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086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298575"/>
            <a:ext cx="7886700" cy="11049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:</a:t>
            </a:r>
            <a:br>
              <a:rPr lang="en-US" sz="3375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7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3107" name="Content Placeholder 2"/>
          <p:cNvSpPr>
            <a:spLocks noGrp="1"/>
          </p:cNvSpPr>
          <p:nvPr>
            <p:ph idx="1"/>
          </p:nvPr>
        </p:nvSpPr>
        <p:spPr>
          <a:xfrm>
            <a:off x="2152650" y="2555875"/>
            <a:ext cx="7886700" cy="2933700"/>
          </a:xfrm>
        </p:spPr>
        <p:txBody>
          <a:bodyPr/>
          <a:lstStyle/>
          <a:p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Atmospheric fixation</a:t>
            </a:r>
          </a:p>
          <a:p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Industrial fixation</a:t>
            </a:r>
          </a:p>
          <a:p>
            <a:endParaRPr lang="en-US" altLang="tr-TR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Biological fixation</a:t>
            </a:r>
          </a:p>
        </p:txBody>
      </p:sp>
    </p:spTree>
    <p:extLst>
      <p:ext uri="{BB962C8B-B14F-4D97-AF65-F5344CB8AC3E}">
        <p14:creationId xmlns:p14="http://schemas.microsoft.com/office/powerpoint/2010/main" val="3219063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650" y="1131889"/>
            <a:ext cx="7886700" cy="13112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3375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Atmospheric fixation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650" y="2659063"/>
            <a:ext cx="7886700" cy="28305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Constitutes 5-8 % of the fixation process.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Lightning breaks nitrogen molecule apart.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atoms combine with oxygen or hydrogen atoms.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Oxides are formed.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Nitrogen Oxides dissolve in rain to form Nitrates.</a:t>
            </a:r>
          </a:p>
          <a:p>
            <a:pPr>
              <a:buFont typeface="Wingdings" panose="05000000000000000000" pitchFamily="2" charset="2"/>
              <a:buChar char="Ø"/>
              <a:defRPr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  <a:defRPr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192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Text Box 2"/>
          <p:cNvSpPr txBox="1">
            <a:spLocks noChangeArrowheads="1"/>
          </p:cNvSpPr>
          <p:nvPr/>
        </p:nvSpPr>
        <p:spPr bwMode="auto">
          <a:xfrm>
            <a:off x="1828801" y="304801"/>
            <a:ext cx="8589963" cy="3478213"/>
          </a:xfrm>
          <a:prstGeom prst="rect">
            <a:avLst/>
          </a:prstGeom>
          <a:solidFill>
            <a:srgbClr val="FFCC99"/>
          </a:solidFill>
          <a:ln w="222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8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Symbiotic </a:t>
            </a:r>
            <a:r>
              <a:rPr lang="en-GB" altLang="tr-TR" sz="2800" b="1" i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Rhizobia</a:t>
            </a:r>
            <a:r>
              <a:rPr lang="en-GB" altLang="tr-TR" sz="28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are classified in two groups</a:t>
            </a:r>
            <a:r>
              <a:rPr lang="en-GB" altLang="tr-TR" sz="2800" b="1">
                <a:solidFill>
                  <a:srgbClr val="9933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: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Fast-growing </a:t>
            </a:r>
            <a:r>
              <a:rPr lang="en-GB" altLang="tr-TR" sz="2400" b="1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spp. whose nodulation functions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latin typeface="Comic Sans MS" panose="030F0702030302020204" pitchFamily="66" charset="0"/>
                <a:ea typeface="ＭＳ Ｐゴシック" panose="020B0600070205080204" pitchFamily="34" charset="-128"/>
              </a:rPr>
              <a:t>(</a:t>
            </a: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nif, fix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 are encoded on their symbiotic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megaplasmids (</a:t>
            </a:r>
            <a:r>
              <a:rPr lang="en-GB" altLang="tr-TR" sz="2400" b="1">
                <a:solidFill>
                  <a:schemeClr val="accent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pSym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Slow-growing </a:t>
            </a:r>
            <a:r>
              <a:rPr lang="en-GB" altLang="tr-TR" sz="2400" b="1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Bradyrhizobium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spp. whose N-fixation and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nodulation functions are encoded on their chromosome.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1981200" y="4203700"/>
            <a:ext cx="8058150" cy="1938992"/>
          </a:xfrm>
          <a:prstGeom prst="rect">
            <a:avLst/>
          </a:prstGeom>
          <a:solidFill>
            <a:srgbClr val="FFFFCC"/>
          </a:solidFill>
          <a:ln w="9525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There are also two types of nodule that can be formed: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determinate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and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indeterminate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chemeClr val="tx2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This outcome is controlled by the plant host</a:t>
            </a:r>
            <a:endParaRPr lang="en-GB" altLang="tr-TR" sz="2400">
              <a:solidFill>
                <a:schemeClr val="tx2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34344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46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3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2209800" y="1981200"/>
            <a:ext cx="7863050" cy="3785652"/>
          </a:xfrm>
          <a:prstGeom prst="rect">
            <a:avLst/>
          </a:prstGeom>
          <a:solidFill>
            <a:srgbClr val="FFCC99"/>
          </a:solidFill>
          <a:ln w="222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Formed on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tropical legumes</a:t>
            </a:r>
            <a:r>
              <a:rPr lang="en-GB" altLang="tr-TR" sz="2400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by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and 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Bradyrhizobium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Meristematic activity not persistent - present only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during early stage of nodule formation;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after that, cells simply expand rather than divide, to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form 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globose nodules.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Nodules arise just below epidermis; largely internal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vascular system</a:t>
            </a:r>
          </a:p>
        </p:txBody>
      </p:sp>
      <p:pic>
        <p:nvPicPr>
          <p:cNvPr id="282627" name="Picture 3" descr="nodul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52400"/>
            <a:ext cx="2216150" cy="2971800"/>
          </a:xfrm>
          <a:prstGeom prst="rect">
            <a:avLst/>
          </a:prstGeom>
          <a:noFill/>
          <a:ln w="22225">
            <a:solidFill>
              <a:srgbClr val="FF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2628" name="Text Box 4"/>
          <p:cNvSpPr txBox="1">
            <a:spLocks noChangeArrowheads="1"/>
          </p:cNvSpPr>
          <p:nvPr/>
        </p:nvSpPr>
        <p:spPr bwMode="auto">
          <a:xfrm>
            <a:off x="2193925" y="350839"/>
            <a:ext cx="4742004" cy="646331"/>
          </a:xfrm>
          <a:prstGeom prst="rect">
            <a:avLst/>
          </a:prstGeo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600" b="1">
                <a:solidFill>
                  <a:schemeClr val="hlink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Determinate nodules</a:t>
            </a:r>
            <a:endParaRPr lang="en-US" altLang="tr-TR" sz="3200">
              <a:solidFill>
                <a:srgbClr val="9933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85848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ext Box 2"/>
          <p:cNvSpPr txBox="1">
            <a:spLocks noChangeArrowheads="1"/>
          </p:cNvSpPr>
          <p:nvPr/>
        </p:nvSpPr>
        <p:spPr bwMode="auto">
          <a:xfrm>
            <a:off x="2270125" y="635001"/>
            <a:ext cx="4618572" cy="584775"/>
          </a:xfrm>
          <a:prstGeom prst="rect">
            <a:avLst/>
          </a:prstGeo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200" b="1">
                <a:solidFill>
                  <a:schemeClr val="hlink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Indeterminate nodules</a:t>
            </a:r>
            <a:endParaRPr lang="en-GB" altLang="tr-TR" sz="3200">
              <a:solidFill>
                <a:srgbClr val="9933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49155" name="Text Box 3"/>
          <p:cNvSpPr txBox="1">
            <a:spLocks noChangeArrowheads="1"/>
          </p:cNvSpPr>
          <p:nvPr/>
        </p:nvSpPr>
        <p:spPr bwMode="auto">
          <a:xfrm>
            <a:off x="2117725" y="1524001"/>
            <a:ext cx="8281434" cy="3293209"/>
          </a:xfrm>
          <a:prstGeom prst="rect">
            <a:avLst/>
          </a:prstGeom>
          <a:solidFill>
            <a:srgbClr val="FFCC99"/>
          </a:solidFill>
          <a:ln w="22225">
            <a:solidFill>
              <a:srgbClr val="80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Formed on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temperate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legumes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(pea, clover, alfalfa);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typically by 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spp.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Cylindrical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nodules with a 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persistent meristem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;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nodule growth creates zones of different developmental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stages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Nodule arises near endodermis, and nodule vasculature 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000">
                <a:latin typeface="Comic Sans MS" panose="030F0702030302020204" pitchFamily="66" charset="0"/>
                <a:ea typeface="ＭＳ Ｐゴシック" panose="020B0600070205080204" pitchFamily="34" charset="-128"/>
              </a:rPr>
              <a:t>clearly connected with root vascular system</a:t>
            </a:r>
            <a:endParaRPr lang="en-GB" altLang="tr-TR" sz="2400"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 flipH="1">
            <a:off x="6535738" y="5010150"/>
            <a:ext cx="2913062" cy="1747838"/>
            <a:chOff x="1225" y="3156"/>
            <a:chExt cx="1835" cy="1101"/>
          </a:xfrm>
        </p:grpSpPr>
        <p:sp>
          <p:nvSpPr>
            <p:cNvPr id="283656" name="Freeform 5"/>
            <p:cNvSpPr>
              <a:spLocks/>
            </p:cNvSpPr>
            <p:nvPr/>
          </p:nvSpPr>
          <p:spPr bwMode="auto">
            <a:xfrm>
              <a:off x="1290" y="3172"/>
              <a:ext cx="125" cy="1085"/>
            </a:xfrm>
            <a:custGeom>
              <a:avLst/>
              <a:gdLst>
                <a:gd name="T0" fmla="*/ 0 w 125"/>
                <a:gd name="T1" fmla="*/ 0 h 1085"/>
                <a:gd name="T2" fmla="*/ 50 w 125"/>
                <a:gd name="T3" fmla="*/ 312 h 1085"/>
                <a:gd name="T4" fmla="*/ 33 w 125"/>
                <a:gd name="T5" fmla="*/ 970 h 1085"/>
                <a:gd name="T6" fmla="*/ 17 w 125"/>
                <a:gd name="T7" fmla="*/ 1085 h 1085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25"/>
                <a:gd name="T13" fmla="*/ 0 h 1085"/>
                <a:gd name="T14" fmla="*/ 125 w 125"/>
                <a:gd name="T15" fmla="*/ 1085 h 1085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25" h="1085">
                  <a:moveTo>
                    <a:pt x="0" y="0"/>
                  </a:moveTo>
                  <a:cubicBezTo>
                    <a:pt x="18" y="104"/>
                    <a:pt x="29" y="209"/>
                    <a:pt x="50" y="312"/>
                  </a:cubicBezTo>
                  <a:cubicBezTo>
                    <a:pt x="66" y="515"/>
                    <a:pt x="125" y="792"/>
                    <a:pt x="33" y="970"/>
                  </a:cubicBezTo>
                  <a:cubicBezTo>
                    <a:pt x="15" y="1063"/>
                    <a:pt x="17" y="1024"/>
                    <a:pt x="17" y="1085"/>
                  </a:cubicBezTo>
                </a:path>
              </a:pathLst>
            </a:custGeom>
            <a:noFill/>
            <a:ln w="381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grpSp>
          <p:nvGrpSpPr>
            <p:cNvPr id="283657" name="Group 6"/>
            <p:cNvGrpSpPr>
              <a:grpSpLocks/>
            </p:cNvGrpSpPr>
            <p:nvPr/>
          </p:nvGrpSpPr>
          <p:grpSpPr bwMode="auto">
            <a:xfrm>
              <a:off x="1225" y="3156"/>
              <a:ext cx="1835" cy="1085"/>
              <a:chOff x="1225" y="3156"/>
              <a:chExt cx="1835" cy="1085"/>
            </a:xfrm>
          </p:grpSpPr>
          <p:sp>
            <p:nvSpPr>
              <p:cNvPr id="283658" name="Freeform 7"/>
              <p:cNvSpPr>
                <a:spLocks/>
              </p:cNvSpPr>
              <p:nvPr/>
            </p:nvSpPr>
            <p:spPr bwMode="auto">
              <a:xfrm>
                <a:off x="1225" y="3172"/>
                <a:ext cx="49" cy="1036"/>
              </a:xfrm>
              <a:custGeom>
                <a:avLst/>
                <a:gdLst>
                  <a:gd name="T0" fmla="*/ 0 w 49"/>
                  <a:gd name="T1" fmla="*/ 0 h 1036"/>
                  <a:gd name="T2" fmla="*/ 49 w 49"/>
                  <a:gd name="T3" fmla="*/ 362 h 1036"/>
                  <a:gd name="T4" fmla="*/ 32 w 49"/>
                  <a:gd name="T5" fmla="*/ 921 h 1036"/>
                  <a:gd name="T6" fmla="*/ 16 w 49"/>
                  <a:gd name="T7" fmla="*/ 970 h 1036"/>
                  <a:gd name="T8" fmla="*/ 16 w 49"/>
                  <a:gd name="T9" fmla="*/ 1036 h 103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9"/>
                  <a:gd name="T16" fmla="*/ 0 h 1036"/>
                  <a:gd name="T17" fmla="*/ 49 w 49"/>
                  <a:gd name="T18" fmla="*/ 1036 h 10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9" h="1036">
                    <a:moveTo>
                      <a:pt x="0" y="0"/>
                    </a:moveTo>
                    <a:cubicBezTo>
                      <a:pt x="21" y="132"/>
                      <a:pt x="38" y="218"/>
                      <a:pt x="49" y="362"/>
                    </a:cubicBezTo>
                    <a:cubicBezTo>
                      <a:pt x="43" y="548"/>
                      <a:pt x="42" y="735"/>
                      <a:pt x="32" y="921"/>
                    </a:cubicBezTo>
                    <a:cubicBezTo>
                      <a:pt x="31" y="938"/>
                      <a:pt x="18" y="953"/>
                      <a:pt x="16" y="970"/>
                    </a:cubicBezTo>
                    <a:cubicBezTo>
                      <a:pt x="13" y="992"/>
                      <a:pt x="16" y="1014"/>
                      <a:pt x="16" y="1036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sp>
            <p:nvSpPr>
              <p:cNvPr id="283659" name="Freeform 8"/>
              <p:cNvSpPr>
                <a:spLocks/>
              </p:cNvSpPr>
              <p:nvPr/>
            </p:nvSpPr>
            <p:spPr bwMode="auto">
              <a:xfrm>
                <a:off x="1373" y="3156"/>
                <a:ext cx="1687" cy="1085"/>
              </a:xfrm>
              <a:custGeom>
                <a:avLst/>
                <a:gdLst>
                  <a:gd name="T0" fmla="*/ 0 w 1687"/>
                  <a:gd name="T1" fmla="*/ 0 h 1085"/>
                  <a:gd name="T2" fmla="*/ 49 w 1687"/>
                  <a:gd name="T3" fmla="*/ 361 h 1085"/>
                  <a:gd name="T4" fmla="*/ 65 w 1687"/>
                  <a:gd name="T5" fmla="*/ 444 h 1085"/>
                  <a:gd name="T6" fmla="*/ 147 w 1687"/>
                  <a:gd name="T7" fmla="*/ 526 h 1085"/>
                  <a:gd name="T8" fmla="*/ 263 w 1687"/>
                  <a:gd name="T9" fmla="*/ 542 h 1085"/>
                  <a:gd name="T10" fmla="*/ 394 w 1687"/>
                  <a:gd name="T11" fmla="*/ 509 h 1085"/>
                  <a:gd name="T12" fmla="*/ 427 w 1687"/>
                  <a:gd name="T13" fmla="*/ 509 h 1085"/>
                  <a:gd name="T14" fmla="*/ 443 w 1687"/>
                  <a:gd name="T15" fmla="*/ 493 h 1085"/>
                  <a:gd name="T16" fmla="*/ 509 w 1687"/>
                  <a:gd name="T17" fmla="*/ 460 h 1085"/>
                  <a:gd name="T18" fmla="*/ 591 w 1687"/>
                  <a:gd name="T19" fmla="*/ 411 h 1085"/>
                  <a:gd name="T20" fmla="*/ 789 w 1687"/>
                  <a:gd name="T21" fmla="*/ 361 h 1085"/>
                  <a:gd name="T22" fmla="*/ 1084 w 1687"/>
                  <a:gd name="T23" fmla="*/ 279 h 1085"/>
                  <a:gd name="T24" fmla="*/ 1413 w 1687"/>
                  <a:gd name="T25" fmla="*/ 328 h 1085"/>
                  <a:gd name="T26" fmla="*/ 1561 w 1687"/>
                  <a:gd name="T27" fmla="*/ 411 h 1085"/>
                  <a:gd name="T28" fmla="*/ 1627 w 1687"/>
                  <a:gd name="T29" fmla="*/ 476 h 1085"/>
                  <a:gd name="T30" fmla="*/ 1676 w 1687"/>
                  <a:gd name="T31" fmla="*/ 559 h 1085"/>
                  <a:gd name="T32" fmla="*/ 1561 w 1687"/>
                  <a:gd name="T33" fmla="*/ 953 h 1085"/>
                  <a:gd name="T34" fmla="*/ 1315 w 1687"/>
                  <a:gd name="T35" fmla="*/ 1035 h 1085"/>
                  <a:gd name="T36" fmla="*/ 1101 w 1687"/>
                  <a:gd name="T37" fmla="*/ 1019 h 1085"/>
                  <a:gd name="T38" fmla="*/ 920 w 1687"/>
                  <a:gd name="T39" fmla="*/ 1002 h 1085"/>
                  <a:gd name="T40" fmla="*/ 739 w 1687"/>
                  <a:gd name="T41" fmla="*/ 970 h 1085"/>
                  <a:gd name="T42" fmla="*/ 476 w 1687"/>
                  <a:gd name="T43" fmla="*/ 871 h 1085"/>
                  <a:gd name="T44" fmla="*/ 147 w 1687"/>
                  <a:gd name="T45" fmla="*/ 854 h 1085"/>
                  <a:gd name="T46" fmla="*/ 131 w 1687"/>
                  <a:gd name="T47" fmla="*/ 871 h 1085"/>
                  <a:gd name="T48" fmla="*/ 98 w 1687"/>
                  <a:gd name="T49" fmla="*/ 887 h 1085"/>
                  <a:gd name="T50" fmla="*/ 65 w 1687"/>
                  <a:gd name="T51" fmla="*/ 937 h 1085"/>
                  <a:gd name="T52" fmla="*/ 49 w 1687"/>
                  <a:gd name="T53" fmla="*/ 1085 h 1085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1687"/>
                  <a:gd name="T82" fmla="*/ 0 h 1085"/>
                  <a:gd name="T83" fmla="*/ 1687 w 1687"/>
                  <a:gd name="T84" fmla="*/ 1085 h 1085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1687" h="1085">
                    <a:moveTo>
                      <a:pt x="0" y="0"/>
                    </a:moveTo>
                    <a:cubicBezTo>
                      <a:pt x="11" y="124"/>
                      <a:pt x="19" y="241"/>
                      <a:pt x="49" y="361"/>
                    </a:cubicBezTo>
                    <a:cubicBezTo>
                      <a:pt x="56" y="388"/>
                      <a:pt x="52" y="419"/>
                      <a:pt x="65" y="444"/>
                    </a:cubicBezTo>
                    <a:cubicBezTo>
                      <a:pt x="89" y="493"/>
                      <a:pt x="104" y="512"/>
                      <a:pt x="147" y="526"/>
                    </a:cubicBezTo>
                    <a:cubicBezTo>
                      <a:pt x="197" y="579"/>
                      <a:pt x="156" y="526"/>
                      <a:pt x="263" y="542"/>
                    </a:cubicBezTo>
                    <a:cubicBezTo>
                      <a:pt x="296" y="536"/>
                      <a:pt x="362" y="518"/>
                      <a:pt x="394" y="509"/>
                    </a:cubicBezTo>
                    <a:cubicBezTo>
                      <a:pt x="410" y="476"/>
                      <a:pt x="420" y="512"/>
                      <a:pt x="427" y="509"/>
                    </a:cubicBezTo>
                    <a:cubicBezTo>
                      <a:pt x="448" y="501"/>
                      <a:pt x="422" y="501"/>
                      <a:pt x="443" y="493"/>
                    </a:cubicBezTo>
                    <a:cubicBezTo>
                      <a:pt x="463" y="485"/>
                      <a:pt x="484" y="474"/>
                      <a:pt x="509" y="460"/>
                    </a:cubicBezTo>
                    <a:cubicBezTo>
                      <a:pt x="534" y="446"/>
                      <a:pt x="544" y="427"/>
                      <a:pt x="591" y="411"/>
                    </a:cubicBezTo>
                    <a:cubicBezTo>
                      <a:pt x="688" y="384"/>
                      <a:pt x="692" y="388"/>
                      <a:pt x="789" y="361"/>
                    </a:cubicBezTo>
                    <a:cubicBezTo>
                      <a:pt x="987" y="306"/>
                      <a:pt x="885" y="311"/>
                      <a:pt x="1084" y="279"/>
                    </a:cubicBezTo>
                    <a:cubicBezTo>
                      <a:pt x="1206" y="237"/>
                      <a:pt x="1263" y="316"/>
                      <a:pt x="1413" y="328"/>
                    </a:cubicBezTo>
                    <a:cubicBezTo>
                      <a:pt x="1495" y="349"/>
                      <a:pt x="1507" y="357"/>
                      <a:pt x="1561" y="411"/>
                    </a:cubicBezTo>
                    <a:cubicBezTo>
                      <a:pt x="1583" y="433"/>
                      <a:pt x="1627" y="476"/>
                      <a:pt x="1627" y="476"/>
                    </a:cubicBezTo>
                    <a:cubicBezTo>
                      <a:pt x="1642" y="507"/>
                      <a:pt x="1661" y="528"/>
                      <a:pt x="1676" y="559"/>
                    </a:cubicBezTo>
                    <a:cubicBezTo>
                      <a:pt x="1670" y="654"/>
                      <a:pt x="1687" y="892"/>
                      <a:pt x="1561" y="953"/>
                    </a:cubicBezTo>
                    <a:cubicBezTo>
                      <a:pt x="1487" y="1031"/>
                      <a:pt x="1422" y="1023"/>
                      <a:pt x="1315" y="1035"/>
                    </a:cubicBezTo>
                    <a:cubicBezTo>
                      <a:pt x="1244" y="1030"/>
                      <a:pt x="1172" y="1028"/>
                      <a:pt x="1101" y="1019"/>
                    </a:cubicBezTo>
                    <a:cubicBezTo>
                      <a:pt x="1058" y="1013"/>
                      <a:pt x="957" y="1020"/>
                      <a:pt x="920" y="1002"/>
                    </a:cubicBezTo>
                    <a:cubicBezTo>
                      <a:pt x="851" y="967"/>
                      <a:pt x="817" y="975"/>
                      <a:pt x="739" y="970"/>
                    </a:cubicBezTo>
                    <a:cubicBezTo>
                      <a:pt x="662" y="965"/>
                      <a:pt x="553" y="876"/>
                      <a:pt x="476" y="871"/>
                    </a:cubicBezTo>
                    <a:cubicBezTo>
                      <a:pt x="327" y="845"/>
                      <a:pt x="314" y="838"/>
                      <a:pt x="147" y="854"/>
                    </a:cubicBezTo>
                    <a:cubicBezTo>
                      <a:pt x="142" y="860"/>
                      <a:pt x="137" y="867"/>
                      <a:pt x="131" y="871"/>
                    </a:cubicBezTo>
                    <a:cubicBezTo>
                      <a:pt x="121" y="878"/>
                      <a:pt x="107" y="878"/>
                      <a:pt x="98" y="887"/>
                    </a:cubicBezTo>
                    <a:cubicBezTo>
                      <a:pt x="84" y="901"/>
                      <a:pt x="79" y="923"/>
                      <a:pt x="65" y="937"/>
                    </a:cubicBezTo>
                    <a:cubicBezTo>
                      <a:pt x="42" y="1029"/>
                      <a:pt x="49" y="980"/>
                      <a:pt x="49" y="1085"/>
                    </a:cubicBezTo>
                  </a:path>
                </a:pathLst>
              </a:cu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  <p:grpSp>
            <p:nvGrpSpPr>
              <p:cNvPr id="283660" name="Group 9"/>
              <p:cNvGrpSpPr>
                <a:grpSpLocks/>
              </p:cNvGrpSpPr>
              <p:nvPr/>
            </p:nvGrpSpPr>
            <p:grpSpPr bwMode="auto">
              <a:xfrm>
                <a:off x="1356" y="3632"/>
                <a:ext cx="1463" cy="487"/>
                <a:chOff x="1356" y="3632"/>
                <a:chExt cx="1463" cy="487"/>
              </a:xfrm>
            </p:grpSpPr>
            <p:sp>
              <p:nvSpPr>
                <p:cNvPr id="283661" name="Freeform 10"/>
                <p:cNvSpPr>
                  <a:spLocks/>
                </p:cNvSpPr>
                <p:nvPr/>
              </p:nvSpPr>
              <p:spPr bwMode="auto">
                <a:xfrm>
                  <a:off x="1356" y="3632"/>
                  <a:ext cx="1463" cy="180"/>
                </a:xfrm>
                <a:custGeom>
                  <a:avLst/>
                  <a:gdLst>
                    <a:gd name="T0" fmla="*/ 0 w 1463"/>
                    <a:gd name="T1" fmla="*/ 33 h 180"/>
                    <a:gd name="T2" fmla="*/ 214 w 1463"/>
                    <a:gd name="T3" fmla="*/ 148 h 180"/>
                    <a:gd name="T4" fmla="*/ 543 w 1463"/>
                    <a:gd name="T5" fmla="*/ 132 h 180"/>
                    <a:gd name="T6" fmla="*/ 773 w 1463"/>
                    <a:gd name="T7" fmla="*/ 66 h 180"/>
                    <a:gd name="T8" fmla="*/ 937 w 1463"/>
                    <a:gd name="T9" fmla="*/ 17 h 180"/>
                    <a:gd name="T10" fmla="*/ 1282 w 1463"/>
                    <a:gd name="T11" fmla="*/ 0 h 180"/>
                    <a:gd name="T12" fmla="*/ 1397 w 1463"/>
                    <a:gd name="T13" fmla="*/ 17 h 180"/>
                    <a:gd name="T14" fmla="*/ 1463 w 1463"/>
                    <a:gd name="T15" fmla="*/ 99 h 18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1463"/>
                    <a:gd name="T25" fmla="*/ 0 h 180"/>
                    <a:gd name="T26" fmla="*/ 1463 w 1463"/>
                    <a:gd name="T27" fmla="*/ 180 h 180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1463" h="180">
                      <a:moveTo>
                        <a:pt x="0" y="33"/>
                      </a:moveTo>
                      <a:cubicBezTo>
                        <a:pt x="30" y="180"/>
                        <a:pt x="20" y="131"/>
                        <a:pt x="214" y="148"/>
                      </a:cubicBezTo>
                      <a:cubicBezTo>
                        <a:pt x="318" y="175"/>
                        <a:pt x="437" y="141"/>
                        <a:pt x="543" y="132"/>
                      </a:cubicBezTo>
                      <a:cubicBezTo>
                        <a:pt x="620" y="91"/>
                        <a:pt x="690" y="85"/>
                        <a:pt x="773" y="66"/>
                      </a:cubicBezTo>
                      <a:cubicBezTo>
                        <a:pt x="826" y="54"/>
                        <a:pt x="883" y="22"/>
                        <a:pt x="937" y="17"/>
                      </a:cubicBezTo>
                      <a:cubicBezTo>
                        <a:pt x="1052" y="7"/>
                        <a:pt x="1167" y="6"/>
                        <a:pt x="1282" y="0"/>
                      </a:cubicBezTo>
                      <a:cubicBezTo>
                        <a:pt x="1320" y="6"/>
                        <a:pt x="1359" y="8"/>
                        <a:pt x="1397" y="17"/>
                      </a:cubicBezTo>
                      <a:cubicBezTo>
                        <a:pt x="1414" y="21"/>
                        <a:pt x="1463" y="83"/>
                        <a:pt x="1463" y="99"/>
                      </a:cubicBez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83662" name="Freeform 11"/>
                <p:cNvSpPr>
                  <a:spLocks/>
                </p:cNvSpPr>
                <p:nvPr/>
              </p:nvSpPr>
              <p:spPr bwMode="auto">
                <a:xfrm>
                  <a:off x="1373" y="3895"/>
                  <a:ext cx="1446" cy="224"/>
                </a:xfrm>
                <a:custGeom>
                  <a:avLst/>
                  <a:gdLst>
                    <a:gd name="T0" fmla="*/ 0 w 1446"/>
                    <a:gd name="T1" fmla="*/ 115 h 224"/>
                    <a:gd name="T2" fmla="*/ 32 w 1446"/>
                    <a:gd name="T3" fmla="*/ 99 h 224"/>
                    <a:gd name="T4" fmla="*/ 49 w 1446"/>
                    <a:gd name="T5" fmla="*/ 83 h 224"/>
                    <a:gd name="T6" fmla="*/ 115 w 1446"/>
                    <a:gd name="T7" fmla="*/ 50 h 224"/>
                    <a:gd name="T8" fmla="*/ 230 w 1446"/>
                    <a:gd name="T9" fmla="*/ 17 h 224"/>
                    <a:gd name="T10" fmla="*/ 558 w 1446"/>
                    <a:gd name="T11" fmla="*/ 17 h 224"/>
                    <a:gd name="T12" fmla="*/ 673 w 1446"/>
                    <a:gd name="T13" fmla="*/ 50 h 224"/>
                    <a:gd name="T14" fmla="*/ 739 w 1446"/>
                    <a:gd name="T15" fmla="*/ 66 h 224"/>
                    <a:gd name="T16" fmla="*/ 1002 w 1446"/>
                    <a:gd name="T17" fmla="*/ 148 h 224"/>
                    <a:gd name="T18" fmla="*/ 1183 w 1446"/>
                    <a:gd name="T19" fmla="*/ 198 h 224"/>
                    <a:gd name="T20" fmla="*/ 1446 w 1446"/>
                    <a:gd name="T21" fmla="*/ 132 h 224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1446"/>
                    <a:gd name="T34" fmla="*/ 0 h 224"/>
                    <a:gd name="T35" fmla="*/ 1446 w 1446"/>
                    <a:gd name="T36" fmla="*/ 224 h 224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1446" h="224">
                      <a:moveTo>
                        <a:pt x="0" y="115"/>
                      </a:moveTo>
                      <a:cubicBezTo>
                        <a:pt x="11" y="110"/>
                        <a:pt x="22" y="106"/>
                        <a:pt x="32" y="99"/>
                      </a:cubicBezTo>
                      <a:cubicBezTo>
                        <a:pt x="39" y="95"/>
                        <a:pt x="42" y="87"/>
                        <a:pt x="49" y="83"/>
                      </a:cubicBezTo>
                      <a:cubicBezTo>
                        <a:pt x="70" y="70"/>
                        <a:pt x="115" y="50"/>
                        <a:pt x="115" y="50"/>
                      </a:cubicBezTo>
                      <a:cubicBezTo>
                        <a:pt x="143" y="21"/>
                        <a:pt x="192" y="30"/>
                        <a:pt x="230" y="17"/>
                      </a:cubicBezTo>
                      <a:cubicBezTo>
                        <a:pt x="394" y="0"/>
                        <a:pt x="421" y="7"/>
                        <a:pt x="558" y="17"/>
                      </a:cubicBezTo>
                      <a:cubicBezTo>
                        <a:pt x="625" y="22"/>
                        <a:pt x="631" y="33"/>
                        <a:pt x="673" y="50"/>
                      </a:cubicBezTo>
                      <a:cubicBezTo>
                        <a:pt x="694" y="58"/>
                        <a:pt x="717" y="61"/>
                        <a:pt x="739" y="66"/>
                      </a:cubicBezTo>
                      <a:cubicBezTo>
                        <a:pt x="818" y="107"/>
                        <a:pt x="915" y="127"/>
                        <a:pt x="1002" y="148"/>
                      </a:cubicBezTo>
                      <a:cubicBezTo>
                        <a:pt x="1058" y="177"/>
                        <a:pt x="1122" y="182"/>
                        <a:pt x="1183" y="198"/>
                      </a:cubicBezTo>
                      <a:cubicBezTo>
                        <a:pt x="1397" y="181"/>
                        <a:pt x="1354" y="224"/>
                        <a:pt x="1446" y="132"/>
                      </a:cubicBez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83663" name="Freeform 12"/>
                <p:cNvSpPr>
                  <a:spLocks/>
                </p:cNvSpPr>
                <p:nvPr/>
              </p:nvSpPr>
              <p:spPr bwMode="auto">
                <a:xfrm>
                  <a:off x="2556" y="3649"/>
                  <a:ext cx="132" cy="131"/>
                </a:xfrm>
                <a:custGeom>
                  <a:avLst/>
                  <a:gdLst>
                    <a:gd name="T0" fmla="*/ 0 w 132"/>
                    <a:gd name="T1" fmla="*/ 0 h 131"/>
                    <a:gd name="T2" fmla="*/ 99 w 132"/>
                    <a:gd name="T3" fmla="*/ 66 h 131"/>
                    <a:gd name="T4" fmla="*/ 132 w 132"/>
                    <a:gd name="T5" fmla="*/ 131 h 131"/>
                    <a:gd name="T6" fmla="*/ 0 60000 65536"/>
                    <a:gd name="T7" fmla="*/ 0 60000 65536"/>
                    <a:gd name="T8" fmla="*/ 0 60000 65536"/>
                    <a:gd name="T9" fmla="*/ 0 w 132"/>
                    <a:gd name="T10" fmla="*/ 0 h 131"/>
                    <a:gd name="T11" fmla="*/ 132 w 132"/>
                    <a:gd name="T12" fmla="*/ 131 h 1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32" h="131">
                      <a:moveTo>
                        <a:pt x="0" y="0"/>
                      </a:moveTo>
                      <a:cubicBezTo>
                        <a:pt x="38" y="18"/>
                        <a:pt x="61" y="47"/>
                        <a:pt x="99" y="66"/>
                      </a:cubicBezTo>
                      <a:cubicBezTo>
                        <a:pt x="110" y="88"/>
                        <a:pt x="132" y="108"/>
                        <a:pt x="132" y="131"/>
                      </a:cubicBez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  <p:sp>
              <p:nvSpPr>
                <p:cNvPr id="283664" name="Freeform 13"/>
                <p:cNvSpPr>
                  <a:spLocks/>
                </p:cNvSpPr>
                <p:nvPr/>
              </p:nvSpPr>
              <p:spPr bwMode="auto">
                <a:xfrm>
                  <a:off x="2622" y="3978"/>
                  <a:ext cx="98" cy="115"/>
                </a:xfrm>
                <a:custGeom>
                  <a:avLst/>
                  <a:gdLst>
                    <a:gd name="T0" fmla="*/ 0 w 98"/>
                    <a:gd name="T1" fmla="*/ 115 h 115"/>
                    <a:gd name="T2" fmla="*/ 66 w 98"/>
                    <a:gd name="T3" fmla="*/ 49 h 115"/>
                    <a:gd name="T4" fmla="*/ 98 w 98"/>
                    <a:gd name="T5" fmla="*/ 0 h 115"/>
                    <a:gd name="T6" fmla="*/ 0 60000 65536"/>
                    <a:gd name="T7" fmla="*/ 0 60000 65536"/>
                    <a:gd name="T8" fmla="*/ 0 60000 65536"/>
                    <a:gd name="T9" fmla="*/ 0 w 98"/>
                    <a:gd name="T10" fmla="*/ 0 h 115"/>
                    <a:gd name="T11" fmla="*/ 98 w 98"/>
                    <a:gd name="T12" fmla="*/ 115 h 11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98" h="115">
                      <a:moveTo>
                        <a:pt x="0" y="115"/>
                      </a:moveTo>
                      <a:cubicBezTo>
                        <a:pt x="21" y="92"/>
                        <a:pt x="44" y="71"/>
                        <a:pt x="66" y="49"/>
                      </a:cubicBezTo>
                      <a:cubicBezTo>
                        <a:pt x="80" y="35"/>
                        <a:pt x="98" y="0"/>
                        <a:pt x="98" y="0"/>
                      </a:cubicBezTo>
                    </a:path>
                  </a:pathLst>
                </a:custGeom>
                <a:noFill/>
                <a:ln w="28575">
                  <a:solidFill>
                    <a:srgbClr val="CC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tr-TR"/>
                </a:p>
              </p:txBody>
            </p:sp>
          </p:grpSp>
        </p:grpSp>
      </p:grpSp>
      <p:grpSp>
        <p:nvGrpSpPr>
          <p:cNvPr id="283653" name="Group 14"/>
          <p:cNvGrpSpPr>
            <a:grpSpLocks/>
          </p:cNvGrpSpPr>
          <p:nvPr/>
        </p:nvGrpSpPr>
        <p:grpSpPr bwMode="auto">
          <a:xfrm>
            <a:off x="7239000" y="431800"/>
            <a:ext cx="2667000" cy="2312988"/>
            <a:chOff x="3600" y="272"/>
            <a:chExt cx="1680" cy="1457"/>
          </a:xfrm>
        </p:grpSpPr>
        <p:pic>
          <p:nvPicPr>
            <p:cNvPr id="283654" name="Picture 15" descr="indeterm nodule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272"/>
              <a:ext cx="1680" cy="1457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83655" name="Rectangle 16"/>
            <p:cNvSpPr>
              <a:spLocks noChangeArrowheads="1"/>
            </p:cNvSpPr>
            <p:nvPr/>
          </p:nvSpPr>
          <p:spPr bwMode="auto">
            <a:xfrm>
              <a:off x="3696" y="1344"/>
              <a:ext cx="1488" cy="336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lr>
                  <a:srgbClr val="B32C16"/>
                </a:buClr>
                <a:buSzPct val="95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Constantia" panose="02030602050306030303" pitchFamily="18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85000"/>
                <a:buFont typeface="Wingdings 2" panose="05020102010507070707" pitchFamily="18" charset="2"/>
                <a:buChar char=""/>
                <a:defRPr sz="2400">
                  <a:solidFill>
                    <a:schemeClr val="tx1"/>
                  </a:solidFill>
                  <a:latin typeface="Constantia" panose="02030602050306030303" pitchFamily="18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70000"/>
                <a:buFont typeface="Wingdings 2" panose="05020102010507070707" pitchFamily="18" charset="2"/>
                <a:buChar char=""/>
                <a:defRPr sz="2100">
                  <a:solidFill>
                    <a:schemeClr val="tx1"/>
                  </a:solidFill>
                  <a:latin typeface="Constantia" panose="02030602050306030303" pitchFamily="18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B32C16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5CD2D"/>
                </a:buClr>
                <a:buSzPct val="65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Constantia" panose="0203060205030603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fr-FR" altLang="tr-TR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5248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9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3048000" cy="1143000"/>
          </a:xfrm>
          <a:solidFill>
            <a:srgbClr val="FFFF99"/>
          </a:solidFill>
          <a:ln w="222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b="1" i="1" smtClean="0">
                <a:solidFill>
                  <a:srgbClr val="1512CC"/>
                </a:solidFill>
                <a:ea typeface="ＭＳ Ｐゴシック" panose="020B0600070205080204" pitchFamily="34" charset="-128"/>
              </a:rPr>
              <a:t>Rhizobium</a:t>
            </a:r>
            <a:endParaRPr lang="en-US" altLang="tr-TR" i="1" smtClean="0">
              <a:ea typeface="ＭＳ Ｐゴシック" panose="020B0600070205080204" pitchFamily="34" charset="-128"/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09800" y="2057400"/>
            <a:ext cx="7772400" cy="2819400"/>
          </a:xfrm>
          <a:solidFill>
            <a:srgbClr val="FFCC99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tr-TR" smtClean="0">
                <a:ea typeface="ＭＳ Ｐゴシック" panose="020B0600070205080204" pitchFamily="34" charset="-128"/>
              </a:rPr>
              <a:t>establish highly specific symbiotic associations with legumes</a:t>
            </a:r>
          </a:p>
          <a:p>
            <a:pPr lvl="1" eaLnBrk="1" hangingPunct="1"/>
            <a:r>
              <a:rPr lang="en-US" altLang="tr-TR" smtClean="0">
                <a:ea typeface="ＭＳ Ｐゴシック" panose="020B0600070205080204" pitchFamily="34" charset="-128"/>
              </a:rPr>
              <a:t>form </a:t>
            </a:r>
            <a:r>
              <a:rPr lang="en-US" altLang="tr-TR" b="1" smtClean="0">
                <a:solidFill>
                  <a:schemeClr val="accent2"/>
                </a:solidFill>
                <a:ea typeface="ＭＳ Ｐゴシック" panose="020B0600070205080204" pitchFamily="34" charset="-128"/>
              </a:rPr>
              <a:t>root nodules</a:t>
            </a:r>
            <a:endParaRPr lang="en-US" altLang="tr-TR" smtClean="0">
              <a:solidFill>
                <a:schemeClr val="tx2"/>
              </a:solidFill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tr-TR" smtClean="0">
                <a:ea typeface="ＭＳ Ｐゴシック" panose="020B0600070205080204" pitchFamily="34" charset="-128"/>
              </a:rPr>
              <a:t>fix nitrogen within root nodules </a:t>
            </a:r>
          </a:p>
          <a:p>
            <a:pPr lvl="1" eaLnBrk="1" hangingPunct="1"/>
            <a:r>
              <a:rPr lang="en-US" altLang="tr-TR" smtClean="0">
                <a:ea typeface="ＭＳ Ｐゴシック" panose="020B0600070205080204" pitchFamily="34" charset="-128"/>
              </a:rPr>
              <a:t>nodulation genes are present on large plasmid </a:t>
            </a:r>
          </a:p>
        </p:txBody>
      </p:sp>
    </p:spTree>
    <p:extLst>
      <p:ext uri="{BB962C8B-B14F-4D97-AF65-F5344CB8AC3E}">
        <p14:creationId xmlns:p14="http://schemas.microsoft.com/office/powerpoint/2010/main" val="18553639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 bldLvl="2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ext Box 2"/>
          <p:cNvSpPr txBox="1">
            <a:spLocks noChangeArrowheads="1"/>
          </p:cNvSpPr>
          <p:nvPr/>
        </p:nvSpPr>
        <p:spPr bwMode="auto">
          <a:xfrm>
            <a:off x="2630488" y="1676400"/>
            <a:ext cx="6934200" cy="4383088"/>
          </a:xfrm>
          <a:prstGeom prst="rect">
            <a:avLst/>
          </a:prstGeom>
          <a:solidFill>
            <a:srgbClr val="FFCC99"/>
          </a:solidFill>
          <a:ln w="25400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 b="1" u="sng">
                <a:latin typeface="Arial" panose="020B0604020202020204" pitchFamily="34" charset="0"/>
                <a:ea typeface="ＭＳ Ｐゴシック" panose="020B0600070205080204" pitchFamily="34" charset="-128"/>
              </a:rPr>
              <a:t>Host plant</a:t>
            </a: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			</a:t>
            </a:r>
            <a:r>
              <a:rPr lang="en-US" altLang="tr-TR" sz="2000" b="1" u="sng">
                <a:latin typeface="Arial" panose="020B0604020202020204" pitchFamily="34" charset="0"/>
                <a:ea typeface="ＭＳ Ｐゴシック" panose="020B0600070205080204" pitchFamily="34" charset="-128"/>
              </a:rPr>
              <a:t>Bacterial symbiont</a:t>
            </a: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/>
            </a:r>
            <a:b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</a:br>
            <a:endParaRPr lang="en-US" altLang="tr-TR" sz="2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Alfalfa	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Rhizobium meliloti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Clover	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Rhizobium trifolii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Soybean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Bradyrhizobium japonicum</a:t>
            </a:r>
            <a:endParaRPr lang="en-US" altLang="tr-TR" sz="2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Beans	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Rhizobium phaseoli</a:t>
            </a:r>
            <a:endParaRPr lang="en-US" altLang="tr-TR" sz="2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Pea	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Rhizobium leguminosarum</a:t>
            </a:r>
            <a:endParaRPr lang="en-US" altLang="tr-TR" sz="20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>
                <a:latin typeface="Arial" panose="020B0604020202020204" pitchFamily="34" charset="0"/>
                <a:ea typeface="ＭＳ Ｐゴシック" panose="020B0600070205080204" pitchFamily="34" charset="-128"/>
              </a:rPr>
              <a:t>Sesbania			</a:t>
            </a:r>
            <a:r>
              <a:rPr lang="en-US" altLang="tr-TR" sz="2000" i="1">
                <a:latin typeface="Arial" panose="020B0604020202020204" pitchFamily="34" charset="0"/>
                <a:ea typeface="ＭＳ Ｐゴシック" panose="020B0600070205080204" pitchFamily="34" charset="-128"/>
              </a:rPr>
              <a:t>Azorhizobium caulinodans</a:t>
            </a:r>
            <a:endParaRPr lang="en-US" altLang="tr-TR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tr-TR" sz="28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400">
                <a:latin typeface="Arial" panose="020B0604020202020204" pitchFamily="34" charset="0"/>
                <a:ea typeface="ＭＳ Ｐゴシック" panose="020B0600070205080204" pitchFamily="34" charset="-128"/>
              </a:rPr>
              <a:t>Complete listing can be found at at:  </a:t>
            </a:r>
            <a:r>
              <a:rPr lang="en-US" altLang="tr-TR" sz="2400">
                <a:solidFill>
                  <a:srgbClr val="1512CC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http://cmgm.stanford.edu/~mbarnett/rhiz.htm</a:t>
            </a:r>
            <a:endParaRPr lang="en-US" altLang="tr-TR" sz="240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tr-TR" sz="2400">
              <a:solidFill>
                <a:schemeClr val="tx2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2000" b="1">
                <a:latin typeface="Arial" panose="020B0604020202020204" pitchFamily="34" charset="0"/>
                <a:ea typeface="ＭＳ Ｐゴシック" panose="020B0600070205080204" pitchFamily="34" charset="-128"/>
              </a:rPr>
              <a:t>Both plant and bacterial factors determine specificity</a:t>
            </a:r>
          </a:p>
        </p:txBody>
      </p:sp>
      <p:sp>
        <p:nvSpPr>
          <p:cNvPr id="285699" name="Rectangle 3"/>
          <p:cNvSpPr>
            <a:spLocks noChangeArrowheads="1"/>
          </p:cNvSpPr>
          <p:nvPr/>
        </p:nvSpPr>
        <p:spPr bwMode="auto">
          <a:xfrm>
            <a:off x="3278188" y="685801"/>
            <a:ext cx="6246812" cy="608013"/>
          </a:xfrm>
          <a:prstGeom prst="rect">
            <a:avLst/>
          </a:prstGeom>
          <a:solidFill>
            <a:srgbClr val="FFFF99"/>
          </a:solidFill>
          <a:ln w="28575">
            <a:solidFill>
              <a:srgbClr val="00008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tr-TR" sz="3200" b="1">
                <a:solidFill>
                  <a:srgbClr val="1512CC"/>
                </a:solidFill>
                <a:latin typeface="Arial" panose="020B0604020202020204" pitchFamily="34" charset="0"/>
                <a:ea typeface="ＭＳ Ｐゴシック" panose="020B0600070205080204" pitchFamily="34" charset="-128"/>
              </a:rPr>
              <a:t>Rhizobium-legume symbioses</a:t>
            </a:r>
            <a:r>
              <a:rPr lang="en-US" altLang="tr-TR" sz="3200">
                <a:latin typeface="Arial" panose="020B0604020202020204" pitchFamily="34" charset="0"/>
                <a:ea typeface="ＭＳ Ｐゴシック" panose="020B060007020508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092122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22" name="Picture 2" descr="D:\t16.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-23813"/>
            <a:ext cx="8153400" cy="6843713"/>
          </a:xfrm>
          <a:prstGeom prst="rect">
            <a:avLst/>
          </a:prstGeom>
          <a:noFill/>
          <a:ln w="254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94757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Text Box 2"/>
          <p:cNvSpPr txBox="1">
            <a:spLocks noChangeArrowheads="1"/>
          </p:cNvSpPr>
          <p:nvPr/>
        </p:nvSpPr>
        <p:spPr bwMode="auto">
          <a:xfrm>
            <a:off x="3377231" y="304800"/>
            <a:ext cx="5256567" cy="1077218"/>
          </a:xfrm>
          <a:prstGeom prst="rect">
            <a:avLst/>
          </a:prstGeom>
          <a:solidFill>
            <a:srgbClr val="FFFF99"/>
          </a:solidFill>
          <a:ln w="25400">
            <a:solidFill>
              <a:srgbClr val="00008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2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Typical Associations 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3200" b="1">
                <a:solidFill>
                  <a:srgbClr val="1512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(cross-inoculation groups)</a:t>
            </a:r>
            <a:endParaRPr lang="en-GB" altLang="tr-TR" sz="3200">
              <a:solidFill>
                <a:srgbClr val="993300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</p:txBody>
      </p:sp>
      <p:sp>
        <p:nvSpPr>
          <p:cNvPr id="287747" name="Text Box 3"/>
          <p:cNvSpPr txBox="1">
            <a:spLocks noChangeArrowheads="1"/>
          </p:cNvSpPr>
          <p:nvPr/>
        </p:nvSpPr>
        <p:spPr bwMode="auto">
          <a:xfrm>
            <a:off x="2362201" y="4908551"/>
            <a:ext cx="6264275" cy="12003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Rhizobium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</a:t>
            </a: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leguminosarum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biovar </a:t>
            </a: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phaseoli</a:t>
            </a: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bean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Phaseolus 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spp.)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(tropical; determinate nodules)</a:t>
            </a:r>
          </a:p>
        </p:txBody>
      </p:sp>
      <p:sp>
        <p:nvSpPr>
          <p:cNvPr id="287748" name="Text Box 4"/>
          <p:cNvSpPr txBox="1">
            <a:spLocks noChangeArrowheads="1"/>
          </p:cNvSpPr>
          <p:nvPr/>
        </p:nvSpPr>
        <p:spPr bwMode="auto">
          <a:xfrm>
            <a:off x="5145089" y="3308351"/>
            <a:ext cx="5267789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R.l.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biovar </a:t>
            </a: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trifolii</a:t>
            </a: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clover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Trifolium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spp.)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(temperate; indeterminate nodules)</a:t>
            </a:r>
          </a:p>
        </p:txBody>
      </p:sp>
      <p:sp>
        <p:nvSpPr>
          <p:cNvPr id="287749" name="Text Box 5"/>
          <p:cNvSpPr txBox="1">
            <a:spLocks noChangeArrowheads="1"/>
          </p:cNvSpPr>
          <p:nvPr/>
        </p:nvSpPr>
        <p:spPr bwMode="auto">
          <a:xfrm>
            <a:off x="1981201" y="1828801"/>
            <a:ext cx="5322291" cy="1200329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rgbClr val="B32C16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B32C16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5CD2D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R.l.</a:t>
            </a:r>
            <a:r>
              <a:rPr lang="en-GB" altLang="tr-TR" sz="2400" b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 biovar </a:t>
            </a:r>
            <a:r>
              <a:rPr lang="en-GB" altLang="tr-TR" sz="2400" b="1" i="1">
                <a:solidFill>
                  <a:srgbClr val="0033CC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viciae</a:t>
            </a:r>
            <a:endParaRPr lang="en-GB" altLang="tr-TR" sz="2400" b="1">
              <a:solidFill>
                <a:srgbClr val="0033CC"/>
              </a:solidFill>
              <a:latin typeface="Comic Sans MS" panose="030F0702030302020204" pitchFamily="66" charset="0"/>
              <a:ea typeface="ＭＳ Ｐゴシック" panose="020B0600070205080204" pitchFamily="34" charset="-128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colonizes </a:t>
            </a:r>
            <a:r>
              <a:rPr lang="en-GB" altLang="tr-TR" sz="2400" b="1">
                <a:solidFill>
                  <a:srgbClr val="CC0000"/>
                </a:solidFill>
                <a:latin typeface="Comic Sans MS" panose="030F0702030302020204" pitchFamily="66" charset="0"/>
                <a:ea typeface="ＭＳ Ｐゴシック" panose="020B0600070205080204" pitchFamily="34" charset="-128"/>
              </a:rPr>
              <a:t>pea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(</a:t>
            </a:r>
            <a:r>
              <a:rPr lang="en-GB" altLang="tr-TR" sz="2400" i="1">
                <a:latin typeface="Comic Sans MS" panose="030F0702030302020204" pitchFamily="66" charset="0"/>
                <a:ea typeface="ＭＳ Ｐゴシック" panose="020B0600070205080204" pitchFamily="34" charset="-128"/>
              </a:rPr>
              <a:t>Pisum</a:t>
            </a: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 spp.) and vetch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tr-TR" sz="2400">
                <a:latin typeface="Comic Sans MS" panose="030F0702030302020204" pitchFamily="66" charset="0"/>
                <a:ea typeface="ＭＳ Ｐゴシック" panose="020B0600070205080204" pitchFamily="34" charset="-128"/>
              </a:rPr>
              <a:t>(temperate; indeterminate nodules)</a:t>
            </a:r>
          </a:p>
        </p:txBody>
      </p:sp>
    </p:spTree>
    <p:extLst>
      <p:ext uri="{BB962C8B-B14F-4D97-AF65-F5344CB8AC3E}">
        <p14:creationId xmlns:p14="http://schemas.microsoft.com/office/powerpoint/2010/main" val="40191502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857</Words>
  <Application>Microsoft Office PowerPoint</Application>
  <PresentationFormat>Geniş ekran</PresentationFormat>
  <Paragraphs>185</Paragraphs>
  <Slides>23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1" baseType="lpstr">
      <vt:lpstr>ＭＳ Ｐゴシック</vt:lpstr>
      <vt:lpstr>Arial</vt:lpstr>
      <vt:lpstr>Calibri</vt:lpstr>
      <vt:lpstr>Calibri Light</vt:lpstr>
      <vt:lpstr>Comic Sans MS</vt:lpstr>
      <vt:lpstr>Times New Roman</vt:lpstr>
      <vt:lpstr>Wingdings</vt:lpstr>
      <vt:lpstr>Office Teması</vt:lpstr>
      <vt:lpstr>The Nodulation Process</vt:lpstr>
      <vt:lpstr>PowerPoint Sunusu</vt:lpstr>
      <vt:lpstr>PowerPoint Sunusu</vt:lpstr>
      <vt:lpstr>PowerPoint Sunusu</vt:lpstr>
      <vt:lpstr>PowerPoint Sunusu</vt:lpstr>
      <vt:lpstr>Rhizobium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Stem-nodulating bacteria</vt:lpstr>
      <vt:lpstr>NITROGEN FIXATION</vt:lpstr>
      <vt:lpstr>NITROGEN CYCLE</vt:lpstr>
      <vt:lpstr>NITROGEN FIXATION</vt:lpstr>
      <vt:lpstr>CLASSIFICATION : </vt:lpstr>
      <vt:lpstr>Atmospheric fixation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SSSSSSSSSS</dc:creator>
  <cp:lastModifiedBy>SSSSSSSSSS</cp:lastModifiedBy>
  <cp:revision>15</cp:revision>
  <dcterms:created xsi:type="dcterms:W3CDTF">2020-09-17T17:30:29Z</dcterms:created>
  <dcterms:modified xsi:type="dcterms:W3CDTF">2020-09-17T17:43:37Z</dcterms:modified>
</cp:coreProperties>
</file>