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70" r:id="rId5"/>
    <p:sldId id="260" r:id="rId6"/>
    <p:sldId id="267" r:id="rId7"/>
    <p:sldId id="268" r:id="rId8"/>
    <p:sldId id="265" r:id="rId9"/>
    <p:sldId id="266" r:id="rId10"/>
    <p:sldId id="269" r:id="rId11"/>
    <p:sldId id="26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0218F1D-621D-4478-85FE-0D17A9CE1BDE}">
          <p14:sldIdLst>
            <p14:sldId id="257"/>
            <p14:sldId id="258"/>
            <p14:sldId id="270"/>
            <p14:sldId id="260"/>
            <p14:sldId id="267"/>
            <p14:sldId id="268"/>
            <p14:sldId id="265"/>
            <p14:sldId id="266"/>
            <p14:sldId id="269"/>
          </p14:sldIdLst>
        </p14:section>
        <p14:section name="Başlıksız Bölüm" id="{2109EF46-AB84-4365-9235-3926D793389A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703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43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634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96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480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06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48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816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5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30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041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06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34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6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5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3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9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4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2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0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2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299252" y="1451114"/>
            <a:ext cx="773927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TOPLUMSAL GRUPLAR, KURUMLAR VE FORMEL ÖRGÜTLER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037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20078" y="696697"/>
            <a:ext cx="870667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Yararlanılan Kaynaklar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Bozkurt, V. (2008). Değişen Dünyada Sosyoloji. Bursa: Ekin Basım Yayın Dağıtım.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Özcan-Demir, N. (2016). Birey, Toplum, Bilim: Sosyoloji Temel Kavramlar (7. Basım). Ankara: Turhan Kitabevi Yayınları.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43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391478" y="756332"/>
            <a:ext cx="96707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Toplumsal Gruplar</a:t>
            </a: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Grup Kavramı ve Özellikleri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Kendi aralarında üyelik bilincini paylaşan ve etkileşim halinde olan insanlardır.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Grupların Sınıflandırılması</a:t>
            </a: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Birincil Gruplar: </a:t>
            </a:r>
            <a:r>
              <a:rPr lang="tr-TR" sz="2400" dirty="0" smtClean="0">
                <a:solidFill>
                  <a:prstClr val="black"/>
                </a:solidFill>
              </a:rPr>
              <a:t>Uzun süreli ve yakın ilişki içindeki insanların düzenli etkileşiminden oluşur.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İkincil Gruplar: </a:t>
            </a:r>
            <a:r>
              <a:rPr lang="tr-TR" sz="2400" dirty="0" smtClean="0">
                <a:solidFill>
                  <a:prstClr val="black"/>
                </a:solidFill>
              </a:rPr>
              <a:t>İki ya da daha fazla insanın belirli bir amacı gerçekleştirmek için kişisel olmayan bir tarzda etkileşimde bulunmaları ile oluşur </a:t>
            </a:r>
            <a:r>
              <a:rPr lang="tr-TR" sz="2400" dirty="0">
                <a:solidFill>
                  <a:prstClr val="black"/>
                </a:solidFill>
              </a:rPr>
              <a:t>(Bozkurt, 2008).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504661" y="1312923"/>
            <a:ext cx="77227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prstClr val="black"/>
                </a:solidFill>
              </a:rPr>
              <a:t>Referans Grupları: </a:t>
            </a:r>
            <a:r>
              <a:rPr lang="tr-TR" sz="2400" dirty="0">
                <a:solidFill>
                  <a:prstClr val="black"/>
                </a:solidFill>
              </a:rPr>
              <a:t>Kendimizi değerlendirmek için karşılaştırma yaptığımız gruplardır. </a:t>
            </a: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İç Gruplar</a:t>
            </a:r>
            <a:r>
              <a:rPr lang="tr-TR" sz="2400" b="1" dirty="0">
                <a:solidFill>
                  <a:prstClr val="black"/>
                </a:solidFill>
              </a:rPr>
              <a:t>: </a:t>
            </a:r>
            <a:r>
              <a:rPr lang="tr-TR" sz="2400" dirty="0">
                <a:solidFill>
                  <a:prstClr val="black"/>
                </a:solidFill>
              </a:rPr>
              <a:t>Bireyin kendisini özdeşleştirdiği gruplardır. </a:t>
            </a: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Dış </a:t>
            </a:r>
            <a:r>
              <a:rPr lang="tr-TR" sz="2400" b="1" dirty="0">
                <a:solidFill>
                  <a:prstClr val="black"/>
                </a:solidFill>
              </a:rPr>
              <a:t>Gruplar: </a:t>
            </a:r>
            <a:r>
              <a:rPr lang="tr-TR" sz="2400" dirty="0">
                <a:solidFill>
                  <a:prstClr val="black"/>
                </a:solidFill>
              </a:rPr>
              <a:t>İnsanların kendilerine rakip ve muhalif hissettikleri </a:t>
            </a:r>
            <a:r>
              <a:rPr lang="tr-TR" sz="2400" dirty="0" smtClean="0">
                <a:solidFill>
                  <a:prstClr val="black"/>
                </a:solidFill>
              </a:rPr>
              <a:t>gruplardır (Bozkurt</a:t>
            </a:r>
            <a:r>
              <a:rPr lang="tr-TR" sz="2400" dirty="0">
                <a:solidFill>
                  <a:prstClr val="black"/>
                </a:solidFill>
              </a:rPr>
              <a:t>, 2008).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80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991678" y="1362618"/>
            <a:ext cx="713629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b="1" dirty="0">
                <a:solidFill>
                  <a:prstClr val="black"/>
                </a:solidFill>
              </a:rPr>
              <a:t>Grup Dinamikleri</a:t>
            </a: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Liderlik: </a:t>
            </a:r>
            <a:r>
              <a:rPr lang="tr-TR" sz="2400" dirty="0" smtClean="0">
                <a:solidFill>
                  <a:prstClr val="black"/>
                </a:solidFill>
              </a:rPr>
              <a:t>Her grup bir lidere sahiptir ve bütün gruplar liderler tarafından yönlendirilir.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Gruba Uyum: </a:t>
            </a:r>
            <a:r>
              <a:rPr lang="tr-TR" sz="2400" dirty="0" smtClean="0">
                <a:solidFill>
                  <a:prstClr val="black"/>
                </a:solidFill>
              </a:rPr>
              <a:t>Gruplar her zaman liderlerine uymayabilirler. Ancak hemen her birey kendini, gruba uyum baskısı altında hisseder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(Bozkurt</a:t>
            </a:r>
            <a:r>
              <a:rPr lang="tr-TR" sz="2400" dirty="0">
                <a:solidFill>
                  <a:prstClr val="black"/>
                </a:solidFill>
              </a:rPr>
              <a:t>, 2008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7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158847" y="786148"/>
            <a:ext cx="78200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b="1" dirty="0" smtClean="0">
                <a:solidFill>
                  <a:prstClr val="black"/>
                </a:solidFill>
              </a:rPr>
              <a:t>«</a:t>
            </a:r>
            <a:r>
              <a:rPr lang="tr-TR" sz="2400" b="1" dirty="0" err="1">
                <a:solidFill>
                  <a:prstClr val="black"/>
                </a:solidFill>
              </a:rPr>
              <a:t>Tönnies</a:t>
            </a:r>
            <a:r>
              <a:rPr lang="tr-TR" sz="2400" b="1" dirty="0">
                <a:solidFill>
                  <a:prstClr val="black"/>
                </a:solidFill>
              </a:rPr>
              <a:t>»</a:t>
            </a: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Topluluk: </a:t>
            </a:r>
            <a:r>
              <a:rPr lang="tr-TR" sz="2400" b="1" dirty="0" err="1">
                <a:solidFill>
                  <a:prstClr val="black"/>
                </a:solidFill>
              </a:rPr>
              <a:t>Gemeinschaft</a:t>
            </a:r>
            <a:r>
              <a:rPr lang="tr-TR" sz="2400" b="1" dirty="0">
                <a:solidFill>
                  <a:prstClr val="black"/>
                </a:solidFill>
              </a:rPr>
              <a:t> – </a:t>
            </a:r>
            <a:r>
              <a:rPr lang="tr-TR" sz="2400" dirty="0" smtClean="0">
                <a:solidFill>
                  <a:prstClr val="black"/>
                </a:solidFill>
              </a:rPr>
              <a:t>Ortak geçmiş yaşam tecrübelerine sahip insanların </a:t>
            </a:r>
            <a:r>
              <a:rPr lang="tr-TR" sz="2400" dirty="0" err="1" smtClean="0">
                <a:solidFill>
                  <a:prstClr val="black"/>
                </a:solidFill>
              </a:rPr>
              <a:t>cemaaat</a:t>
            </a:r>
            <a:r>
              <a:rPr lang="tr-TR" sz="2400" dirty="0" smtClean="0">
                <a:solidFill>
                  <a:prstClr val="black"/>
                </a:solidFill>
              </a:rPr>
              <a:t> duygusunu birlikte yaşadığı topluluklar.</a:t>
            </a:r>
            <a:endParaRPr lang="tr-TR" sz="2400" dirty="0">
              <a:solidFill>
                <a:prstClr val="black"/>
              </a:solidFill>
            </a:endParaRPr>
          </a:p>
          <a:p>
            <a:endParaRPr lang="tr-TR" sz="2400" b="1" dirty="0" smtClean="0">
              <a:solidFill>
                <a:prstClr val="black"/>
              </a:solidFill>
            </a:endParaRPr>
          </a:p>
          <a:p>
            <a:r>
              <a:rPr lang="tr-TR" sz="2400" b="1" dirty="0" smtClean="0">
                <a:solidFill>
                  <a:prstClr val="black"/>
                </a:solidFill>
              </a:rPr>
              <a:t>«</a:t>
            </a:r>
            <a:r>
              <a:rPr lang="tr-TR" sz="2400" b="1" dirty="0" err="1">
                <a:solidFill>
                  <a:prstClr val="black"/>
                </a:solidFill>
              </a:rPr>
              <a:t>Tönnies</a:t>
            </a:r>
            <a:r>
              <a:rPr lang="tr-TR" sz="2400" b="1" dirty="0" smtClean="0">
                <a:solidFill>
                  <a:prstClr val="black"/>
                </a:solidFill>
              </a:rPr>
              <a:t>»</a:t>
            </a:r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b="1" dirty="0">
                <a:solidFill>
                  <a:prstClr val="black"/>
                </a:solidFill>
              </a:rPr>
              <a:t>Toplum: </a:t>
            </a:r>
            <a:r>
              <a:rPr lang="tr-TR" sz="2400" b="1" dirty="0" err="1">
                <a:solidFill>
                  <a:prstClr val="black"/>
                </a:solidFill>
              </a:rPr>
              <a:t>Gessellschaft</a:t>
            </a:r>
            <a:r>
              <a:rPr lang="tr-TR" sz="2400" b="1" dirty="0">
                <a:solidFill>
                  <a:prstClr val="black"/>
                </a:solidFill>
              </a:rPr>
              <a:t> </a:t>
            </a:r>
            <a:r>
              <a:rPr lang="tr-TR" sz="2400" b="1" dirty="0" smtClean="0">
                <a:solidFill>
                  <a:prstClr val="black"/>
                </a:solidFill>
              </a:rPr>
              <a:t>– </a:t>
            </a:r>
            <a:r>
              <a:rPr lang="tr-TR" sz="2400" dirty="0" smtClean="0">
                <a:solidFill>
                  <a:prstClr val="black"/>
                </a:solidFill>
              </a:rPr>
              <a:t>Hukuk, sözleşme, kamuoyu, para ekonomisi ve rasyonelliğin öne çıktığı </a:t>
            </a:r>
            <a:r>
              <a:rPr lang="tr-TR" sz="2400" b="1" dirty="0" smtClean="0">
                <a:solidFill>
                  <a:prstClr val="black"/>
                </a:solidFill>
              </a:rPr>
              <a:t>toplum </a:t>
            </a:r>
            <a:r>
              <a:rPr lang="tr-TR" sz="2400" dirty="0" smtClean="0">
                <a:solidFill>
                  <a:prstClr val="black"/>
                </a:solidFill>
              </a:rPr>
              <a:t>tipi </a:t>
            </a:r>
            <a:r>
              <a:rPr lang="tr-TR" sz="2400" dirty="0">
                <a:solidFill>
                  <a:prstClr val="black"/>
                </a:solidFill>
              </a:rPr>
              <a:t>(Bozkurt, 2008).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9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158847" y="786148"/>
            <a:ext cx="78200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b="1" dirty="0">
                <a:solidFill>
                  <a:prstClr val="black"/>
                </a:solidFill>
              </a:rPr>
              <a:t>İnternet Toplulukları ya da </a:t>
            </a:r>
            <a:r>
              <a:rPr lang="tr-TR" sz="2400" b="1" dirty="0" err="1">
                <a:solidFill>
                  <a:prstClr val="black"/>
                </a:solidFill>
              </a:rPr>
              <a:t>Postmodern</a:t>
            </a:r>
            <a:r>
              <a:rPr lang="tr-TR" sz="2400" b="1" dirty="0">
                <a:solidFill>
                  <a:prstClr val="black"/>
                </a:solidFill>
              </a:rPr>
              <a:t> Kabileler</a:t>
            </a:r>
          </a:p>
          <a:p>
            <a:r>
              <a:rPr lang="tr-TR" sz="2400" dirty="0" smtClean="0">
                <a:solidFill>
                  <a:prstClr val="black"/>
                </a:solidFill>
              </a:rPr>
              <a:t> </a:t>
            </a: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Postmodern</a:t>
            </a:r>
            <a:r>
              <a:rPr lang="tr-TR" sz="2400" dirty="0" smtClean="0">
                <a:solidFill>
                  <a:prstClr val="black"/>
                </a:solidFill>
              </a:rPr>
              <a:t> endüstriyel çağın «</a:t>
            </a:r>
            <a:r>
              <a:rPr lang="tr-TR" sz="2400" dirty="0" err="1" smtClean="0">
                <a:solidFill>
                  <a:prstClr val="black"/>
                </a:solidFill>
              </a:rPr>
              <a:t>ötekisiz</a:t>
            </a:r>
            <a:r>
              <a:rPr lang="tr-TR" sz="2400" dirty="0" smtClean="0">
                <a:solidFill>
                  <a:prstClr val="black"/>
                </a:solidFill>
              </a:rPr>
              <a:t>» yeni kabileleri olan bu topluluklar cemaat aidiyetinin dışında kalan yalnız insanlar için yeni bir imkan sunmaktadır. İnsanları günlük etkinliklerinden kısmen uzaklaştıran internet toplulukları, insanların fiziki yaşamdaki ilişkilerine tümüyle alternatif </a:t>
            </a:r>
            <a:r>
              <a:rPr lang="tr-TR" sz="2400" dirty="0" smtClean="0">
                <a:solidFill>
                  <a:prstClr val="black"/>
                </a:solidFill>
              </a:rPr>
              <a:t>oluşturamamaktadır (Bozkurt</a:t>
            </a:r>
            <a:r>
              <a:rPr lang="tr-TR" sz="2400" dirty="0">
                <a:solidFill>
                  <a:prstClr val="black"/>
                </a:solidFill>
              </a:rPr>
              <a:t>, 2008).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86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685621" y="756332"/>
            <a:ext cx="7820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r>
              <a:rPr lang="tr-TR" sz="2400" b="1" dirty="0" smtClean="0">
                <a:solidFill>
                  <a:prstClr val="black"/>
                </a:solidFill>
              </a:rPr>
              <a:t>Formel Örgütler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Belirli amaçlara ulaşmak için biçimsel olarak örgütlenmiş ikincil gruplardır. </a:t>
            </a:r>
          </a:p>
          <a:p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Bürokrasi: </a:t>
            </a:r>
            <a:r>
              <a:rPr lang="tr-TR" sz="2400" dirty="0" smtClean="0">
                <a:solidFill>
                  <a:prstClr val="black"/>
                </a:solidFill>
              </a:rPr>
              <a:t>Kırtasiyecilik anlamında bürokrasi- Yönetim ve örgüt şekli olarak bürokrasi-Kamu yönetimi anlamında bürokrasi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(Bozkurt, 2008).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80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868557" y="756332"/>
            <a:ext cx="86371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Toplumsal Kurumlar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Kurumlar üç temel özelliğe göre sınıflanır: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Evrensellik: </a:t>
            </a:r>
            <a:r>
              <a:rPr lang="tr-TR" sz="2400" dirty="0" smtClean="0">
                <a:solidFill>
                  <a:prstClr val="black"/>
                </a:solidFill>
              </a:rPr>
              <a:t>En ilkel tipinden en çağdaş toplum tipine kadar hepsinde yaygın olarak görülmesi özelliği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Zorunluluk: </a:t>
            </a:r>
            <a:r>
              <a:rPr lang="tr-TR" sz="2400" dirty="0" smtClean="0">
                <a:solidFill>
                  <a:prstClr val="black"/>
                </a:solidFill>
              </a:rPr>
              <a:t>Her bir kurumun başka bir kurumla karşılanamaması, her kurumun tek ve biricik olması özelliği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r>
              <a:rPr lang="tr-TR" sz="2400" i="1" dirty="0" smtClean="0">
                <a:solidFill>
                  <a:prstClr val="black"/>
                </a:solidFill>
              </a:rPr>
              <a:t>Önemlilik: </a:t>
            </a:r>
            <a:r>
              <a:rPr lang="tr-TR" sz="2400" dirty="0" smtClean="0">
                <a:solidFill>
                  <a:prstClr val="black"/>
                </a:solidFill>
              </a:rPr>
              <a:t>Toplumda yaygın bir değer taşıması özelliği (Özcan-Demir</a:t>
            </a:r>
            <a:r>
              <a:rPr lang="tr-TR" sz="2400" dirty="0">
                <a:solidFill>
                  <a:prstClr val="black"/>
                </a:solidFill>
              </a:rPr>
              <a:t>, 2016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07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868557" y="756332"/>
            <a:ext cx="86371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Bu üç temel özelliğe göre kurumlar genellikle</a:t>
            </a:r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marL="457200" indent="-457200" algn="just">
              <a:buAutoNum type="alphaLcParenR"/>
            </a:pPr>
            <a:r>
              <a:rPr lang="tr-TR" sz="2400" dirty="0" smtClean="0">
                <a:solidFill>
                  <a:prstClr val="black"/>
                </a:solidFill>
              </a:rPr>
              <a:t>Aile Kurumu</a:t>
            </a:r>
          </a:p>
          <a:p>
            <a:pPr marL="457200" indent="-457200" algn="just">
              <a:buAutoNum type="alphaLcParenR"/>
            </a:pPr>
            <a:r>
              <a:rPr lang="tr-TR" sz="2400" dirty="0" smtClean="0">
                <a:solidFill>
                  <a:prstClr val="black"/>
                </a:solidFill>
              </a:rPr>
              <a:t>Eğitim Kurumu</a:t>
            </a:r>
          </a:p>
          <a:p>
            <a:pPr marL="457200" indent="-457200" algn="just">
              <a:buAutoNum type="alphaLcParenR"/>
            </a:pPr>
            <a:r>
              <a:rPr lang="tr-TR" sz="2400" dirty="0" smtClean="0">
                <a:solidFill>
                  <a:prstClr val="black"/>
                </a:solidFill>
              </a:rPr>
              <a:t>Ekonomi Kurumu</a:t>
            </a:r>
          </a:p>
          <a:p>
            <a:pPr marL="457200" indent="-457200" algn="just">
              <a:buAutoNum type="alphaLcParenR"/>
            </a:pPr>
            <a:r>
              <a:rPr lang="tr-TR" sz="2400" dirty="0" smtClean="0">
                <a:solidFill>
                  <a:prstClr val="black"/>
                </a:solidFill>
              </a:rPr>
              <a:t>Siyaset Kurumu</a:t>
            </a:r>
          </a:p>
          <a:p>
            <a:pPr marL="457200" indent="-457200" algn="just">
              <a:buAutoNum type="alphaLcParenR"/>
            </a:pPr>
            <a:r>
              <a:rPr lang="tr-TR" sz="2400" dirty="0" smtClean="0">
                <a:solidFill>
                  <a:prstClr val="black"/>
                </a:solidFill>
              </a:rPr>
              <a:t>Din Kurumu olarak sınıflandırılmaktadır (Özcan-Demir</a:t>
            </a:r>
            <a:r>
              <a:rPr lang="tr-TR" sz="2400" dirty="0">
                <a:solidFill>
                  <a:prstClr val="black"/>
                </a:solidFill>
              </a:rPr>
              <a:t>, 2016). </a:t>
            </a:r>
          </a:p>
          <a:p>
            <a:pPr marL="457200" indent="-457200" algn="just">
              <a:buAutoNum type="alphaLcParenR"/>
            </a:pP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94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388</Words>
  <Application>Microsoft Office PowerPoint</Application>
  <PresentationFormat>Geniş ekran</PresentationFormat>
  <Paragraphs>66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Ofis Teması</vt:lpstr>
      <vt:lpstr>1_Ofis Teması</vt:lpstr>
      <vt:lpstr>SHB-101 SOSYOLOJİ TOPLUMSAL GRUPLAR, KURUMLAR VE FORMEL ÖRGÜTLER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SHB-101 SOSYOLOJİ POSTMODERNİTE DOÇ.DR.FİLİZ YILDIRIM</dc:title>
  <dc:creator>C</dc:creator>
  <cp:lastModifiedBy>C</cp:lastModifiedBy>
  <cp:revision>19</cp:revision>
  <dcterms:created xsi:type="dcterms:W3CDTF">2017-11-01T18:07:13Z</dcterms:created>
  <dcterms:modified xsi:type="dcterms:W3CDTF">2018-02-03T22:59:23Z</dcterms:modified>
</cp:coreProperties>
</file>